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2" r:id="rId17"/>
    <p:sldId id="271" r:id="rId18"/>
    <p:sldId id="273" r:id="rId19"/>
    <p:sldId id="274" r:id="rId20"/>
    <p:sldId id="275" r:id="rId21"/>
    <p:sldId id="276" r:id="rId22"/>
    <p:sldId id="281" r:id="rId23"/>
    <p:sldId id="277" r:id="rId24"/>
    <p:sldId id="280" r:id="rId25"/>
    <p:sldId id="279" r:id="rId26"/>
    <p:sldId id="278" r:id="rId27"/>
    <p:sldId id="282" r:id="rId28"/>
    <p:sldId id="283" r:id="rId29"/>
    <p:sldId id="284" r:id="rId30"/>
    <p:sldId id="285" r:id="rId31"/>
    <p:sldId id="288" r:id="rId32"/>
    <p:sldId id="286"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4" r:id="rId48"/>
    <p:sldId id="302" r:id="rId49"/>
    <p:sldId id="303" r:id="rId50"/>
    <p:sldId id="305" r:id="rId51"/>
    <p:sldId id="306" r:id="rId52"/>
    <p:sldId id="309" r:id="rId53"/>
    <p:sldId id="308" r:id="rId54"/>
    <p:sldId id="310" r:id="rId55"/>
    <p:sldId id="312"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07" r:id="rId71"/>
    <p:sldId id="328" r:id="rId72"/>
    <p:sldId id="329" r:id="rId73"/>
    <p:sldId id="330" r:id="rId74"/>
    <p:sldId id="331" r:id="rId75"/>
    <p:sldId id="333" r:id="rId76"/>
    <p:sldId id="334" r:id="rId77"/>
    <p:sldId id="335" r:id="rId78"/>
    <p:sldId id="336" r:id="rId79"/>
    <p:sldId id="337" r:id="rId80"/>
    <p:sldId id="338" r:id="rId81"/>
    <p:sldId id="339" r:id="rId82"/>
    <p:sldId id="340" r:id="rId83"/>
    <p:sldId id="341" r:id="rId84"/>
    <p:sldId id="345" r:id="rId85"/>
    <p:sldId id="342" r:id="rId86"/>
    <p:sldId id="343" r:id="rId87"/>
    <p:sldId id="344" r:id="rId88"/>
    <p:sldId id="346" r:id="rId8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FF00FF"/>
    <a:srgbClr val="0000FF"/>
    <a:srgbClr val="00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7" d="100"/>
          <a:sy n="97" d="100"/>
        </p:scale>
        <p:origin x="-30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AC23F5-9808-42D9-A2D2-1347B64B062C}" type="datetimeFigureOut">
              <a:rPr lang="zh-CN" altLang="en-US" smtClean="0"/>
              <a:t>2020/4/20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A776D6-2D4B-4681-9230-AE78F0CC0D8F}" type="slidenum">
              <a:rPr lang="zh-CN" altLang="en-US" smtClean="0"/>
              <a:t>‹#›</a:t>
            </a:fld>
            <a:endParaRPr lang="zh-CN" altLang="en-US"/>
          </a:p>
        </p:txBody>
      </p:sp>
    </p:spTree>
    <p:extLst>
      <p:ext uri="{BB962C8B-B14F-4D97-AF65-F5344CB8AC3E}">
        <p14:creationId xmlns:p14="http://schemas.microsoft.com/office/powerpoint/2010/main" val="890949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55</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64</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65</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66</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67</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68</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69</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56</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57</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58</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59</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60</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61</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62</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A776D6-2D4B-4681-9230-AE78F0CC0D8F}" type="slidenum">
              <a:rPr lang="zh-CN" altLang="en-US" smtClean="0"/>
              <a:t>63</a:t>
            </a:fld>
            <a:endParaRPr lang="zh-CN" altLang="en-US"/>
          </a:p>
        </p:txBody>
      </p:sp>
    </p:spTree>
    <p:extLst>
      <p:ext uri="{BB962C8B-B14F-4D97-AF65-F5344CB8AC3E}">
        <p14:creationId xmlns:p14="http://schemas.microsoft.com/office/powerpoint/2010/main" val="3409636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530820CF-B880-4189-942D-D702A7CBA730}" type="datetimeFigureOut">
              <a:rPr lang="zh-CN" altLang="en-US" smtClean="0"/>
              <a:t>2020/4/20</a:t>
            </a:fld>
            <a:endParaRPr lang="zh-CN" alt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zh-CN" alt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0C913308-F349-4B6D-A68A-DD1791B4A57B}" type="slidenum">
              <a:rPr lang="zh-CN" altLang="en-US" smtClean="0"/>
              <a:t>‹#›</a:t>
            </a:fld>
            <a:endParaRPr lang="zh-CN" alt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2020/4/20</a:t>
            </a:fld>
            <a:endParaRPr lang="zh-CN" alt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530820CF-B880-4189-942D-D702A7CBA730}" type="datetimeFigureOut">
              <a:rPr lang="zh-CN" altLang="en-US" smtClean="0"/>
              <a:t>2020/4/20</a:t>
            </a:fld>
            <a:endParaRPr lang="zh-CN" alt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zh-CN" alt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38.pn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1.jpeg"/><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46.png"/><Relationship Id="rId5" Type="http://schemas.microsoft.com/office/2007/relationships/media" Target="../media/media3.wav"/><Relationship Id="rId10" Type="http://schemas.openxmlformats.org/officeDocument/2006/relationships/image" Target="../media/image45.png"/><Relationship Id="rId4" Type="http://schemas.openxmlformats.org/officeDocument/2006/relationships/audio" Target="../media/media2.WAV"/><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2.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4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jpeg"/></Relationships>
</file>

<file path=ppt/slides/_rels/slide6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jpeg"/></Relationships>
</file>

<file path=ppt/slides/_rels/slide6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交互技术基础</a:t>
            </a:r>
            <a:endParaRPr lang="zh-CN" altLang="en-US" dirty="0"/>
          </a:p>
        </p:txBody>
      </p:sp>
      <p:sp>
        <p:nvSpPr>
          <p:cNvPr id="3" name="副标题 2"/>
          <p:cNvSpPr>
            <a:spLocks noGrp="1"/>
          </p:cNvSpPr>
          <p:nvPr>
            <p:ph type="subTitle" idx="1"/>
          </p:nvPr>
        </p:nvSpPr>
        <p:spPr/>
        <p:txBody>
          <a:bodyPr/>
          <a:lstStyle/>
          <a:p>
            <a:r>
              <a:rPr lang="zh-CN" altLang="en-US" dirty="0" smtClean="0"/>
              <a:t>第</a:t>
            </a:r>
            <a:r>
              <a:rPr lang="en-US" altLang="zh-CN" dirty="0" smtClean="0"/>
              <a:t>2</a:t>
            </a:r>
            <a:r>
              <a:rPr lang="zh-CN" altLang="en-US" dirty="0" smtClean="0"/>
              <a:t>讲 感知和认知基础</a:t>
            </a:r>
            <a:endParaRPr lang="zh-CN" altLang="en-US" dirty="0"/>
          </a:p>
        </p:txBody>
      </p:sp>
    </p:spTree>
    <p:extLst>
      <p:ext uri="{BB962C8B-B14F-4D97-AF65-F5344CB8AC3E}">
        <p14:creationId xmlns:p14="http://schemas.microsoft.com/office/powerpoint/2010/main" val="5068501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视错觉</a:t>
            </a:r>
            <a:r>
              <a:rPr lang="en-US" altLang="zh-CN" dirty="0" smtClean="0"/>
              <a:t>——</a:t>
            </a:r>
            <a:r>
              <a:rPr lang="zh-CN" altLang="en-US" dirty="0" smtClean="0"/>
              <a:t>当人观察物体时，基于经验主义或不当的参照形成的错误判断和感知</a:t>
            </a:r>
            <a:endParaRPr lang="en-US" altLang="zh-CN" dirty="0" smtClean="0"/>
          </a:p>
          <a:p>
            <a:pPr lvl="1"/>
            <a:r>
              <a:rPr lang="zh-CN" altLang="en-US" dirty="0" smtClean="0">
                <a:solidFill>
                  <a:srgbClr val="C00000"/>
                </a:solidFill>
              </a:rPr>
              <a:t>细胞错觉</a:t>
            </a:r>
            <a:r>
              <a:rPr lang="zh-CN" altLang="en-US" dirty="0" smtClean="0"/>
              <a:t>：因视觉神经上功能相似的神经元群或神经组织作用对刺激的亮度、颜色、方向模式产生误解的现象</a:t>
            </a:r>
            <a:endParaRPr lang="zh-CN" altLang="en-US" dirty="0"/>
          </a:p>
        </p:txBody>
      </p:sp>
      <p:grpSp>
        <p:nvGrpSpPr>
          <p:cNvPr id="28" name="组合 27"/>
          <p:cNvGrpSpPr/>
          <p:nvPr/>
        </p:nvGrpSpPr>
        <p:grpSpPr>
          <a:xfrm>
            <a:off x="1259632" y="4365104"/>
            <a:ext cx="1656184" cy="1656184"/>
            <a:chOff x="1259632" y="4365104"/>
            <a:chExt cx="1656184" cy="1656184"/>
          </a:xfrm>
        </p:grpSpPr>
        <p:sp>
          <p:nvSpPr>
            <p:cNvPr id="18" name="矩形 17"/>
            <p:cNvSpPr/>
            <p:nvPr/>
          </p:nvSpPr>
          <p:spPr>
            <a:xfrm>
              <a:off x="1259632" y="4365104"/>
              <a:ext cx="1656184" cy="1656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690936" y="4797152"/>
              <a:ext cx="793576" cy="793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743908" y="4365104"/>
            <a:ext cx="1656184" cy="1656184"/>
            <a:chOff x="3419872" y="4365104"/>
            <a:chExt cx="1656184" cy="1656184"/>
          </a:xfrm>
        </p:grpSpPr>
        <p:sp>
          <p:nvSpPr>
            <p:cNvPr id="22" name="矩形 21"/>
            <p:cNvSpPr/>
            <p:nvPr/>
          </p:nvSpPr>
          <p:spPr>
            <a:xfrm>
              <a:off x="3419872" y="4365104"/>
              <a:ext cx="1656184" cy="16561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851176" y="4797152"/>
              <a:ext cx="793576" cy="793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228184" y="4365104"/>
            <a:ext cx="1656184" cy="1656184"/>
            <a:chOff x="5652120" y="4365104"/>
            <a:chExt cx="1656184" cy="1656184"/>
          </a:xfrm>
        </p:grpSpPr>
        <p:sp>
          <p:nvSpPr>
            <p:cNvPr id="24" name="矩形 23"/>
            <p:cNvSpPr/>
            <p:nvPr/>
          </p:nvSpPr>
          <p:spPr>
            <a:xfrm>
              <a:off x="5652120" y="4365104"/>
              <a:ext cx="1656184" cy="1656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083424" y="4797152"/>
              <a:ext cx="793576" cy="793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28"/>
          <p:cNvSpPr txBox="1"/>
          <p:nvPr/>
        </p:nvSpPr>
        <p:spPr>
          <a:xfrm>
            <a:off x="2286759" y="6052616"/>
            <a:ext cx="4570482" cy="369332"/>
          </a:xfrm>
          <a:prstGeom prst="rect">
            <a:avLst/>
          </a:prstGeom>
          <a:noFill/>
        </p:spPr>
        <p:txBody>
          <a:bodyPr wrap="none" rtlCol="0">
            <a:spAutoFit/>
          </a:bodyPr>
          <a:lstStyle/>
          <a:p>
            <a:r>
              <a:rPr lang="zh-CN" altLang="en-US" dirty="0" smtClean="0"/>
              <a:t>中间的方块哪个颜色最深？哪个颜色最浅？</a:t>
            </a:r>
            <a:endParaRPr lang="zh-CN" altLang="en-US" dirty="0"/>
          </a:p>
        </p:txBody>
      </p:sp>
      <p:pic>
        <p:nvPicPr>
          <p:cNvPr id="30"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2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视错觉</a:t>
            </a:r>
            <a:r>
              <a:rPr lang="en-US" altLang="zh-CN" dirty="0" smtClean="0"/>
              <a:t>——</a:t>
            </a:r>
            <a:r>
              <a:rPr lang="zh-CN" altLang="en-US" dirty="0" smtClean="0"/>
              <a:t>当人观察物体时，基于经验主义或不当的参照形成的错误判断和感知</a:t>
            </a:r>
            <a:endParaRPr lang="en-US" altLang="zh-CN" dirty="0" smtClean="0"/>
          </a:p>
          <a:p>
            <a:pPr lvl="1"/>
            <a:r>
              <a:rPr lang="zh-CN" altLang="en-US" dirty="0" smtClean="0">
                <a:solidFill>
                  <a:srgbClr val="C00000"/>
                </a:solidFill>
              </a:rPr>
              <a:t>细胞错觉</a:t>
            </a:r>
            <a:r>
              <a:rPr lang="zh-CN" altLang="en-US" dirty="0" smtClean="0"/>
              <a:t>：因视觉神经上功能相似的神经元群或神经组织作用对刺激的亮度、颜色、方向模式产生误解的现象</a:t>
            </a:r>
            <a:endParaRPr lang="zh-CN" altLang="en-US" dirty="0"/>
          </a:p>
        </p:txBody>
      </p:sp>
      <p:sp>
        <p:nvSpPr>
          <p:cNvPr id="29" name="TextBox 28"/>
          <p:cNvSpPr txBox="1"/>
          <p:nvPr/>
        </p:nvSpPr>
        <p:spPr>
          <a:xfrm>
            <a:off x="2123581" y="6052616"/>
            <a:ext cx="1800493" cy="369332"/>
          </a:xfrm>
          <a:prstGeom prst="rect">
            <a:avLst/>
          </a:prstGeom>
          <a:noFill/>
        </p:spPr>
        <p:txBody>
          <a:bodyPr wrap="none" rtlCol="0">
            <a:spAutoFit/>
          </a:bodyPr>
          <a:lstStyle/>
          <a:p>
            <a:r>
              <a:rPr lang="zh-CN" altLang="en-US" dirty="0" smtClean="0"/>
              <a:t>有多少个黑点？</a:t>
            </a:r>
            <a:endParaRPr lang="zh-CN" altLang="en-US" dirty="0"/>
          </a:p>
        </p:txBody>
      </p:sp>
      <p:pic>
        <p:nvPicPr>
          <p:cNvPr id="14" name="Picture 5" descr="☆☆★★ 视错觉图片大集合 ★★☆☆考验你眼力的时候到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206066"/>
            <a:ext cx="2376264" cy="176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 视错觉图片大集合 ★★☆☆考验你眼力的时候到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4206067"/>
            <a:ext cx="1764782" cy="176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5115400" y="6052616"/>
            <a:ext cx="2262158" cy="369332"/>
          </a:xfrm>
          <a:prstGeom prst="rect">
            <a:avLst/>
          </a:prstGeom>
          <a:noFill/>
        </p:spPr>
        <p:txBody>
          <a:bodyPr wrap="none" rtlCol="0">
            <a:spAutoFit/>
          </a:bodyPr>
          <a:lstStyle/>
          <a:p>
            <a:r>
              <a:rPr lang="zh-CN" altLang="en-US" dirty="0" smtClean="0"/>
              <a:t>同心圆还是螺旋线？</a:t>
            </a:r>
            <a:endParaRPr lang="zh-CN" altLang="en-US" dirty="0"/>
          </a:p>
        </p:txBody>
      </p:sp>
      <p:pic>
        <p:nvPicPr>
          <p:cNvPr id="17"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477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视错觉</a:t>
            </a:r>
            <a:r>
              <a:rPr lang="en-US" altLang="zh-CN" dirty="0" smtClean="0"/>
              <a:t>——</a:t>
            </a:r>
            <a:r>
              <a:rPr lang="zh-CN" altLang="en-US" dirty="0" smtClean="0"/>
              <a:t>当人观察物体时，基于经验主义或不当的参照形成的错误判断和感知</a:t>
            </a:r>
            <a:endParaRPr lang="en-US" altLang="zh-CN" dirty="0" smtClean="0"/>
          </a:p>
          <a:p>
            <a:pPr lvl="1"/>
            <a:r>
              <a:rPr lang="zh-CN" altLang="en-US" dirty="0" smtClean="0">
                <a:solidFill>
                  <a:srgbClr val="C00000"/>
                </a:solidFill>
              </a:rPr>
              <a:t>轮廓错觉</a:t>
            </a:r>
            <a:r>
              <a:rPr lang="zh-CN" altLang="en-US" dirty="0" smtClean="0"/>
              <a:t>：人和动物对图像边缘梯度信息和环境认知出现错误的现象</a:t>
            </a:r>
            <a:endParaRPr lang="zh-CN" altLang="en-US" dirty="0"/>
          </a:p>
        </p:txBody>
      </p:sp>
      <p:pic>
        <p:nvPicPr>
          <p:cNvPr id="15" name="Picture 2" descr="C:\Documents and Settings\WangLu\桌面\4aa30528541038f9c07b4.jpg"/>
          <p:cNvPicPr>
            <a:picLocks noChangeAspect="1" noChangeArrowheads="1"/>
          </p:cNvPicPr>
          <p:nvPr/>
        </p:nvPicPr>
        <p:blipFill rotWithShape="1">
          <a:blip r:embed="rId2">
            <a:extLst>
              <a:ext uri="{28A0092B-C50C-407E-A947-70E740481C1C}">
                <a14:useLocalDpi xmlns:a14="http://schemas.microsoft.com/office/drawing/2010/main" val="0"/>
              </a:ext>
            </a:extLst>
          </a:blip>
          <a:srcRect t="4278" r="55601" b="2479"/>
          <a:stretch/>
        </p:blipFill>
        <p:spPr bwMode="auto">
          <a:xfrm>
            <a:off x="1979713" y="4005065"/>
            <a:ext cx="2350988"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C:\Documents and Settings\WangLu\桌面\4aa30528541038f9c07b4.jpg"/>
          <p:cNvPicPr>
            <a:picLocks noChangeAspect="1" noChangeArrowheads="1"/>
          </p:cNvPicPr>
          <p:nvPr/>
        </p:nvPicPr>
        <p:blipFill rotWithShape="1">
          <a:blip r:embed="rId2">
            <a:extLst>
              <a:ext uri="{28A0092B-C50C-407E-A947-70E740481C1C}">
                <a14:useLocalDpi xmlns:a14="http://schemas.microsoft.com/office/drawing/2010/main" val="0"/>
              </a:ext>
            </a:extLst>
          </a:blip>
          <a:srcRect l="54144" t="4278" b="2479"/>
          <a:stretch/>
        </p:blipFill>
        <p:spPr bwMode="auto">
          <a:xfrm>
            <a:off x="5004048" y="4005065"/>
            <a:ext cx="2428181"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254960" y="6165304"/>
            <a:ext cx="1800493" cy="369332"/>
          </a:xfrm>
          <a:prstGeom prst="rect">
            <a:avLst/>
          </a:prstGeom>
          <a:noFill/>
        </p:spPr>
        <p:txBody>
          <a:bodyPr wrap="none" rtlCol="0">
            <a:spAutoFit/>
          </a:bodyPr>
          <a:lstStyle/>
          <a:p>
            <a:r>
              <a:rPr lang="zh-CN" altLang="en-US" dirty="0" smtClean="0"/>
              <a:t>你看到了什么？</a:t>
            </a:r>
            <a:endParaRPr lang="zh-CN" altLang="en-US" dirty="0"/>
          </a:p>
        </p:txBody>
      </p:sp>
      <p:sp>
        <p:nvSpPr>
          <p:cNvPr id="19" name="TextBox 18"/>
          <p:cNvSpPr txBox="1"/>
          <p:nvPr/>
        </p:nvSpPr>
        <p:spPr>
          <a:xfrm>
            <a:off x="5664140" y="6165304"/>
            <a:ext cx="1107996" cy="369332"/>
          </a:xfrm>
          <a:prstGeom prst="rect">
            <a:avLst/>
          </a:prstGeom>
          <a:noFill/>
        </p:spPr>
        <p:txBody>
          <a:bodyPr wrap="none" rtlCol="0">
            <a:spAutoFit/>
          </a:bodyPr>
          <a:lstStyle/>
          <a:p>
            <a:r>
              <a:rPr lang="zh-CN" altLang="en-US" dirty="0" smtClean="0"/>
              <a:t>这个呢？</a:t>
            </a:r>
            <a:endParaRPr lang="zh-CN" altLang="en-US" dirty="0"/>
          </a:p>
        </p:txBody>
      </p:sp>
      <p:pic>
        <p:nvPicPr>
          <p:cNvPr id="20"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67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a:t>视错觉</a:t>
            </a:r>
            <a:r>
              <a:rPr lang="en-US" altLang="zh-CN" dirty="0"/>
              <a:t>——</a:t>
            </a:r>
            <a:r>
              <a:rPr lang="zh-CN" altLang="en-US" dirty="0"/>
              <a:t>当人观察物体时，基于经验主义或不当的参照形成的错误判断和感知</a:t>
            </a:r>
            <a:endParaRPr lang="en-US" altLang="zh-CN" dirty="0"/>
          </a:p>
          <a:p>
            <a:pPr lvl="1"/>
            <a:r>
              <a:rPr lang="zh-CN" altLang="en-US" dirty="0" smtClean="0">
                <a:solidFill>
                  <a:srgbClr val="C00000"/>
                </a:solidFill>
              </a:rPr>
              <a:t>不可能错觉</a:t>
            </a:r>
            <a:r>
              <a:rPr lang="zh-CN" altLang="en-US" dirty="0" smtClean="0"/>
              <a:t>：局部平面结构理解合理却不能客观存在的图形，如不可能梯形、不可能三角形等。</a:t>
            </a:r>
            <a:endParaRPr lang="zh-CN" altLang="en-US" dirty="0"/>
          </a:p>
        </p:txBody>
      </p:sp>
      <p:pic>
        <p:nvPicPr>
          <p:cNvPr id="8194" name="Picture 2" descr="https://timgsa.baidu.com/timg?image&amp;quality=80&amp;size=b9999_10000&amp;sec=1586021624007&amp;di=a1724011ed61de413321d2487e10757b&amp;imgtype=0&amp;src=http%3A%2F%2Fimg1.imgtn.bdimg.com%2Fit%2Fu%3D1037976896%2C3952763443%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84494"/>
            <a:ext cx="2959182" cy="207142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你的眼睛被骗了吗？世界视错觉广告赏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734" y="4184494"/>
            <a:ext cx="2933216" cy="207142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你的眼睛被骗了吗？世界视错觉广告赏析"/>
          <p:cNvPicPr>
            <a:picLocks noChangeAspect="1" noChangeArrowheads="1"/>
          </p:cNvPicPr>
          <p:nvPr/>
        </p:nvPicPr>
        <p:blipFill rotWithShape="1">
          <a:blip r:embed="rId4">
            <a:extLst>
              <a:ext uri="{28A0092B-C50C-407E-A947-70E740481C1C}">
                <a14:useLocalDpi xmlns:a14="http://schemas.microsoft.com/office/drawing/2010/main" val="0"/>
              </a:ext>
            </a:extLst>
          </a:blip>
          <a:srcRect b="29902"/>
          <a:stretch/>
        </p:blipFill>
        <p:spPr bwMode="auto">
          <a:xfrm>
            <a:off x="6516216" y="4184494"/>
            <a:ext cx="2088232" cy="207142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timgsa.baidu.com/timg?image&amp;quality=80&amp;size=b9999_10000&amp;sec=1586021987687&amp;di=88f09591e181436a522b5ab7ceddb79d&amp;imgtype=0&amp;src=http%3A%2F%2Fimg2.imgtn.bdimg.com%2Fit%2Fu%3D688551622%2C1413491328%26fm%3D214%26gp%3D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994" y="69763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88596" y="1849760"/>
            <a:ext cx="1107996" cy="369332"/>
          </a:xfrm>
          <a:prstGeom prst="rect">
            <a:avLst/>
          </a:prstGeom>
          <a:noFill/>
        </p:spPr>
        <p:txBody>
          <a:bodyPr wrap="none" rtlCol="0">
            <a:spAutoFit/>
          </a:bodyPr>
          <a:lstStyle/>
          <a:p>
            <a:r>
              <a:rPr lang="zh-CN" altLang="en-US" dirty="0" smtClean="0"/>
              <a:t>纪念碑谷</a:t>
            </a:r>
            <a:endParaRPr lang="zh-CN" altLang="en-US" dirty="0"/>
          </a:p>
        </p:txBody>
      </p:sp>
      <p:pic>
        <p:nvPicPr>
          <p:cNvPr id="9"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89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0"/>
                                        </p:tgtEl>
                                        <p:attrNameLst>
                                          <p:attrName>style.visibility</p:attrName>
                                        </p:attrNameLst>
                                      </p:cBhvr>
                                      <p:to>
                                        <p:strVal val="visible"/>
                                      </p:to>
                                    </p:set>
                                    <p:animEffect transition="in" filter="fade">
                                      <p:cBhvr>
                                        <p:cTn id="7" dur="500"/>
                                        <p:tgtEl>
                                          <p:spTgt spid="82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a:t>视错觉</a:t>
            </a:r>
            <a:r>
              <a:rPr lang="en-US" altLang="zh-CN" dirty="0"/>
              <a:t>——</a:t>
            </a:r>
            <a:r>
              <a:rPr lang="zh-CN" altLang="en-US" dirty="0"/>
              <a:t>当人观察物体时，基于经验主义或不当的参照形成的错误判断和感知</a:t>
            </a:r>
            <a:endParaRPr lang="en-US" altLang="zh-CN" dirty="0"/>
          </a:p>
          <a:p>
            <a:pPr lvl="1"/>
            <a:r>
              <a:rPr lang="zh-CN" altLang="en-US" dirty="0" smtClean="0">
                <a:solidFill>
                  <a:srgbClr val="C00000"/>
                </a:solidFill>
              </a:rPr>
              <a:t>运动错觉</a:t>
            </a:r>
            <a:r>
              <a:rPr lang="zh-CN" altLang="en-US" dirty="0" smtClean="0"/>
              <a:t>：人结合环境线索对运动刺激判断出错误方向，或者把静止感知为运动的状态的错觉。</a:t>
            </a:r>
            <a:endParaRPr lang="zh-CN" altLang="en-US" dirty="0"/>
          </a:p>
        </p:txBody>
      </p:sp>
      <p:pic>
        <p:nvPicPr>
          <p:cNvPr id="9" name="Picture 2" descr="C:\Documents and Settings\WangLu\桌面\4a14c5f46c93024e684a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244" y="3933056"/>
            <a:ext cx="2044309" cy="20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你的眼睛被骗了吗？世界视错觉广告赏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1073" y="3933057"/>
            <a:ext cx="3060389" cy="204026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你的眼睛被骗了吗？世界视错觉广告赏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1462" y="3933057"/>
            <a:ext cx="3056340" cy="20402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97268" y="6021288"/>
            <a:ext cx="1338828" cy="369332"/>
          </a:xfrm>
          <a:prstGeom prst="rect">
            <a:avLst/>
          </a:prstGeom>
          <a:noFill/>
        </p:spPr>
        <p:txBody>
          <a:bodyPr wrap="none" rtlCol="0">
            <a:spAutoFit/>
          </a:bodyPr>
          <a:lstStyle/>
          <a:p>
            <a:r>
              <a:rPr lang="zh-CN" altLang="en-US" dirty="0" smtClean="0"/>
              <a:t>动了吗？？</a:t>
            </a:r>
            <a:endParaRPr lang="zh-CN" altLang="en-US" dirty="0"/>
          </a:p>
        </p:txBody>
      </p:sp>
      <p:pic>
        <p:nvPicPr>
          <p:cNvPr id="13"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429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视错觉给予的启示：</a:t>
            </a:r>
            <a:endParaRPr lang="en-US" altLang="zh-CN" dirty="0" smtClean="0"/>
          </a:p>
          <a:p>
            <a:pPr lvl="1"/>
            <a:r>
              <a:rPr lang="zh-CN" altLang="en-US" dirty="0" smtClean="0"/>
              <a:t>可以利用错觉，增强视觉效果</a:t>
            </a:r>
            <a:endParaRPr lang="en-US" altLang="zh-CN" dirty="0" smtClean="0"/>
          </a:p>
          <a:p>
            <a:pPr lvl="1"/>
            <a:r>
              <a:rPr lang="zh-CN" altLang="en-US" dirty="0" smtClean="0"/>
              <a:t>根据错觉原理，调整设计，弥补错觉误导</a:t>
            </a:r>
            <a:endParaRPr lang="en-US" altLang="zh-CN" dirty="0" smtClean="0"/>
          </a:p>
          <a:p>
            <a:pPr marL="68580" indent="0">
              <a:buNone/>
            </a:pPr>
            <a:endParaRPr lang="en-US" altLang="zh-CN" dirty="0"/>
          </a:p>
          <a:p>
            <a:pPr marL="68580" indent="0">
              <a:buNone/>
            </a:pPr>
            <a:r>
              <a:rPr lang="zh-CN" altLang="en-US" dirty="0" smtClean="0"/>
              <a:t>比如：</a:t>
            </a:r>
            <a:endParaRPr lang="en-US" altLang="zh-CN" dirty="0" smtClean="0"/>
          </a:p>
          <a:p>
            <a:pPr marL="68580" indent="0">
              <a:buNone/>
            </a:pPr>
            <a:endParaRPr lang="en-US" altLang="zh-CN" dirty="0" smtClean="0"/>
          </a:p>
        </p:txBody>
      </p:sp>
      <p:graphicFrame>
        <p:nvGraphicFramePr>
          <p:cNvPr id="7" name="表格 6"/>
          <p:cNvGraphicFramePr>
            <a:graphicFrameLocks noGrp="1"/>
          </p:cNvGraphicFramePr>
          <p:nvPr>
            <p:extLst>
              <p:ext uri="{D42A27DB-BD31-4B8C-83A1-F6EECF244321}">
                <p14:modId xmlns:p14="http://schemas.microsoft.com/office/powerpoint/2010/main" val="4199884248"/>
              </p:ext>
            </p:extLst>
          </p:nvPr>
        </p:nvGraphicFramePr>
        <p:xfrm>
          <a:off x="971600" y="4581128"/>
          <a:ext cx="7272808" cy="1872208"/>
        </p:xfrm>
        <a:graphic>
          <a:graphicData uri="http://schemas.openxmlformats.org/drawingml/2006/table">
            <a:tbl>
              <a:tblPr firstRow="1" bandRow="1">
                <a:tableStyleId>{5C22544A-7EE6-4342-B048-85BDC9FD1C3A}</a:tableStyleId>
              </a:tblPr>
              <a:tblGrid>
                <a:gridCol w="3636404"/>
                <a:gridCol w="3636404"/>
              </a:tblGrid>
              <a:tr h="468052">
                <a:tc>
                  <a:txBody>
                    <a:bodyPr/>
                    <a:lstStyle/>
                    <a:p>
                      <a:pPr algn="ctr"/>
                      <a:r>
                        <a:rPr lang="zh-CN" altLang="en-US" dirty="0" smtClean="0"/>
                        <a:t>错觉</a:t>
                      </a:r>
                      <a:endParaRPr lang="zh-CN" altLang="en-US" dirty="0"/>
                    </a:p>
                  </a:txBody>
                  <a:tcPr anchor="ctr"/>
                </a:tc>
                <a:tc>
                  <a:txBody>
                    <a:bodyPr/>
                    <a:lstStyle/>
                    <a:p>
                      <a:pPr algn="ctr"/>
                      <a:r>
                        <a:rPr lang="zh-CN" altLang="en-US" dirty="0" smtClean="0"/>
                        <a:t>对策</a:t>
                      </a:r>
                      <a:endParaRPr lang="zh-CN" altLang="en-US" dirty="0"/>
                    </a:p>
                  </a:txBody>
                  <a:tcPr anchor="ctr"/>
                </a:tc>
              </a:tr>
              <a:tr h="468052">
                <a:tc>
                  <a:txBody>
                    <a:bodyPr/>
                    <a:lstStyle/>
                    <a:p>
                      <a:pPr algn="ctr"/>
                      <a:r>
                        <a:rPr lang="zh-CN" altLang="en-US" dirty="0" smtClean="0"/>
                        <a:t>水平线比垂线长</a:t>
                      </a:r>
                      <a:endParaRPr lang="zh-CN" altLang="en-US" dirty="0"/>
                    </a:p>
                  </a:txBody>
                  <a:tcPr anchor="ctr"/>
                </a:tc>
                <a:tc>
                  <a:txBody>
                    <a:bodyPr/>
                    <a:lstStyle/>
                    <a:p>
                      <a:pPr algn="ctr"/>
                      <a:r>
                        <a:rPr lang="zh-CN" altLang="en-US" dirty="0" smtClean="0"/>
                        <a:t>增加垂线长度</a:t>
                      </a:r>
                      <a:endParaRPr lang="zh-CN" altLang="en-US" dirty="0"/>
                    </a:p>
                  </a:txBody>
                  <a:tcPr anchor="ctr"/>
                </a:tc>
              </a:tr>
              <a:tr h="468052">
                <a:tc>
                  <a:txBody>
                    <a:bodyPr/>
                    <a:lstStyle/>
                    <a:p>
                      <a:pPr algn="ctr"/>
                      <a:r>
                        <a:rPr lang="zh-CN" altLang="en-US" dirty="0" smtClean="0"/>
                        <a:t>正方形水平方向边比垂直方向边粗</a:t>
                      </a:r>
                      <a:endParaRPr lang="zh-CN" altLang="en-US" dirty="0"/>
                    </a:p>
                  </a:txBody>
                  <a:tcPr anchor="ctr"/>
                </a:tc>
                <a:tc>
                  <a:txBody>
                    <a:bodyPr/>
                    <a:lstStyle/>
                    <a:p>
                      <a:pPr algn="ctr"/>
                      <a:r>
                        <a:rPr lang="zh-CN" altLang="en-US" dirty="0" smtClean="0"/>
                        <a:t>增加垂直线的线宽</a:t>
                      </a:r>
                      <a:endParaRPr lang="zh-CN" altLang="en-US" dirty="0"/>
                    </a:p>
                  </a:txBody>
                  <a:tcPr anchor="ctr"/>
                </a:tc>
              </a:tr>
              <a:tr h="468052">
                <a:tc>
                  <a:txBody>
                    <a:bodyPr/>
                    <a:lstStyle/>
                    <a:p>
                      <a:pPr algn="ctr"/>
                      <a:r>
                        <a:rPr lang="zh-CN" altLang="en-US" dirty="0" smtClean="0"/>
                        <a:t>视觉对称中心比实际中心偏上</a:t>
                      </a:r>
                      <a:endParaRPr lang="zh-CN" altLang="en-US" dirty="0"/>
                    </a:p>
                  </a:txBody>
                  <a:tcPr anchor="ctr"/>
                </a:tc>
                <a:tc>
                  <a:txBody>
                    <a:bodyPr/>
                    <a:lstStyle/>
                    <a:p>
                      <a:pPr algn="ctr"/>
                      <a:r>
                        <a:rPr lang="zh-CN" altLang="en-US" dirty="0" smtClean="0"/>
                        <a:t>以视觉中心为基准设计图形界面</a:t>
                      </a:r>
                      <a:endParaRPr lang="zh-CN" altLang="en-US" dirty="0"/>
                    </a:p>
                  </a:txBody>
                  <a:tcPr anchor="ctr"/>
                </a:tc>
              </a:tr>
            </a:tbl>
          </a:graphicData>
        </a:graphic>
      </p:graphicFrame>
      <p:pic>
        <p:nvPicPr>
          <p:cNvPr id="11"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528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阅读</a:t>
            </a:r>
            <a:endParaRPr lang="en-US" altLang="zh-CN" dirty="0" smtClean="0"/>
          </a:p>
          <a:p>
            <a:pPr lvl="1"/>
            <a:r>
              <a:rPr lang="zh-CN" altLang="en-US" dirty="0" smtClean="0"/>
              <a:t>文字排版的方式影响用户阅读的速度和准确性，反过来；阅读的特性能指导交互设计</a:t>
            </a:r>
            <a:endParaRPr lang="en-US" altLang="zh-CN" dirty="0" smtClean="0"/>
          </a:p>
          <a:p>
            <a:pPr lvl="1"/>
            <a:r>
              <a:rPr lang="zh-CN" altLang="en-US" dirty="0" smtClean="0"/>
              <a:t>阅读的过程</a:t>
            </a:r>
            <a:endParaRPr lang="en-US" altLang="zh-CN" dirty="0" smtClean="0"/>
          </a:p>
          <a:p>
            <a:pPr lvl="2"/>
            <a:r>
              <a:rPr lang="zh-CN" altLang="en-US" dirty="0" smtClean="0"/>
              <a:t>文字的</a:t>
            </a:r>
            <a:r>
              <a:rPr lang="zh-CN" altLang="en-US" dirty="0" smtClean="0">
                <a:solidFill>
                  <a:srgbClr val="C00000"/>
                </a:solidFill>
              </a:rPr>
              <a:t>形状</a:t>
            </a:r>
            <a:r>
              <a:rPr lang="zh-CN" altLang="en-US" dirty="0" smtClean="0"/>
              <a:t>被人眼感知</a:t>
            </a:r>
            <a:endParaRPr lang="en-US" altLang="zh-CN" dirty="0" smtClean="0"/>
          </a:p>
          <a:p>
            <a:pPr lvl="2"/>
            <a:r>
              <a:rPr lang="zh-CN" altLang="en-US" dirty="0" smtClean="0"/>
              <a:t>文字被</a:t>
            </a:r>
            <a:r>
              <a:rPr lang="zh-CN" altLang="en-US" dirty="0" smtClean="0">
                <a:solidFill>
                  <a:schemeClr val="tx1"/>
                </a:solidFill>
              </a:rPr>
              <a:t>编码</a:t>
            </a:r>
            <a:r>
              <a:rPr lang="zh-CN" altLang="en-US" dirty="0" smtClean="0"/>
              <a:t>成相关的内部</a:t>
            </a:r>
            <a:r>
              <a:rPr lang="zh-CN" altLang="en-US" dirty="0" smtClean="0">
                <a:solidFill>
                  <a:srgbClr val="C00000"/>
                </a:solidFill>
              </a:rPr>
              <a:t>语言</a:t>
            </a:r>
            <a:r>
              <a:rPr lang="zh-CN" altLang="en-US" dirty="0" smtClean="0"/>
              <a:t>表示</a:t>
            </a:r>
            <a:endParaRPr lang="en-US" altLang="zh-CN" dirty="0" smtClean="0"/>
          </a:p>
          <a:p>
            <a:pPr lvl="2"/>
            <a:r>
              <a:rPr lang="zh-CN" altLang="en-US" dirty="0" smtClean="0"/>
              <a:t>语言被解释成有语法和语义的</a:t>
            </a:r>
            <a:r>
              <a:rPr lang="zh-CN" altLang="en-US" dirty="0" smtClean="0">
                <a:solidFill>
                  <a:srgbClr val="C00000"/>
                </a:solidFill>
              </a:rPr>
              <a:t>单词或句子</a:t>
            </a:r>
            <a:endParaRPr lang="zh-CN" altLang="en-US" dirty="0">
              <a:solidFill>
                <a:srgbClr val="C00000"/>
              </a:solidFill>
            </a:endParaRPr>
          </a:p>
        </p:txBody>
      </p:sp>
      <p:pic>
        <p:nvPicPr>
          <p:cNvPr id="14338" name="Picture 2" descr="https://timgsa.baidu.com/timg?image&amp;quality=80&amp;size=b9999_10000&amp;sec=1586025624822&amp;di=984d1a39bd8dde3fc3787fda2dcc6026&amp;imgtype=0&amp;src=http%3A%2F%2Fwww.internetke.com%2Fuploads%2Fallimg%2F150425%2F2-1504251T635c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5373216"/>
            <a:ext cx="2088232" cy="753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78684" y="5396185"/>
            <a:ext cx="1572162" cy="707886"/>
          </a:xfrm>
          <a:prstGeom prst="rect">
            <a:avLst/>
          </a:prstGeom>
          <a:noFill/>
        </p:spPr>
        <p:txBody>
          <a:bodyPr wrap="none" rtlCol="0">
            <a:spAutoFit/>
          </a:bodyPr>
          <a:lstStyle/>
          <a:p>
            <a:r>
              <a:rPr lang="en-US" altLang="zh-CN" sz="4000" b="1" dirty="0" smtClean="0">
                <a:latin typeface="Calibri" panose="020F0502020204030204" pitchFamily="34" charset="0"/>
              </a:rPr>
              <a:t>Blur, it</a:t>
            </a:r>
            <a:endParaRPr lang="zh-CN" altLang="en-US" sz="4000" b="1" dirty="0">
              <a:latin typeface="Calibri" panose="020F0502020204030204" pitchFamily="34" charset="0"/>
            </a:endParaRPr>
          </a:p>
        </p:txBody>
      </p:sp>
      <p:sp>
        <p:nvSpPr>
          <p:cNvPr id="9" name="TextBox 8"/>
          <p:cNvSpPr txBox="1"/>
          <p:nvPr/>
        </p:nvSpPr>
        <p:spPr>
          <a:xfrm>
            <a:off x="6254948" y="5396185"/>
            <a:ext cx="2242922" cy="707886"/>
          </a:xfrm>
          <a:prstGeom prst="rect">
            <a:avLst/>
          </a:prstGeom>
          <a:noFill/>
        </p:spPr>
        <p:txBody>
          <a:bodyPr wrap="none" rtlCol="0">
            <a:spAutoFit/>
          </a:bodyPr>
          <a:lstStyle/>
          <a:p>
            <a:r>
              <a:rPr lang="zh-CN" altLang="en-US" sz="4000" b="1" dirty="0" smtClean="0">
                <a:latin typeface="Calibri" panose="020F0502020204030204" pitchFamily="34" charset="0"/>
              </a:rPr>
              <a:t>把它模糊</a:t>
            </a:r>
            <a:endParaRPr lang="zh-CN" altLang="en-US" sz="4000" b="1" dirty="0">
              <a:latin typeface="Calibri" panose="020F0502020204030204" pitchFamily="34" charset="0"/>
            </a:endParaRPr>
          </a:p>
        </p:txBody>
      </p:sp>
      <p:sp>
        <p:nvSpPr>
          <p:cNvPr id="6" name="右箭头 5"/>
          <p:cNvSpPr/>
          <p:nvPr/>
        </p:nvSpPr>
        <p:spPr>
          <a:xfrm>
            <a:off x="3111996" y="5517232"/>
            <a:ext cx="57606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5678884" y="5517232"/>
            <a:ext cx="57606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标注 9"/>
          <p:cNvSpPr/>
          <p:nvPr/>
        </p:nvSpPr>
        <p:spPr>
          <a:xfrm>
            <a:off x="6084168" y="3573016"/>
            <a:ext cx="2088232" cy="936104"/>
          </a:xfrm>
          <a:prstGeom prst="wedgeRoundRectCallout">
            <a:avLst>
              <a:gd name="adj1" fmla="val -91557"/>
              <a:gd name="adj2" fmla="val 68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字体、大小、布局、对比度会首先影响阅读速度</a:t>
            </a:r>
            <a:endParaRPr lang="zh-CN" altLang="en-US" dirty="0"/>
          </a:p>
        </p:txBody>
      </p:sp>
      <p:pic>
        <p:nvPicPr>
          <p:cNvPr id="13"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32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59386929"/>
              </p:ext>
            </p:extLst>
          </p:nvPr>
        </p:nvGraphicFramePr>
        <p:xfrm>
          <a:off x="802185" y="1124744"/>
          <a:ext cx="7560840" cy="1752600"/>
        </p:xfrm>
        <a:graphic>
          <a:graphicData uri="http://schemas.openxmlformats.org/drawingml/2006/table">
            <a:tbl>
              <a:tblPr firstRow="1" bandRow="1">
                <a:tableStyleId>{5C22544A-7EE6-4342-B048-85BDC9FD1C3A}</a:tableStyleId>
              </a:tblPr>
              <a:tblGrid>
                <a:gridCol w="2940327"/>
                <a:gridCol w="2066176"/>
                <a:gridCol w="2554337"/>
              </a:tblGrid>
              <a:tr h="370840">
                <a:tc>
                  <a:txBody>
                    <a:bodyPr/>
                    <a:lstStyle/>
                    <a:p>
                      <a:pPr algn="ctr"/>
                      <a:r>
                        <a:rPr lang="zh-CN" altLang="en-US" dirty="0" smtClean="0"/>
                        <a:t>指标</a:t>
                      </a:r>
                      <a:endParaRPr lang="zh-CN" altLang="en-US" dirty="0"/>
                    </a:p>
                  </a:txBody>
                  <a:tcPr anchor="ctr"/>
                </a:tc>
                <a:tc>
                  <a:txBody>
                    <a:bodyPr/>
                    <a:lstStyle/>
                    <a:p>
                      <a:pPr algn="ctr"/>
                      <a:r>
                        <a:rPr lang="zh-CN" altLang="en-US" dirty="0" smtClean="0"/>
                        <a:t>参数</a:t>
                      </a:r>
                      <a:endParaRPr lang="zh-CN" altLang="en-US" dirty="0"/>
                    </a:p>
                  </a:txBody>
                  <a:tcPr anchor="ctr"/>
                </a:tc>
                <a:tc>
                  <a:txBody>
                    <a:bodyPr/>
                    <a:lstStyle/>
                    <a:p>
                      <a:pPr algn="ctr"/>
                      <a:r>
                        <a:rPr lang="zh-CN" altLang="en-US" dirty="0" smtClean="0"/>
                        <a:t>原因</a:t>
                      </a:r>
                      <a:endParaRPr lang="zh-CN" altLang="en-US" dirty="0"/>
                    </a:p>
                  </a:txBody>
                  <a:tcPr anchor="ctr"/>
                </a:tc>
              </a:tr>
              <a:tr h="370840">
                <a:tc>
                  <a:txBody>
                    <a:bodyPr/>
                    <a:lstStyle/>
                    <a:p>
                      <a:pPr algn="ctr"/>
                      <a:r>
                        <a:rPr lang="zh-CN" altLang="en-US" dirty="0" smtClean="0"/>
                        <a:t>字体大小（英文）</a:t>
                      </a:r>
                      <a:endParaRPr lang="zh-CN" altLang="en-US" dirty="0"/>
                    </a:p>
                  </a:txBody>
                  <a:tcPr anchor="ctr"/>
                </a:tc>
                <a:tc>
                  <a:txBody>
                    <a:bodyPr/>
                    <a:lstStyle/>
                    <a:p>
                      <a:pPr algn="ctr"/>
                      <a:r>
                        <a:rPr lang="en-US" altLang="zh-CN" dirty="0" smtClean="0"/>
                        <a:t>9~12</a:t>
                      </a:r>
                      <a:r>
                        <a:rPr lang="zh-CN" altLang="en-US" dirty="0" smtClean="0"/>
                        <a:t>号</a:t>
                      </a:r>
                      <a:endParaRPr lang="zh-CN" altLang="en-US" dirty="0"/>
                    </a:p>
                  </a:txBody>
                  <a:tcPr anchor="ctr"/>
                </a:tc>
                <a:tc>
                  <a:txBody>
                    <a:bodyPr/>
                    <a:lstStyle/>
                    <a:p>
                      <a:pPr algn="ctr"/>
                      <a:r>
                        <a:rPr lang="zh-CN" altLang="en-US" dirty="0" smtClean="0"/>
                        <a:t>易于识别</a:t>
                      </a:r>
                      <a:endParaRPr lang="zh-CN" altLang="en-US" dirty="0"/>
                    </a:p>
                  </a:txBody>
                  <a:tcPr anchor="ctr"/>
                </a:tc>
              </a:tr>
              <a:tr h="370840">
                <a:tc>
                  <a:txBody>
                    <a:bodyPr/>
                    <a:lstStyle/>
                    <a:p>
                      <a:pPr algn="ctr"/>
                      <a:r>
                        <a:rPr lang="zh-CN" altLang="en-US" dirty="0" smtClean="0"/>
                        <a:t>页面宽度</a:t>
                      </a:r>
                      <a:endParaRPr lang="zh-CN" altLang="en-US" dirty="0"/>
                    </a:p>
                  </a:txBody>
                  <a:tcPr anchor="ctr"/>
                </a:tc>
                <a:tc>
                  <a:txBody>
                    <a:bodyPr/>
                    <a:lstStyle/>
                    <a:p>
                      <a:pPr algn="ctr"/>
                      <a:r>
                        <a:rPr lang="en-US" altLang="zh-CN" dirty="0" smtClean="0"/>
                        <a:t>58~132mm</a:t>
                      </a:r>
                      <a:endParaRPr lang="zh-CN" altLang="en-US" dirty="0"/>
                    </a:p>
                  </a:txBody>
                  <a:tcPr anchor="ctr"/>
                </a:tc>
                <a:tc>
                  <a:txBody>
                    <a:bodyPr/>
                    <a:lstStyle/>
                    <a:p>
                      <a:pPr algn="ctr"/>
                      <a:r>
                        <a:rPr lang="zh-CN" altLang="en-US" dirty="0" smtClean="0"/>
                        <a:t>阅读效果最佳</a:t>
                      </a:r>
                      <a:endParaRPr lang="zh-CN" altLang="en-US" dirty="0"/>
                    </a:p>
                  </a:txBody>
                  <a:tcPr anchor="ctr"/>
                </a:tc>
              </a:tr>
              <a:tr h="370840">
                <a:tc>
                  <a:txBody>
                    <a:bodyPr/>
                    <a:lstStyle/>
                    <a:p>
                      <a:pPr algn="ctr"/>
                      <a:r>
                        <a:rPr lang="zh-CN" altLang="en-US" dirty="0" smtClean="0"/>
                        <a:t>对比度</a:t>
                      </a:r>
                      <a:endParaRPr lang="zh-CN" altLang="en-US" dirty="0"/>
                    </a:p>
                  </a:txBody>
                  <a:tcPr anchor="ctr"/>
                </a:tc>
                <a:tc>
                  <a:txBody>
                    <a:bodyPr/>
                    <a:lstStyle/>
                    <a:p>
                      <a:pPr algn="ctr"/>
                      <a:r>
                        <a:rPr lang="zh-CN" altLang="en-US" dirty="0" smtClean="0"/>
                        <a:t>亮背景下显示灰暗文字</a:t>
                      </a:r>
                      <a:endParaRPr lang="zh-CN" altLang="en-US" dirty="0"/>
                    </a:p>
                  </a:txBody>
                  <a:tcPr anchor="ctr"/>
                </a:tc>
                <a:tc>
                  <a:txBody>
                    <a:bodyPr/>
                    <a:lstStyle/>
                    <a:p>
                      <a:pPr algn="ctr"/>
                      <a:r>
                        <a:rPr lang="zh-CN" altLang="en-US" dirty="0" smtClean="0"/>
                        <a:t>比灰暗背景下显示明亮文字更能提高视敏度</a:t>
                      </a:r>
                      <a:endParaRPr lang="zh-CN" altLang="en-US" dirty="0"/>
                    </a:p>
                  </a:txBody>
                  <a:tcPr anchor="ctr"/>
                </a:tc>
              </a:tr>
            </a:tbl>
          </a:graphicData>
        </a:graphic>
      </p:graphicFrame>
      <p:pic>
        <p:nvPicPr>
          <p:cNvPr id="16388" name="Picture 4" descr="https://timgsa.baidu.com/timg?image&amp;quality=80&amp;size=b9999_10000&amp;sec=1586026334744&amp;di=539bd2b936f7efef31ff1d88fe5a1683&amp;imgtype=0&amp;src=http%3A%2F%2Fam.zdmimg.com%2F201509%2F03%2F55e84f2fdc9aa.jpg_e6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64" b="12961"/>
          <a:stretch/>
        </p:blipFill>
        <p:spPr bwMode="auto">
          <a:xfrm>
            <a:off x="3491880" y="2996952"/>
            <a:ext cx="2468477" cy="353266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timgsa.baidu.com/timg?image&amp;quality=80&amp;size=b9999_10000&amp;sec=1586026402915&amp;di=290385ee0f52d891d56da960f535b27a&amp;imgtype=0&amp;src=http%3A%2F%2Fimg2.99114.com%2Fgroup10%2FM00%2FE8%2F0A%2FrBADslon_9CAKeoeAAIdksNvx8s174.jpg"/>
          <p:cNvPicPr>
            <a:picLocks noChangeAspect="1" noChangeArrowheads="1"/>
          </p:cNvPicPr>
          <p:nvPr/>
        </p:nvPicPr>
        <p:blipFill rotWithShape="1">
          <a:blip r:embed="rId3">
            <a:extLst>
              <a:ext uri="{28A0092B-C50C-407E-A947-70E740481C1C}">
                <a14:useLocalDpi xmlns:a14="http://schemas.microsoft.com/office/drawing/2010/main" val="0"/>
              </a:ext>
            </a:extLst>
          </a:blip>
          <a:srcRect l="19834" t="13066" r="21767" b="2666"/>
          <a:stretch/>
        </p:blipFill>
        <p:spPr bwMode="auto">
          <a:xfrm>
            <a:off x="827584" y="2996952"/>
            <a:ext cx="2448272" cy="35326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794428" y="755412"/>
            <a:ext cx="1569660" cy="369332"/>
          </a:xfrm>
          <a:prstGeom prst="rect">
            <a:avLst/>
          </a:prstGeom>
          <a:noFill/>
        </p:spPr>
        <p:txBody>
          <a:bodyPr wrap="none" rtlCol="0">
            <a:spAutoFit/>
          </a:bodyPr>
          <a:lstStyle/>
          <a:p>
            <a:r>
              <a:rPr lang="zh-CN" altLang="en-US" dirty="0" smtClean="0"/>
              <a:t>一些统计数据</a:t>
            </a:r>
            <a:endParaRPr lang="zh-CN" altLang="en-US" dirty="0"/>
          </a:p>
        </p:txBody>
      </p:sp>
      <p:sp>
        <p:nvSpPr>
          <p:cNvPr id="8" name="矩形 7"/>
          <p:cNvSpPr/>
          <p:nvPr/>
        </p:nvSpPr>
        <p:spPr>
          <a:xfrm>
            <a:off x="5991313" y="4168150"/>
            <a:ext cx="2428067" cy="11902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smtClean="0">
                <a:solidFill>
                  <a:schemeClr val="tx1"/>
                </a:solidFill>
              </a:rPr>
              <a:t>正文字号</a:t>
            </a:r>
            <a:r>
              <a:rPr lang="en-US" altLang="zh-CN" dirty="0" smtClean="0">
                <a:solidFill>
                  <a:schemeClr val="tx1"/>
                </a:solidFill>
              </a:rPr>
              <a:t>36</a:t>
            </a:r>
            <a:r>
              <a:rPr lang="zh-CN" altLang="en-US" dirty="0" smtClean="0">
                <a:solidFill>
                  <a:schemeClr val="tx1"/>
                </a:solidFill>
              </a:rPr>
              <a:t>，大小适合识别</a:t>
            </a:r>
            <a:endParaRPr lang="en-US" altLang="zh-CN" dirty="0" smtClean="0">
              <a:solidFill>
                <a:schemeClr val="tx1"/>
              </a:solidFill>
            </a:endParaRPr>
          </a:p>
          <a:p>
            <a:pPr marL="285750" indent="-285750">
              <a:buFont typeface="Arial" panose="020B0604020202020204" pitchFamily="34" charset="0"/>
              <a:buChar char="•"/>
            </a:pPr>
            <a:r>
              <a:rPr lang="zh-CN" altLang="en-US" dirty="0">
                <a:solidFill>
                  <a:schemeClr val="tx1"/>
                </a:solidFill>
              </a:rPr>
              <a:t>白底黑体，对比度</a:t>
            </a:r>
            <a:r>
              <a:rPr lang="zh-CN" altLang="en-US" dirty="0" smtClean="0">
                <a:solidFill>
                  <a:schemeClr val="tx1"/>
                </a:solidFill>
              </a:rPr>
              <a:t>鲜明</a:t>
            </a:r>
            <a:endParaRPr lang="zh-CN" altLang="en-US" dirty="0">
              <a:solidFill>
                <a:schemeClr val="tx1"/>
              </a:solidFill>
            </a:endParaRPr>
          </a:p>
        </p:txBody>
      </p:sp>
    </p:spTree>
    <p:extLst>
      <p:ext uri="{BB962C8B-B14F-4D97-AF65-F5344CB8AC3E}">
        <p14:creationId xmlns:p14="http://schemas.microsoft.com/office/powerpoint/2010/main" val="25044503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颜色模型</a:t>
            </a:r>
            <a:r>
              <a:rPr lang="en-US" altLang="zh-CN" dirty="0" smtClean="0"/>
              <a:t>——</a:t>
            </a:r>
            <a:r>
              <a:rPr lang="zh-CN" altLang="en-US" dirty="0" smtClean="0"/>
              <a:t>用什么方式表示颜色</a:t>
            </a:r>
            <a:endParaRPr lang="en-US" altLang="zh-CN" dirty="0" smtClean="0"/>
          </a:p>
          <a:p>
            <a:pPr lvl="1"/>
            <a:r>
              <a:rPr lang="en-US" altLang="zh-CN" dirty="0" smtClean="0"/>
              <a:t>RGB</a:t>
            </a:r>
            <a:r>
              <a:rPr lang="zh-CN" altLang="en-US" dirty="0" smtClean="0"/>
              <a:t>模型（加性原色系统）</a:t>
            </a:r>
            <a:endParaRPr lang="en-US" altLang="zh-CN" dirty="0" smtClean="0"/>
          </a:p>
          <a:p>
            <a:pPr lvl="2"/>
            <a:r>
              <a:rPr lang="zh-CN" altLang="en-US" dirty="0" smtClean="0"/>
              <a:t>用</a:t>
            </a:r>
            <a:r>
              <a:rPr lang="en-US" altLang="zh-CN" dirty="0" smtClean="0"/>
              <a:t>R</a:t>
            </a:r>
            <a:r>
              <a:rPr lang="zh-CN" altLang="en-US" dirty="0" smtClean="0"/>
              <a:t>，</a:t>
            </a:r>
            <a:r>
              <a:rPr lang="en-US" altLang="zh-CN" dirty="0" smtClean="0"/>
              <a:t>G</a:t>
            </a:r>
            <a:r>
              <a:rPr lang="zh-CN" altLang="en-US" dirty="0" smtClean="0"/>
              <a:t>和</a:t>
            </a:r>
            <a:r>
              <a:rPr lang="en-US" altLang="zh-CN" dirty="0" smtClean="0"/>
              <a:t>B</a:t>
            </a:r>
            <a:r>
              <a:rPr lang="zh-CN" altLang="en-US" dirty="0" smtClean="0"/>
              <a:t>三原色强度表示颜色</a:t>
            </a:r>
            <a:endParaRPr lang="en-US" altLang="zh-CN" dirty="0" smtClean="0"/>
          </a:p>
          <a:p>
            <a:pPr lvl="2"/>
            <a:r>
              <a:rPr lang="zh-CN" altLang="en-US" dirty="0" smtClean="0"/>
              <a:t>主要用于彩色阴极射线管（荧光屏）</a:t>
            </a:r>
            <a:endParaRPr lang="en-US" altLang="zh-CN" dirty="0" smtClean="0"/>
          </a:p>
        </p:txBody>
      </p:sp>
      <p:pic>
        <p:nvPicPr>
          <p:cNvPr id="17410" name="Picture 2" descr="https://ss1.bdstatic.com/70cFuXSh_Q1YnxGkpoWK1HF6hhy/it/u=662892128,140108451&amp;fm=26&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b="10122"/>
          <a:stretch/>
        </p:blipFill>
        <p:spPr bwMode="auto">
          <a:xfrm>
            <a:off x="3926928" y="3933056"/>
            <a:ext cx="4694542" cy="252028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timgsa.baidu.com/timg?image&amp;quality=80&amp;size=b9999_10000&amp;sec=1586028002295&amp;di=0929d089b9ca681b4ab84f56fb9a24ab&amp;imgtype=0&amp;src=http%3A%2F%2Ff.hiphotos.baidu.com%2Fbaike%2Fs%253D600%253Bq%253D50%2Fsign%3D2e11aba79845d688a702b1a494f90c23%2Feaf81a4c510fd9f93ac637fd2f2dd42a2934a45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035" y="4220190"/>
            <a:ext cx="2149134" cy="20201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17142" y="4220408"/>
            <a:ext cx="389850" cy="338554"/>
          </a:xfrm>
          <a:prstGeom prst="rect">
            <a:avLst/>
          </a:prstGeom>
          <a:noFill/>
        </p:spPr>
        <p:txBody>
          <a:bodyPr wrap="none" rtlCol="0">
            <a:spAutoFit/>
          </a:bodyPr>
          <a:lstStyle/>
          <a:p>
            <a:r>
              <a:rPr lang="zh-CN" altLang="en-US" sz="1600" dirty="0" smtClean="0"/>
              <a:t>红</a:t>
            </a:r>
            <a:endParaRPr lang="zh-CN" altLang="en-US" sz="1600" dirty="0"/>
          </a:p>
        </p:txBody>
      </p:sp>
      <p:sp>
        <p:nvSpPr>
          <p:cNvPr id="48" name="TextBox 47"/>
          <p:cNvSpPr txBox="1"/>
          <p:nvPr/>
        </p:nvSpPr>
        <p:spPr>
          <a:xfrm>
            <a:off x="3511144" y="4220408"/>
            <a:ext cx="389850" cy="338554"/>
          </a:xfrm>
          <a:prstGeom prst="rect">
            <a:avLst/>
          </a:prstGeom>
          <a:noFill/>
        </p:spPr>
        <p:txBody>
          <a:bodyPr wrap="none" rtlCol="0">
            <a:spAutoFit/>
          </a:bodyPr>
          <a:lstStyle/>
          <a:p>
            <a:r>
              <a:rPr lang="zh-CN" altLang="en-US" sz="1600" dirty="0" smtClean="0"/>
              <a:t>绿</a:t>
            </a:r>
            <a:endParaRPr lang="zh-CN" altLang="en-US" sz="1600" dirty="0"/>
          </a:p>
        </p:txBody>
      </p:sp>
      <p:sp>
        <p:nvSpPr>
          <p:cNvPr id="49" name="TextBox 48"/>
          <p:cNvSpPr txBox="1"/>
          <p:nvPr/>
        </p:nvSpPr>
        <p:spPr>
          <a:xfrm>
            <a:off x="2315853" y="6226500"/>
            <a:ext cx="389850" cy="338554"/>
          </a:xfrm>
          <a:prstGeom prst="rect">
            <a:avLst/>
          </a:prstGeom>
          <a:noFill/>
        </p:spPr>
        <p:txBody>
          <a:bodyPr wrap="none" rtlCol="0">
            <a:spAutoFit/>
          </a:bodyPr>
          <a:lstStyle/>
          <a:p>
            <a:r>
              <a:rPr lang="zh-CN" altLang="en-US" sz="1600" dirty="0" smtClean="0"/>
              <a:t>蓝</a:t>
            </a:r>
            <a:endParaRPr lang="zh-CN" altLang="en-US" sz="1600" dirty="0"/>
          </a:p>
        </p:txBody>
      </p:sp>
      <p:sp>
        <p:nvSpPr>
          <p:cNvPr id="50" name="TextBox 49"/>
          <p:cNvSpPr txBox="1"/>
          <p:nvPr/>
        </p:nvSpPr>
        <p:spPr>
          <a:xfrm>
            <a:off x="489406" y="5668307"/>
            <a:ext cx="1255472" cy="338554"/>
          </a:xfrm>
          <a:prstGeom prst="rect">
            <a:avLst/>
          </a:prstGeom>
          <a:noFill/>
        </p:spPr>
        <p:txBody>
          <a:bodyPr wrap="none" rtlCol="0">
            <a:spAutoFit/>
          </a:bodyPr>
          <a:lstStyle/>
          <a:p>
            <a:r>
              <a:rPr lang="zh-CN" altLang="en-US" sz="1600" dirty="0" smtClean="0"/>
              <a:t>品红</a:t>
            </a:r>
            <a:r>
              <a:rPr lang="en-US" altLang="zh-CN" sz="1600" dirty="0" smtClean="0"/>
              <a:t>=</a:t>
            </a:r>
            <a:r>
              <a:rPr lang="zh-CN" altLang="en-US" sz="1600" dirty="0" smtClean="0"/>
              <a:t>红</a:t>
            </a:r>
            <a:r>
              <a:rPr lang="en-US" altLang="zh-CN" sz="1600" dirty="0" smtClean="0"/>
              <a:t>+</a:t>
            </a:r>
            <a:r>
              <a:rPr lang="zh-CN" altLang="en-US" sz="1600" dirty="0" smtClean="0"/>
              <a:t>蓝</a:t>
            </a:r>
            <a:endParaRPr lang="zh-CN" altLang="en-US" sz="1600" dirty="0"/>
          </a:p>
        </p:txBody>
      </p:sp>
      <p:sp>
        <p:nvSpPr>
          <p:cNvPr id="51" name="TextBox 50"/>
          <p:cNvSpPr txBox="1"/>
          <p:nvPr/>
        </p:nvSpPr>
        <p:spPr>
          <a:xfrm>
            <a:off x="3375850" y="5668307"/>
            <a:ext cx="1050288" cy="338554"/>
          </a:xfrm>
          <a:prstGeom prst="rect">
            <a:avLst/>
          </a:prstGeom>
          <a:noFill/>
        </p:spPr>
        <p:txBody>
          <a:bodyPr wrap="none" rtlCol="0">
            <a:spAutoFit/>
          </a:bodyPr>
          <a:lstStyle/>
          <a:p>
            <a:r>
              <a:rPr lang="zh-CN" altLang="en-US" sz="1600" dirty="0" smtClean="0"/>
              <a:t>青</a:t>
            </a:r>
            <a:r>
              <a:rPr lang="en-US" altLang="zh-CN" sz="1600" dirty="0" smtClean="0"/>
              <a:t>=</a:t>
            </a:r>
            <a:r>
              <a:rPr lang="zh-CN" altLang="en-US" sz="1600" dirty="0" smtClean="0"/>
              <a:t>蓝</a:t>
            </a:r>
            <a:r>
              <a:rPr lang="en-US" altLang="zh-CN" sz="1600" dirty="0" smtClean="0"/>
              <a:t>+</a:t>
            </a:r>
            <a:r>
              <a:rPr lang="zh-CN" altLang="en-US" sz="1600" dirty="0" smtClean="0"/>
              <a:t>绿</a:t>
            </a:r>
            <a:endParaRPr lang="zh-CN" altLang="en-US" sz="1600" dirty="0"/>
          </a:p>
        </p:txBody>
      </p:sp>
      <p:sp>
        <p:nvSpPr>
          <p:cNvPr id="52" name="TextBox 51"/>
          <p:cNvSpPr txBox="1"/>
          <p:nvPr/>
        </p:nvSpPr>
        <p:spPr>
          <a:xfrm>
            <a:off x="1998458" y="3898443"/>
            <a:ext cx="1050288" cy="338554"/>
          </a:xfrm>
          <a:prstGeom prst="rect">
            <a:avLst/>
          </a:prstGeom>
          <a:noFill/>
        </p:spPr>
        <p:txBody>
          <a:bodyPr wrap="none" rtlCol="0">
            <a:spAutoFit/>
          </a:bodyPr>
          <a:lstStyle/>
          <a:p>
            <a:r>
              <a:rPr lang="zh-CN" altLang="en-US" sz="1600" dirty="0" smtClean="0"/>
              <a:t>黄</a:t>
            </a:r>
            <a:r>
              <a:rPr lang="en-US" altLang="zh-CN" sz="1600" dirty="0" smtClean="0"/>
              <a:t>=</a:t>
            </a:r>
            <a:r>
              <a:rPr lang="zh-CN" altLang="en-US" sz="1600" dirty="0" smtClean="0"/>
              <a:t>红</a:t>
            </a:r>
            <a:r>
              <a:rPr lang="en-US" altLang="zh-CN" sz="1600" dirty="0" smtClean="0"/>
              <a:t>+</a:t>
            </a:r>
            <a:r>
              <a:rPr lang="zh-CN" altLang="en-US" sz="1600" dirty="0" smtClean="0"/>
              <a:t>绿</a:t>
            </a:r>
            <a:endParaRPr lang="zh-CN" altLang="en-US" sz="1600" dirty="0"/>
          </a:p>
        </p:txBody>
      </p:sp>
      <p:cxnSp>
        <p:nvCxnSpPr>
          <p:cNvPr id="8" name="直接连接符 7"/>
          <p:cNvCxnSpPr/>
          <p:nvPr/>
        </p:nvCxnSpPr>
        <p:spPr>
          <a:xfrm>
            <a:off x="3048746" y="5445224"/>
            <a:ext cx="462398" cy="2230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1449035" y="5445224"/>
            <a:ext cx="404420" cy="2230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2" idx="2"/>
          </p:cNvCxnSpPr>
          <p:nvPr/>
        </p:nvCxnSpPr>
        <p:spPr>
          <a:xfrm flipH="1">
            <a:off x="2503494" y="4236997"/>
            <a:ext cx="20108" cy="2062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567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颜色模型</a:t>
            </a:r>
            <a:r>
              <a:rPr lang="en-US" altLang="zh-CN" dirty="0" smtClean="0"/>
              <a:t>——</a:t>
            </a:r>
            <a:r>
              <a:rPr lang="zh-CN" altLang="en-US" dirty="0" smtClean="0"/>
              <a:t>用什么方式表示颜色</a:t>
            </a:r>
            <a:endParaRPr lang="en-US" altLang="zh-CN" dirty="0" smtClean="0"/>
          </a:p>
          <a:p>
            <a:pPr lvl="1"/>
            <a:r>
              <a:rPr lang="en-US" altLang="zh-CN" dirty="0" smtClean="0"/>
              <a:t>CMYK</a:t>
            </a:r>
            <a:r>
              <a:rPr lang="zh-CN" altLang="en-US" dirty="0" smtClean="0"/>
              <a:t>模型（减性原色系统）</a:t>
            </a:r>
            <a:endParaRPr lang="en-US" altLang="zh-CN" dirty="0" smtClean="0"/>
          </a:p>
          <a:p>
            <a:pPr lvl="2"/>
            <a:r>
              <a:rPr lang="zh-CN" altLang="en-US" dirty="0" smtClean="0"/>
              <a:t>用</a:t>
            </a:r>
            <a:r>
              <a:rPr lang="en-US" altLang="zh-CN" dirty="0" smtClean="0"/>
              <a:t>C(</a:t>
            </a:r>
            <a:r>
              <a:rPr lang="zh-CN" altLang="en-US" dirty="0" smtClean="0"/>
              <a:t>青</a:t>
            </a:r>
            <a:r>
              <a:rPr lang="en-US" altLang="zh-CN" dirty="0" smtClean="0"/>
              <a:t>)</a:t>
            </a:r>
            <a:r>
              <a:rPr lang="zh-CN" altLang="en-US" dirty="0" smtClean="0"/>
              <a:t>，</a:t>
            </a:r>
            <a:r>
              <a:rPr lang="en-US" altLang="zh-CN" dirty="0" smtClean="0"/>
              <a:t>M(</a:t>
            </a:r>
            <a:r>
              <a:rPr lang="zh-CN" altLang="en-US" dirty="0" smtClean="0"/>
              <a:t>品红</a:t>
            </a:r>
            <a:r>
              <a:rPr lang="en-US" altLang="zh-CN" dirty="0" smtClean="0"/>
              <a:t>)</a:t>
            </a:r>
            <a:r>
              <a:rPr lang="zh-CN" altLang="en-US" dirty="0" smtClean="0"/>
              <a:t>，</a:t>
            </a:r>
            <a:r>
              <a:rPr lang="en-US" altLang="zh-CN" dirty="0" smtClean="0"/>
              <a:t>Y(</a:t>
            </a:r>
            <a:r>
              <a:rPr lang="zh-CN" altLang="en-US" dirty="0" smtClean="0"/>
              <a:t>黄</a:t>
            </a:r>
            <a:r>
              <a:rPr lang="en-US" altLang="zh-CN" dirty="0" smtClean="0"/>
              <a:t>)</a:t>
            </a:r>
            <a:r>
              <a:rPr lang="zh-CN" altLang="en-US" dirty="0" smtClean="0"/>
              <a:t>三种原色强度表示颜色</a:t>
            </a:r>
            <a:endParaRPr lang="en-US" altLang="zh-CN" dirty="0" smtClean="0"/>
          </a:p>
          <a:p>
            <a:pPr lvl="2"/>
            <a:r>
              <a:rPr lang="zh-CN" altLang="en-US" dirty="0" smtClean="0"/>
              <a:t>主要用于印刷行业，彩色喷墨打印机</a:t>
            </a:r>
            <a:endParaRPr lang="en-US" altLang="zh-CN" dirty="0" smtClean="0"/>
          </a:p>
        </p:txBody>
      </p:sp>
      <p:pic>
        <p:nvPicPr>
          <p:cNvPr id="18434" name="Picture 2" descr="https://timgsa.baidu.com/timg?image&amp;quality=80&amp;size=b9999_10000&amp;sec=1586028762462&amp;di=50db8c5fef49d645148b0a824d1beb53&amp;imgtype=0&amp;src=http%3A%2F%2Fgrapharticles.com%2Flib%2Fexe%2Ffetch.php%3Fmedia%3Drgb_and_cmy_color_models.jpg"/>
          <p:cNvPicPr>
            <a:picLocks noChangeAspect="1" noChangeArrowheads="1"/>
          </p:cNvPicPr>
          <p:nvPr/>
        </p:nvPicPr>
        <p:blipFill rotWithShape="1">
          <a:blip r:embed="rId2">
            <a:extLst>
              <a:ext uri="{28A0092B-C50C-407E-A947-70E740481C1C}">
                <a14:useLocalDpi xmlns:a14="http://schemas.microsoft.com/office/drawing/2010/main" val="0"/>
              </a:ext>
            </a:extLst>
          </a:blip>
          <a:srcRect b="7134"/>
          <a:stretch/>
        </p:blipFill>
        <p:spPr bwMode="auto">
          <a:xfrm>
            <a:off x="3793529" y="3972230"/>
            <a:ext cx="4810919" cy="24760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12747" y="3928864"/>
            <a:ext cx="1826141" cy="338554"/>
          </a:xfrm>
          <a:prstGeom prst="rect">
            <a:avLst/>
          </a:prstGeom>
          <a:noFill/>
        </p:spPr>
        <p:txBody>
          <a:bodyPr wrap="none" rtlCol="0">
            <a:spAutoFit/>
          </a:bodyPr>
          <a:lstStyle/>
          <a:p>
            <a:r>
              <a:rPr lang="zh-CN" altLang="en-US" sz="1600" dirty="0" smtClean="0">
                <a:solidFill>
                  <a:srgbClr val="C00000"/>
                </a:solidFill>
              </a:rPr>
              <a:t>把原点从黑移到白</a:t>
            </a:r>
            <a:endParaRPr lang="zh-CN" altLang="en-US" sz="1600" dirty="0">
              <a:solidFill>
                <a:srgbClr val="C00000"/>
              </a:solidFill>
            </a:endParaRPr>
          </a:p>
        </p:txBody>
      </p:sp>
      <p:sp>
        <p:nvSpPr>
          <p:cNvPr id="5" name="右箭头 4"/>
          <p:cNvSpPr/>
          <p:nvPr/>
        </p:nvSpPr>
        <p:spPr>
          <a:xfrm>
            <a:off x="5499596" y="4293096"/>
            <a:ext cx="1368152"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59902"/>
            <a:ext cx="2083519" cy="2083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922217" y="4195827"/>
            <a:ext cx="389850" cy="338554"/>
          </a:xfrm>
          <a:prstGeom prst="rect">
            <a:avLst/>
          </a:prstGeom>
          <a:noFill/>
        </p:spPr>
        <p:txBody>
          <a:bodyPr wrap="none" rtlCol="0">
            <a:spAutoFit/>
          </a:bodyPr>
          <a:lstStyle/>
          <a:p>
            <a:r>
              <a:rPr lang="zh-CN" altLang="en-US" sz="1600" dirty="0" smtClean="0"/>
              <a:t>青</a:t>
            </a:r>
            <a:endParaRPr lang="zh-CN" altLang="en-US" sz="1600" dirty="0"/>
          </a:p>
        </p:txBody>
      </p:sp>
      <p:sp>
        <p:nvSpPr>
          <p:cNvPr id="11" name="TextBox 10"/>
          <p:cNvSpPr txBox="1"/>
          <p:nvPr/>
        </p:nvSpPr>
        <p:spPr>
          <a:xfrm>
            <a:off x="3200887" y="4259902"/>
            <a:ext cx="595035" cy="338554"/>
          </a:xfrm>
          <a:prstGeom prst="rect">
            <a:avLst/>
          </a:prstGeom>
          <a:noFill/>
        </p:spPr>
        <p:txBody>
          <a:bodyPr wrap="none" rtlCol="0">
            <a:spAutoFit/>
          </a:bodyPr>
          <a:lstStyle/>
          <a:p>
            <a:r>
              <a:rPr lang="zh-CN" altLang="en-US" sz="1600" dirty="0" smtClean="0"/>
              <a:t>品红</a:t>
            </a:r>
            <a:endParaRPr lang="zh-CN" altLang="en-US" sz="1600" dirty="0"/>
          </a:p>
        </p:txBody>
      </p:sp>
      <p:sp>
        <p:nvSpPr>
          <p:cNvPr id="12" name="TextBox 11"/>
          <p:cNvSpPr txBox="1"/>
          <p:nvPr/>
        </p:nvSpPr>
        <p:spPr>
          <a:xfrm>
            <a:off x="2034458" y="6226500"/>
            <a:ext cx="389850" cy="338554"/>
          </a:xfrm>
          <a:prstGeom prst="rect">
            <a:avLst/>
          </a:prstGeom>
          <a:noFill/>
        </p:spPr>
        <p:txBody>
          <a:bodyPr wrap="none" rtlCol="0">
            <a:spAutoFit/>
          </a:bodyPr>
          <a:lstStyle/>
          <a:p>
            <a:r>
              <a:rPr lang="zh-CN" altLang="en-US" sz="1600" dirty="0" smtClean="0"/>
              <a:t>黄</a:t>
            </a:r>
            <a:endParaRPr lang="zh-CN" altLang="en-US" sz="1600" dirty="0"/>
          </a:p>
        </p:txBody>
      </p:sp>
      <p:sp>
        <p:nvSpPr>
          <p:cNvPr id="13" name="TextBox 12"/>
          <p:cNvSpPr txBox="1"/>
          <p:nvPr/>
        </p:nvSpPr>
        <p:spPr>
          <a:xfrm>
            <a:off x="395536" y="5733256"/>
            <a:ext cx="1268296" cy="338554"/>
          </a:xfrm>
          <a:prstGeom prst="rect">
            <a:avLst/>
          </a:prstGeom>
          <a:noFill/>
        </p:spPr>
        <p:txBody>
          <a:bodyPr wrap="none" rtlCol="0">
            <a:spAutoFit/>
          </a:bodyPr>
          <a:lstStyle/>
          <a:p>
            <a:r>
              <a:rPr lang="zh-CN" altLang="en-US" sz="1600" dirty="0" smtClean="0"/>
              <a:t>绿</a:t>
            </a:r>
            <a:r>
              <a:rPr lang="en-US" altLang="zh-CN" sz="1600" dirty="0" smtClean="0"/>
              <a:t>=</a:t>
            </a:r>
            <a:r>
              <a:rPr lang="zh-CN" altLang="en-US" sz="1600" dirty="0" smtClean="0"/>
              <a:t>白</a:t>
            </a:r>
            <a:r>
              <a:rPr lang="en-US" altLang="zh-CN" sz="1600" dirty="0" smtClean="0"/>
              <a:t>-</a:t>
            </a:r>
            <a:r>
              <a:rPr lang="zh-CN" altLang="en-US" sz="1600" dirty="0" smtClean="0"/>
              <a:t>青</a:t>
            </a:r>
            <a:r>
              <a:rPr lang="en-US" altLang="zh-CN" sz="1600" dirty="0" smtClean="0"/>
              <a:t>-</a:t>
            </a:r>
            <a:r>
              <a:rPr lang="zh-CN" altLang="en-US" sz="1600" dirty="0" smtClean="0"/>
              <a:t>黄</a:t>
            </a:r>
            <a:endParaRPr lang="zh-CN" altLang="en-US" sz="1600" dirty="0"/>
          </a:p>
        </p:txBody>
      </p:sp>
      <p:cxnSp>
        <p:nvCxnSpPr>
          <p:cNvPr id="7" name="直接连接符 6"/>
          <p:cNvCxnSpPr/>
          <p:nvPr/>
        </p:nvCxnSpPr>
        <p:spPr>
          <a:xfrm flipH="1">
            <a:off x="1187624" y="5445224"/>
            <a:ext cx="4762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64256" y="5733256"/>
            <a:ext cx="1473480" cy="338554"/>
          </a:xfrm>
          <a:prstGeom prst="rect">
            <a:avLst/>
          </a:prstGeom>
          <a:noFill/>
        </p:spPr>
        <p:txBody>
          <a:bodyPr wrap="none" rtlCol="0">
            <a:spAutoFit/>
          </a:bodyPr>
          <a:lstStyle/>
          <a:p>
            <a:r>
              <a:rPr lang="zh-CN" altLang="en-US" sz="1600" dirty="0" smtClean="0"/>
              <a:t>红</a:t>
            </a:r>
            <a:r>
              <a:rPr lang="en-US" altLang="zh-CN" sz="1600" dirty="0" smtClean="0"/>
              <a:t>=</a:t>
            </a:r>
            <a:r>
              <a:rPr lang="zh-CN" altLang="en-US" sz="1600" dirty="0" smtClean="0"/>
              <a:t>白</a:t>
            </a:r>
            <a:r>
              <a:rPr lang="en-US" altLang="zh-CN" sz="1600" dirty="0" smtClean="0"/>
              <a:t>-</a:t>
            </a:r>
            <a:r>
              <a:rPr lang="zh-CN" altLang="en-US" sz="1600" dirty="0" smtClean="0"/>
              <a:t>黄</a:t>
            </a:r>
            <a:r>
              <a:rPr lang="en-US" altLang="zh-CN" sz="1600" dirty="0" smtClean="0"/>
              <a:t>-</a:t>
            </a:r>
            <a:r>
              <a:rPr lang="zh-CN" altLang="en-US" sz="1600" dirty="0" smtClean="0"/>
              <a:t>品红</a:t>
            </a:r>
            <a:endParaRPr lang="zh-CN" altLang="en-US" sz="1600" dirty="0"/>
          </a:p>
        </p:txBody>
      </p:sp>
      <p:cxnSp>
        <p:nvCxnSpPr>
          <p:cNvPr id="17" name="直接连接符 16"/>
          <p:cNvCxnSpPr/>
          <p:nvPr/>
        </p:nvCxnSpPr>
        <p:spPr>
          <a:xfrm flipH="1" flipV="1">
            <a:off x="2864257" y="5445224"/>
            <a:ext cx="33663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92643" y="3862829"/>
            <a:ext cx="1473480" cy="338554"/>
          </a:xfrm>
          <a:prstGeom prst="rect">
            <a:avLst/>
          </a:prstGeom>
          <a:noFill/>
        </p:spPr>
        <p:txBody>
          <a:bodyPr wrap="none" rtlCol="0">
            <a:spAutoFit/>
          </a:bodyPr>
          <a:lstStyle/>
          <a:p>
            <a:r>
              <a:rPr lang="zh-CN" altLang="en-US" sz="1600" dirty="0" smtClean="0"/>
              <a:t>蓝</a:t>
            </a:r>
            <a:r>
              <a:rPr lang="en-US" altLang="zh-CN" sz="1600" dirty="0" smtClean="0"/>
              <a:t>=</a:t>
            </a:r>
            <a:r>
              <a:rPr lang="zh-CN" altLang="en-US" sz="1600" dirty="0" smtClean="0"/>
              <a:t>白</a:t>
            </a:r>
            <a:r>
              <a:rPr lang="en-US" altLang="zh-CN" sz="1600" dirty="0" smtClean="0"/>
              <a:t>-</a:t>
            </a:r>
            <a:r>
              <a:rPr lang="zh-CN" altLang="en-US" sz="1600" dirty="0" smtClean="0"/>
              <a:t>青</a:t>
            </a:r>
            <a:r>
              <a:rPr lang="en-US" altLang="zh-CN" sz="1600" dirty="0" smtClean="0"/>
              <a:t>-</a:t>
            </a:r>
            <a:r>
              <a:rPr lang="zh-CN" altLang="en-US" sz="1600" dirty="0" smtClean="0"/>
              <a:t>品红</a:t>
            </a:r>
            <a:endParaRPr lang="zh-CN" altLang="en-US" sz="1600" dirty="0"/>
          </a:p>
        </p:txBody>
      </p:sp>
      <p:pic>
        <p:nvPicPr>
          <p:cNvPr id="21"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010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本章目标</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了解人类的感知系统（生物课）</a:t>
            </a:r>
            <a:endParaRPr lang="en-US" altLang="zh-CN" dirty="0" smtClean="0"/>
          </a:p>
          <a:p>
            <a:pPr lvl="1"/>
            <a:r>
              <a:rPr lang="zh-CN" altLang="en-US" dirty="0" smtClean="0"/>
              <a:t>五感：</a:t>
            </a:r>
            <a:r>
              <a:rPr lang="zh-CN" altLang="en-US" dirty="0" smtClean="0">
                <a:solidFill>
                  <a:srgbClr val="C00000"/>
                </a:solidFill>
              </a:rPr>
              <a:t>视觉</a:t>
            </a:r>
            <a:r>
              <a:rPr lang="zh-CN" altLang="en-US" dirty="0" smtClean="0"/>
              <a:t>、</a:t>
            </a:r>
            <a:r>
              <a:rPr lang="zh-CN" altLang="en-US" dirty="0" smtClean="0">
                <a:solidFill>
                  <a:srgbClr val="C00000"/>
                </a:solidFill>
              </a:rPr>
              <a:t>听觉</a:t>
            </a:r>
            <a:r>
              <a:rPr lang="zh-CN" altLang="en-US" dirty="0" smtClean="0"/>
              <a:t>、触觉、嗅觉、</a:t>
            </a:r>
            <a:r>
              <a:rPr lang="zh-CN" altLang="en-US" strike="sngStrike" dirty="0" smtClean="0"/>
              <a:t>味觉</a:t>
            </a:r>
            <a:endParaRPr lang="en-US" altLang="zh-CN" strike="sngStrike" dirty="0" smtClean="0"/>
          </a:p>
          <a:p>
            <a:endParaRPr lang="en-US" altLang="zh-CN" dirty="0" smtClean="0"/>
          </a:p>
          <a:p>
            <a:r>
              <a:rPr lang="zh-CN" altLang="en-US" dirty="0" smtClean="0"/>
              <a:t>了解人类知觉的特性和认知过程（心理学）</a:t>
            </a:r>
            <a:endParaRPr lang="en-US" altLang="zh-CN" dirty="0" smtClean="0"/>
          </a:p>
          <a:p>
            <a:pPr lvl="1"/>
            <a:r>
              <a:rPr lang="zh-CN" altLang="en-US" dirty="0" smtClean="0"/>
              <a:t>知觉的</a:t>
            </a:r>
            <a:r>
              <a:rPr lang="zh-CN" altLang="en-US" dirty="0" smtClean="0">
                <a:solidFill>
                  <a:srgbClr val="C00000"/>
                </a:solidFill>
              </a:rPr>
              <a:t>选择性</a:t>
            </a:r>
            <a:r>
              <a:rPr lang="zh-CN" altLang="en-US" dirty="0" smtClean="0"/>
              <a:t>、</a:t>
            </a:r>
            <a:r>
              <a:rPr lang="zh-CN" altLang="en-US" dirty="0" smtClean="0">
                <a:solidFill>
                  <a:srgbClr val="C00000"/>
                </a:solidFill>
              </a:rPr>
              <a:t>整体性</a:t>
            </a:r>
            <a:r>
              <a:rPr lang="zh-CN" altLang="en-US" dirty="0" smtClean="0"/>
              <a:t>、</a:t>
            </a:r>
            <a:r>
              <a:rPr lang="zh-CN" altLang="en-US" dirty="0" smtClean="0">
                <a:solidFill>
                  <a:srgbClr val="C00000"/>
                </a:solidFill>
              </a:rPr>
              <a:t>理解性</a:t>
            </a:r>
            <a:r>
              <a:rPr lang="zh-CN" altLang="en-US" dirty="0" smtClean="0"/>
              <a:t>和</a:t>
            </a:r>
            <a:r>
              <a:rPr lang="zh-CN" altLang="en-US" dirty="0" smtClean="0">
                <a:solidFill>
                  <a:srgbClr val="C00000"/>
                </a:solidFill>
              </a:rPr>
              <a:t>恒常性</a:t>
            </a:r>
            <a:endParaRPr lang="en-US" altLang="zh-CN" dirty="0" smtClean="0">
              <a:solidFill>
                <a:srgbClr val="C00000"/>
              </a:solidFill>
            </a:endParaRPr>
          </a:p>
          <a:p>
            <a:pPr lvl="1"/>
            <a:r>
              <a:rPr lang="zh-CN" altLang="en-US" dirty="0" smtClean="0"/>
              <a:t>感知和识别、注意、记忆、问题解决</a:t>
            </a:r>
            <a:endParaRPr lang="en-US" altLang="zh-CN" dirty="0" smtClean="0"/>
          </a:p>
          <a:p>
            <a:endParaRPr lang="en-US" altLang="zh-CN" dirty="0"/>
          </a:p>
          <a:p>
            <a:r>
              <a:rPr lang="en-US" altLang="zh-CN" dirty="0" smtClean="0"/>
              <a:t>Goal</a:t>
            </a:r>
            <a:r>
              <a:rPr lang="zh-CN" altLang="en-US" dirty="0" smtClean="0"/>
              <a:t>：通过人类生理和心理的特点，指导交互设计及模型的建立</a:t>
            </a:r>
            <a:endParaRPr lang="en-US" altLang="zh-CN" dirty="0" smtClean="0"/>
          </a:p>
        </p:txBody>
      </p:sp>
    </p:spTree>
    <p:extLst>
      <p:ext uri="{BB962C8B-B14F-4D97-AF65-F5344CB8AC3E}">
        <p14:creationId xmlns:p14="http://schemas.microsoft.com/office/powerpoint/2010/main" val="347127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颜色模型</a:t>
            </a:r>
            <a:r>
              <a:rPr lang="en-US" altLang="zh-CN" dirty="0" smtClean="0"/>
              <a:t>——</a:t>
            </a:r>
            <a:r>
              <a:rPr lang="zh-CN" altLang="en-US" dirty="0" smtClean="0"/>
              <a:t>用什么方式表示颜色</a:t>
            </a:r>
            <a:endParaRPr lang="en-US" altLang="zh-CN" dirty="0" smtClean="0"/>
          </a:p>
          <a:p>
            <a:pPr lvl="1"/>
            <a:r>
              <a:rPr lang="en-US" altLang="zh-CN" dirty="0" smtClean="0"/>
              <a:t>HSV</a:t>
            </a:r>
            <a:r>
              <a:rPr lang="zh-CN" altLang="en-US" dirty="0" smtClean="0"/>
              <a:t>模型</a:t>
            </a:r>
            <a:endParaRPr lang="en-US" altLang="zh-CN" dirty="0" smtClean="0"/>
          </a:p>
          <a:p>
            <a:pPr lvl="2"/>
            <a:r>
              <a:rPr lang="zh-CN" altLang="en-US" dirty="0" smtClean="0"/>
              <a:t>用</a:t>
            </a:r>
            <a:r>
              <a:rPr lang="en-US" altLang="zh-CN" dirty="0" smtClean="0"/>
              <a:t>H(</a:t>
            </a:r>
            <a:r>
              <a:rPr lang="zh-CN" altLang="en-US" dirty="0" smtClean="0"/>
              <a:t>色度</a:t>
            </a:r>
            <a:r>
              <a:rPr lang="en-US" altLang="zh-CN" dirty="0" smtClean="0"/>
              <a:t>)</a:t>
            </a:r>
            <a:r>
              <a:rPr lang="zh-CN" altLang="en-US" dirty="0" smtClean="0"/>
              <a:t>，</a:t>
            </a:r>
            <a:r>
              <a:rPr lang="en-US" altLang="zh-CN" dirty="0" smtClean="0"/>
              <a:t>S(</a:t>
            </a:r>
            <a:r>
              <a:rPr lang="zh-CN" altLang="en-US" dirty="0" smtClean="0"/>
              <a:t>饱和度</a:t>
            </a:r>
            <a:r>
              <a:rPr lang="en-US" altLang="zh-CN" dirty="0" smtClean="0"/>
              <a:t>)</a:t>
            </a:r>
            <a:r>
              <a:rPr lang="zh-CN" altLang="en-US" dirty="0" smtClean="0"/>
              <a:t>，</a:t>
            </a:r>
            <a:r>
              <a:rPr lang="en-US" altLang="zh-CN" dirty="0" smtClean="0"/>
              <a:t>V(</a:t>
            </a:r>
            <a:r>
              <a:rPr lang="zh-CN" altLang="en-US" dirty="0" smtClean="0"/>
              <a:t>亮度</a:t>
            </a:r>
            <a:r>
              <a:rPr lang="en-US" altLang="zh-CN" dirty="0" smtClean="0"/>
              <a:t>)</a:t>
            </a:r>
            <a:r>
              <a:rPr lang="zh-CN" altLang="en-US" dirty="0" smtClean="0"/>
              <a:t>表示颜色</a:t>
            </a:r>
            <a:endParaRPr lang="en-US" altLang="zh-CN" dirty="0" smtClean="0"/>
          </a:p>
          <a:p>
            <a:pPr lvl="2"/>
            <a:r>
              <a:rPr lang="zh-CN" altLang="en-US" dirty="0" smtClean="0"/>
              <a:t>更类似人类颜色感知</a:t>
            </a:r>
            <a:endParaRPr lang="en-US" altLang="zh-CN" dirty="0" smtClean="0"/>
          </a:p>
        </p:txBody>
      </p:sp>
      <p:pic>
        <p:nvPicPr>
          <p:cNvPr id="19458" name="Picture 2" descr="https://timgsa.baidu.com/timg?image&amp;quality=80&amp;size=b9999_10000&amp;sec=1586029353581&amp;di=1a081e304799e9108575daa7b003dec6&amp;imgtype=0&amp;src=http%3A%2F%2Fimgsrc.baidu.com%2Fbaike%2Fpic%2Fitem%2F245e8bca1efc72cbc91768a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733" y="4077072"/>
            <a:ext cx="4257675" cy="240030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1327322" y="4125991"/>
            <a:ext cx="2040646" cy="2024726"/>
            <a:chOff x="1552549" y="4125991"/>
            <a:chExt cx="2040646" cy="2024726"/>
          </a:xfrm>
        </p:grpSpPr>
        <p:sp>
          <p:nvSpPr>
            <p:cNvPr id="8" name="等腰三角形 7"/>
            <p:cNvSpPr/>
            <p:nvPr/>
          </p:nvSpPr>
          <p:spPr>
            <a:xfrm>
              <a:off x="1552549" y="4413127"/>
              <a:ext cx="1002351" cy="864096"/>
            </a:xfrm>
            <a:prstGeom prst="triangl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2536396" y="4413127"/>
              <a:ext cx="1002351" cy="864096"/>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3600000">
              <a:off x="1676125" y="5068614"/>
              <a:ext cx="1002351" cy="864096"/>
            </a:xfrm>
            <a:prstGeom prst="triangl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3600000">
              <a:off x="2659971" y="5068614"/>
              <a:ext cx="1002351" cy="864096"/>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3600000">
              <a:off x="2177300" y="4195119"/>
              <a:ext cx="1002351" cy="864096"/>
            </a:xfrm>
            <a:prstGeom prst="triangle">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2035218" y="5286621"/>
              <a:ext cx="1002351" cy="864096"/>
            </a:xfrm>
            <a:prstGeom prst="triangl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3220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en-US" altLang="zh-CN" dirty="0" smtClean="0"/>
              <a:t>CIE</a:t>
            </a:r>
            <a:r>
              <a:rPr lang="zh-CN" altLang="en-US" dirty="0" smtClean="0"/>
              <a:t>（国际照明委员会）颜色模型</a:t>
            </a:r>
            <a:endParaRPr lang="en-US" altLang="zh-CN" dirty="0" smtClean="0"/>
          </a:p>
          <a:p>
            <a:pPr lvl="1"/>
            <a:r>
              <a:rPr lang="zh-CN" altLang="en-US" dirty="0" smtClean="0"/>
              <a:t>一系列颜色模型</a:t>
            </a:r>
            <a:endParaRPr lang="en-US" altLang="zh-CN" dirty="0" smtClean="0"/>
          </a:p>
          <a:p>
            <a:pPr lvl="2"/>
            <a:r>
              <a:rPr lang="en-US" altLang="zh-CN" dirty="0" smtClean="0"/>
              <a:t>XYZ</a:t>
            </a:r>
            <a:r>
              <a:rPr lang="zh-CN" altLang="en-US" dirty="0" smtClean="0"/>
              <a:t>模型：通过三个配色函数得到颜色值</a:t>
            </a:r>
            <a:endParaRPr lang="en-US" altLang="zh-CN" dirty="0" smtClean="0"/>
          </a:p>
          <a:p>
            <a:pPr lvl="2"/>
            <a:r>
              <a:rPr lang="en-US" altLang="zh-CN" dirty="0" smtClean="0"/>
              <a:t>Lab</a:t>
            </a:r>
            <a:r>
              <a:rPr lang="zh-CN" altLang="en-US" dirty="0" smtClean="0"/>
              <a:t>模型：色差与空间距离成正比</a:t>
            </a:r>
            <a:endParaRPr lang="en-US" altLang="zh-CN" dirty="0" smtClean="0"/>
          </a:p>
          <a:p>
            <a:pPr lvl="2"/>
            <a:r>
              <a:rPr lang="en-US" altLang="zh-CN" dirty="0" smtClean="0"/>
              <a:t>YUV</a:t>
            </a:r>
            <a:r>
              <a:rPr lang="zh-CN" altLang="en-US" dirty="0" smtClean="0"/>
              <a:t>模型：解决彩色和黑白电视机的兼容问题</a:t>
            </a:r>
            <a:endParaRPr lang="zh-CN" altLang="en-US" dirty="0"/>
          </a:p>
        </p:txBody>
      </p:sp>
      <p:pic>
        <p:nvPicPr>
          <p:cNvPr id="20482" name="Picture 2" descr="https://timgsa.baidu.com/timg?image&amp;quality=80&amp;size=b9999_10000&amp;sec=1586107993191&amp;di=464c725df1cc6ae57aa76156dc0aea01&amp;imgtype=0&amp;src=http%3A%2F%2Fi0.hdslb.com%2Fbfs%2Farticle%2Fe2f2ac460416ded102861e6cae02ae6d34d3278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4293096"/>
            <a:ext cx="1643490" cy="200557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timgsa.baidu.com/timg?image&amp;quality=80&amp;size=b9999_10000&amp;sec=1586108175474&amp;di=afca493bc2cdbdf989deed79f8e514d3&amp;imgtype=0&amp;src=http%3A%2F%2F5b0988e595225.cdn.sohucs.com%2Fimages%2F20191231%2F8a790fb59e2e493ab09d7789ba8ce4ae.png"/>
          <p:cNvPicPr>
            <a:picLocks noChangeAspect="1" noChangeArrowheads="1"/>
          </p:cNvPicPr>
          <p:nvPr/>
        </p:nvPicPr>
        <p:blipFill rotWithShape="1">
          <a:blip r:embed="rId3">
            <a:extLst>
              <a:ext uri="{28A0092B-C50C-407E-A947-70E740481C1C}">
                <a14:useLocalDpi xmlns:a14="http://schemas.microsoft.com/office/drawing/2010/main" val="0"/>
              </a:ext>
            </a:extLst>
          </a:blip>
          <a:srcRect t="11627" r="48363"/>
          <a:stretch/>
        </p:blipFill>
        <p:spPr bwMode="auto">
          <a:xfrm>
            <a:off x="2813442" y="4293096"/>
            <a:ext cx="1865063" cy="20055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3376" y="6202620"/>
            <a:ext cx="1495922" cy="369332"/>
          </a:xfrm>
          <a:prstGeom prst="rect">
            <a:avLst/>
          </a:prstGeom>
          <a:noFill/>
        </p:spPr>
        <p:txBody>
          <a:bodyPr wrap="none" rtlCol="0">
            <a:spAutoFit/>
          </a:bodyPr>
          <a:lstStyle/>
          <a:p>
            <a:r>
              <a:rPr lang="en-US" altLang="zh-CN" dirty="0" smtClean="0"/>
              <a:t>XYZ</a:t>
            </a:r>
            <a:r>
              <a:rPr lang="zh-CN" altLang="en-US" dirty="0" smtClean="0"/>
              <a:t>模型空间</a:t>
            </a:r>
            <a:endParaRPr lang="zh-CN" altLang="en-US" dirty="0"/>
          </a:p>
        </p:txBody>
      </p:sp>
      <p:sp>
        <p:nvSpPr>
          <p:cNvPr id="7" name="TextBox 6"/>
          <p:cNvSpPr txBox="1"/>
          <p:nvPr/>
        </p:nvSpPr>
        <p:spPr>
          <a:xfrm>
            <a:off x="2998012" y="6202620"/>
            <a:ext cx="1529586" cy="369332"/>
          </a:xfrm>
          <a:prstGeom prst="rect">
            <a:avLst/>
          </a:prstGeom>
          <a:noFill/>
        </p:spPr>
        <p:txBody>
          <a:bodyPr wrap="none" rtlCol="0">
            <a:spAutoFit/>
          </a:bodyPr>
          <a:lstStyle/>
          <a:p>
            <a:r>
              <a:rPr lang="en-US" altLang="zh-CN" dirty="0" smtClean="0"/>
              <a:t>Lab</a:t>
            </a:r>
            <a:r>
              <a:rPr lang="zh-CN" altLang="en-US" dirty="0" smtClean="0"/>
              <a:t>模型空间</a:t>
            </a:r>
            <a:endParaRPr lang="zh-CN" altLang="en-US" dirty="0"/>
          </a:p>
        </p:txBody>
      </p:sp>
      <p:pic>
        <p:nvPicPr>
          <p:cNvPr id="20488" name="Picture 8" descr="https://timgsa.baidu.com/timg?image&amp;quality=80&amp;size=b9999_10000&amp;sec=1586108736894&amp;di=9c7425b7d1d5048781125158092ed1a2&amp;imgtype=0&amp;src=http%3A%2F%2Fwww.grapharticles.com%2Flib%2Fexe%2Ffetch.php%3Fmedia%3Drgb_colors_cube_in_the_yuv_color_spac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0027" b="4295"/>
          <a:stretch/>
        </p:blipFill>
        <p:spPr bwMode="auto">
          <a:xfrm>
            <a:off x="4829667" y="4518431"/>
            <a:ext cx="1968624" cy="1554900"/>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D:\系统文档\桌面\未标题-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7899" y="4588873"/>
            <a:ext cx="1343315" cy="14140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059970" y="6202620"/>
            <a:ext cx="1556836" cy="369332"/>
          </a:xfrm>
          <a:prstGeom prst="rect">
            <a:avLst/>
          </a:prstGeom>
          <a:noFill/>
        </p:spPr>
        <p:txBody>
          <a:bodyPr wrap="none" rtlCol="0">
            <a:spAutoFit/>
          </a:bodyPr>
          <a:lstStyle/>
          <a:p>
            <a:r>
              <a:rPr lang="en-US" altLang="zh-CN" dirty="0" smtClean="0"/>
              <a:t>YUV</a:t>
            </a:r>
            <a:r>
              <a:rPr lang="zh-CN" altLang="en-US" dirty="0" smtClean="0"/>
              <a:t>模型空间</a:t>
            </a:r>
            <a:endParaRPr lang="zh-CN" altLang="en-US" dirty="0"/>
          </a:p>
        </p:txBody>
      </p:sp>
      <p:pic>
        <p:nvPicPr>
          <p:cNvPr id="12"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589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a:xfrm>
            <a:off x="1043492" y="2323652"/>
            <a:ext cx="7204938" cy="3508977"/>
          </a:xfrm>
        </p:spPr>
        <p:txBody>
          <a:bodyPr/>
          <a:lstStyle/>
          <a:p>
            <a:r>
              <a:rPr lang="zh-CN" altLang="en-US" dirty="0" smtClean="0"/>
              <a:t>利用视觉感知开发的交互产品</a:t>
            </a:r>
            <a:r>
              <a:rPr lang="en-US" altLang="zh-CN" dirty="0" smtClean="0"/>
              <a:t>——iPhone</a:t>
            </a:r>
            <a:r>
              <a:rPr lang="zh-CN" altLang="en-US" dirty="0" smtClean="0"/>
              <a:t>投影仪</a:t>
            </a:r>
            <a:endParaRPr lang="zh-CN" altLang="en-US" dirty="0"/>
          </a:p>
        </p:txBody>
      </p:sp>
      <p:pic>
        <p:nvPicPr>
          <p:cNvPr id="12"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Phone版投影仪"/>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81" y="3068960"/>
            <a:ext cx="2748909" cy="29523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Phone版投影仪"/>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068" y="3068961"/>
            <a:ext cx="4123362"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464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听觉</a:t>
            </a:r>
            <a:endParaRPr lang="zh-CN" altLang="en-US" dirty="0"/>
          </a:p>
        </p:txBody>
      </p:sp>
      <p:sp>
        <p:nvSpPr>
          <p:cNvPr id="3" name="内容占位符 2"/>
          <p:cNvSpPr>
            <a:spLocks noGrp="1"/>
          </p:cNvSpPr>
          <p:nvPr>
            <p:ph idx="1"/>
          </p:nvPr>
        </p:nvSpPr>
        <p:spPr/>
        <p:txBody>
          <a:bodyPr/>
          <a:lstStyle/>
          <a:p>
            <a:r>
              <a:rPr lang="zh-CN" altLang="en-US" dirty="0" smtClean="0"/>
              <a:t>听觉产生的生理过程</a:t>
            </a:r>
            <a:endParaRPr lang="zh-CN" altLang="en-US" dirty="0"/>
          </a:p>
        </p:txBody>
      </p:sp>
      <p:pic>
        <p:nvPicPr>
          <p:cNvPr id="21506" name="Picture 2" descr="https://timgsa.baidu.com/timg?image&amp;quality=80&amp;size=b9999_10000&amp;sec=1586109375575&amp;di=2f4ca036560ce50d42e6870b4c68e3dc&amp;imgtype=0&amp;src=http%3A%2F%2Fwww.zsnews.cn%2Fuploads%2Fdownload%2F320e01b5d6f7cc37457b64d82e4d2ebe_c_480x36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152" r="16114"/>
          <a:stretch/>
        </p:blipFill>
        <p:spPr bwMode="auto">
          <a:xfrm>
            <a:off x="5261517" y="1412776"/>
            <a:ext cx="750643" cy="8304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timgsa.baidu.com/timg?image&amp;quality=80&amp;size=b9999_10000&amp;sec=1586247625828&amp;di=5edf0afd917c3139bb50b54a2e64fa58&amp;imgtype=0&amp;src=http%3A%2F%2Fimg1.imgtn.bdimg.com%2Fit%2Fu%3D497831876%2C1869146731%26fm%3D214%26gp%3D0.jpg"/>
          <p:cNvPicPr>
            <a:picLocks noChangeAspect="1" noChangeArrowheads="1"/>
          </p:cNvPicPr>
          <p:nvPr/>
        </p:nvPicPr>
        <p:blipFill rotWithShape="1">
          <a:blip r:embed="rId3">
            <a:extLst>
              <a:ext uri="{28A0092B-C50C-407E-A947-70E740481C1C}">
                <a14:useLocalDpi xmlns:a14="http://schemas.microsoft.com/office/drawing/2010/main" val="0"/>
              </a:ext>
            </a:extLst>
          </a:blip>
          <a:srcRect l="4899" t="14426" r="6902" b="17960"/>
          <a:stretch/>
        </p:blipFill>
        <p:spPr bwMode="auto">
          <a:xfrm>
            <a:off x="2047404" y="3068960"/>
            <a:ext cx="4968552" cy="2856722"/>
          </a:xfrm>
          <a:prstGeom prst="rect">
            <a:avLst/>
          </a:prstGeom>
          <a:noFill/>
          <a:extLst>
            <a:ext uri="{909E8E84-426E-40DD-AFC4-6F175D3DCCD1}">
              <a14:hiddenFill xmlns:a14="http://schemas.microsoft.com/office/drawing/2010/main">
                <a:solidFill>
                  <a:srgbClr val="FFFFFF"/>
                </a:solidFill>
              </a14:hiddenFill>
            </a:ext>
          </a:extLst>
        </p:spPr>
      </p:pic>
      <p:sp>
        <p:nvSpPr>
          <p:cNvPr id="4" name="右箭头 3"/>
          <p:cNvSpPr/>
          <p:nvPr/>
        </p:nvSpPr>
        <p:spPr>
          <a:xfrm>
            <a:off x="1187624" y="4802336"/>
            <a:ext cx="136815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971600" y="3933056"/>
            <a:ext cx="1152127" cy="923330"/>
          </a:xfrm>
          <a:prstGeom prst="rect">
            <a:avLst/>
          </a:prstGeom>
          <a:noFill/>
        </p:spPr>
        <p:txBody>
          <a:bodyPr wrap="square" rtlCol="0">
            <a:spAutoFit/>
          </a:bodyPr>
          <a:lstStyle/>
          <a:p>
            <a:r>
              <a:rPr lang="zh-CN" altLang="en-US" dirty="0" smtClean="0"/>
              <a:t>声音从</a:t>
            </a:r>
            <a:r>
              <a:rPr lang="zh-CN" altLang="en-US" b="1" dirty="0" smtClean="0">
                <a:solidFill>
                  <a:srgbClr val="C00000"/>
                </a:solidFill>
              </a:rPr>
              <a:t>外耳</a:t>
            </a:r>
            <a:r>
              <a:rPr lang="zh-CN" altLang="en-US" dirty="0" smtClean="0"/>
              <a:t>收集并进入</a:t>
            </a:r>
            <a:r>
              <a:rPr lang="zh-CN" altLang="en-US" b="1" dirty="0" smtClean="0">
                <a:solidFill>
                  <a:srgbClr val="C00000"/>
                </a:solidFill>
              </a:rPr>
              <a:t>中耳</a:t>
            </a:r>
            <a:endParaRPr lang="zh-CN" altLang="en-US" b="1" dirty="0">
              <a:solidFill>
                <a:srgbClr val="C00000"/>
              </a:solidFill>
            </a:endParaRPr>
          </a:p>
        </p:txBody>
      </p:sp>
      <p:sp>
        <p:nvSpPr>
          <p:cNvPr id="8" name="右箭头 7"/>
          <p:cNvSpPr/>
          <p:nvPr/>
        </p:nvSpPr>
        <p:spPr>
          <a:xfrm rot="21268352">
            <a:off x="3635896" y="4535421"/>
            <a:ext cx="1008112" cy="162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a:off x="3923928" y="4616767"/>
            <a:ext cx="72008" cy="11884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843808" y="5805264"/>
            <a:ext cx="2520280" cy="646331"/>
          </a:xfrm>
          <a:prstGeom prst="rect">
            <a:avLst/>
          </a:prstGeom>
          <a:noFill/>
        </p:spPr>
        <p:txBody>
          <a:bodyPr wrap="square" rtlCol="0">
            <a:spAutoFit/>
          </a:bodyPr>
          <a:lstStyle/>
          <a:p>
            <a:r>
              <a:rPr lang="zh-CN" altLang="en-US" dirty="0" smtClean="0"/>
              <a:t>声波振动鼓膜和听小骨，并将振动传进</a:t>
            </a:r>
            <a:r>
              <a:rPr lang="zh-CN" altLang="en-US" b="1" dirty="0" smtClean="0">
                <a:solidFill>
                  <a:srgbClr val="C00000"/>
                </a:solidFill>
              </a:rPr>
              <a:t>内耳</a:t>
            </a:r>
            <a:endParaRPr lang="zh-CN" altLang="en-US" b="1" dirty="0">
              <a:solidFill>
                <a:srgbClr val="C00000"/>
              </a:solidFill>
            </a:endParaRPr>
          </a:p>
        </p:txBody>
      </p:sp>
      <p:sp>
        <p:nvSpPr>
          <p:cNvPr id="13" name="右箭头 12"/>
          <p:cNvSpPr/>
          <p:nvPr/>
        </p:nvSpPr>
        <p:spPr>
          <a:xfrm rot="1500343">
            <a:off x="5670343" y="4520500"/>
            <a:ext cx="437162" cy="255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V="1">
            <a:off x="5888924" y="4077072"/>
            <a:ext cx="385654" cy="5396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25407" y="3096101"/>
            <a:ext cx="2520280" cy="923330"/>
          </a:xfrm>
          <a:prstGeom prst="rect">
            <a:avLst/>
          </a:prstGeom>
          <a:noFill/>
        </p:spPr>
        <p:txBody>
          <a:bodyPr wrap="square" rtlCol="0">
            <a:spAutoFit/>
          </a:bodyPr>
          <a:lstStyle/>
          <a:p>
            <a:r>
              <a:rPr lang="zh-CN" altLang="en-US" dirty="0" smtClean="0"/>
              <a:t>耳蜗振动刺激</a:t>
            </a:r>
            <a:r>
              <a:rPr lang="zh-CN" altLang="en-US" b="1" dirty="0" smtClean="0">
                <a:solidFill>
                  <a:srgbClr val="C00000"/>
                </a:solidFill>
              </a:rPr>
              <a:t>听觉神经</a:t>
            </a:r>
            <a:r>
              <a:rPr lang="zh-CN" altLang="en-US" dirty="0" smtClean="0"/>
              <a:t>产生生物电信号，传至大脑处理</a:t>
            </a:r>
            <a:endParaRPr lang="zh-CN" altLang="en-US" dirty="0"/>
          </a:p>
        </p:txBody>
      </p:sp>
    </p:spTree>
    <p:extLst>
      <p:ext uri="{BB962C8B-B14F-4D97-AF65-F5344CB8AC3E}">
        <p14:creationId xmlns:p14="http://schemas.microsoft.com/office/powerpoint/2010/main" val="39079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500"/>
                            </p:stCondLst>
                            <p:childTnLst>
                              <p:par>
                                <p:cTn id="21" presetID="1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par>
                          <p:cTn id="33" fill="hold">
                            <p:stCondLst>
                              <p:cond delay="500"/>
                            </p:stCondLst>
                            <p:childTnLst>
                              <p:par>
                                <p:cTn id="34" presetID="12" presetClass="entr" presetSubtype="4"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p:tgtEl>
                                          <p:spTgt spid="17"/>
                                        </p:tgtEl>
                                        <p:attrNameLst>
                                          <p:attrName>ppt_y</p:attrName>
                                        </p:attrNameLst>
                                      </p:cBhvr>
                                      <p:tavLst>
                                        <p:tav tm="0">
                                          <p:val>
                                            <p:strVal val="#ppt_y+#ppt_h*1.125000"/>
                                          </p:val>
                                        </p:tav>
                                        <p:tav tm="100000">
                                          <p:val>
                                            <p:strVal val="#ppt_y"/>
                                          </p:val>
                                        </p:tav>
                                      </p:tavLst>
                                    </p:anim>
                                    <p:animEffect transition="in" filter="wipe(up)">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12" grpId="0"/>
      <p:bldP spid="13"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听觉</a:t>
            </a:r>
            <a:endParaRPr lang="zh-CN" altLang="en-US" dirty="0"/>
          </a:p>
        </p:txBody>
      </p:sp>
      <p:sp>
        <p:nvSpPr>
          <p:cNvPr id="3" name="内容占位符 2"/>
          <p:cNvSpPr>
            <a:spLocks noGrp="1"/>
          </p:cNvSpPr>
          <p:nvPr>
            <p:ph idx="1"/>
          </p:nvPr>
        </p:nvSpPr>
        <p:spPr/>
        <p:txBody>
          <a:bodyPr>
            <a:noAutofit/>
          </a:bodyPr>
          <a:lstStyle/>
          <a:p>
            <a:r>
              <a:rPr lang="zh-CN" altLang="en-US" dirty="0" smtClean="0"/>
              <a:t>人类听觉参数</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声音掩蔽效应</a:t>
            </a:r>
            <a:r>
              <a:rPr lang="en-US" altLang="zh-CN" dirty="0" smtClean="0"/>
              <a:t>——</a:t>
            </a:r>
            <a:r>
              <a:rPr lang="zh-CN" altLang="en-US" dirty="0" smtClean="0">
                <a:solidFill>
                  <a:srgbClr val="C00000"/>
                </a:solidFill>
              </a:rPr>
              <a:t>晚上闹钟的声音特别大</a:t>
            </a:r>
            <a:endParaRPr lang="en-US" altLang="zh-CN" dirty="0" smtClean="0">
              <a:solidFill>
                <a:srgbClr val="C00000"/>
              </a:solidFill>
            </a:endParaRPr>
          </a:p>
          <a:p>
            <a:r>
              <a:rPr lang="zh-CN" altLang="en-US" dirty="0" smtClean="0"/>
              <a:t>声音定位</a:t>
            </a:r>
            <a:r>
              <a:rPr lang="en-US" altLang="zh-CN" dirty="0" smtClean="0"/>
              <a:t>——</a:t>
            </a:r>
            <a:r>
              <a:rPr lang="zh-CN" altLang="en-US" dirty="0" smtClean="0">
                <a:solidFill>
                  <a:srgbClr val="C00000"/>
                </a:solidFill>
              </a:rPr>
              <a:t>梅超风、柯镇恶、谢逊、林平之</a:t>
            </a:r>
            <a:endParaRPr lang="en-US" altLang="zh-CN" dirty="0" smtClean="0">
              <a:solidFill>
                <a:srgbClr val="C00000"/>
              </a:solidFill>
            </a:endParaRPr>
          </a:p>
          <a:p>
            <a:r>
              <a:rPr lang="zh-CN" altLang="en-US" dirty="0" smtClean="0"/>
              <a:t>听觉疲劳</a:t>
            </a:r>
            <a:endParaRPr lang="zh-CN" altLang="en-US" dirty="0"/>
          </a:p>
        </p:txBody>
      </p:sp>
      <p:pic>
        <p:nvPicPr>
          <p:cNvPr id="21506" name="Picture 2" descr="https://timgsa.baidu.com/timg?image&amp;quality=80&amp;size=b9999_10000&amp;sec=1586109375575&amp;di=2f4ca036560ce50d42e6870b4c68e3dc&amp;imgtype=0&amp;src=http%3A%2F%2Fwww.zsnews.cn%2Fuploads%2Fdownload%2F320e01b5d6f7cc37457b64d82e4d2ebe_c_480x36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152" r="16114"/>
          <a:stretch/>
        </p:blipFill>
        <p:spPr bwMode="auto">
          <a:xfrm>
            <a:off x="5261517" y="1412776"/>
            <a:ext cx="750643" cy="8304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p:cNvGraphicFramePr>
            <a:graphicFrameLocks noGrp="1"/>
          </p:cNvGraphicFramePr>
          <p:nvPr>
            <p:extLst>
              <p:ext uri="{D42A27DB-BD31-4B8C-83A1-F6EECF244321}">
                <p14:modId xmlns:p14="http://schemas.microsoft.com/office/powerpoint/2010/main" val="2176736710"/>
              </p:ext>
            </p:extLst>
          </p:nvPr>
        </p:nvGraphicFramePr>
        <p:xfrm>
          <a:off x="1043608" y="2793628"/>
          <a:ext cx="7128793" cy="1752600"/>
        </p:xfrm>
        <a:graphic>
          <a:graphicData uri="http://schemas.openxmlformats.org/drawingml/2006/table">
            <a:tbl>
              <a:tblPr firstRow="1" bandRow="1">
                <a:tableStyleId>{5C22544A-7EE6-4342-B048-85BDC9FD1C3A}</a:tableStyleId>
              </a:tblPr>
              <a:tblGrid>
                <a:gridCol w="1008112"/>
                <a:gridCol w="2736304"/>
                <a:gridCol w="3384377"/>
              </a:tblGrid>
              <a:tr h="370840">
                <a:tc>
                  <a:txBody>
                    <a:bodyPr/>
                    <a:lstStyle/>
                    <a:p>
                      <a:pPr algn="ctr"/>
                      <a:r>
                        <a:rPr lang="zh-CN" altLang="en-US" dirty="0" smtClean="0"/>
                        <a:t>属性</a:t>
                      </a:r>
                      <a:endParaRPr lang="zh-CN" altLang="en-US" dirty="0"/>
                    </a:p>
                  </a:txBody>
                  <a:tcPr anchor="ctr"/>
                </a:tc>
                <a:tc>
                  <a:txBody>
                    <a:bodyPr/>
                    <a:lstStyle/>
                    <a:p>
                      <a:pPr algn="ctr"/>
                      <a:r>
                        <a:rPr lang="zh-CN" altLang="en-US" dirty="0" smtClean="0"/>
                        <a:t>含义</a:t>
                      </a:r>
                      <a:endParaRPr lang="zh-CN" altLang="en-US" dirty="0"/>
                    </a:p>
                  </a:txBody>
                  <a:tcPr anchor="ctr"/>
                </a:tc>
                <a:tc>
                  <a:txBody>
                    <a:bodyPr/>
                    <a:lstStyle/>
                    <a:p>
                      <a:pPr algn="ctr"/>
                      <a:r>
                        <a:rPr lang="zh-CN" altLang="en-US" dirty="0" smtClean="0"/>
                        <a:t>正常范围</a:t>
                      </a:r>
                      <a:endParaRPr lang="zh-CN" altLang="en-US" dirty="0"/>
                    </a:p>
                  </a:txBody>
                  <a:tcPr anchor="ctr"/>
                </a:tc>
              </a:tr>
              <a:tr h="370840">
                <a:tc>
                  <a:txBody>
                    <a:bodyPr/>
                    <a:lstStyle/>
                    <a:p>
                      <a:pPr algn="ctr"/>
                      <a:r>
                        <a:rPr lang="zh-CN" altLang="en-US" dirty="0" smtClean="0"/>
                        <a:t>音调</a:t>
                      </a:r>
                      <a:endParaRPr lang="zh-CN" altLang="en-US" dirty="0"/>
                    </a:p>
                  </a:txBody>
                  <a:tcPr anchor="ctr"/>
                </a:tc>
                <a:tc>
                  <a:txBody>
                    <a:bodyPr/>
                    <a:lstStyle/>
                    <a:p>
                      <a:pPr algn="ctr"/>
                      <a:r>
                        <a:rPr lang="zh-CN" altLang="en-US" dirty="0" smtClean="0"/>
                        <a:t>声波频率（高低音）</a:t>
                      </a:r>
                      <a:endParaRPr lang="zh-CN" altLang="en-US" dirty="0"/>
                    </a:p>
                  </a:txBody>
                  <a:tcPr anchor="ctr"/>
                </a:tc>
                <a:tc>
                  <a:txBody>
                    <a:bodyPr/>
                    <a:lstStyle/>
                    <a:p>
                      <a:pPr algn="ctr"/>
                      <a:r>
                        <a:rPr lang="en-US" altLang="zh-CN" dirty="0" smtClean="0"/>
                        <a:t>16Hz~20000Hz</a:t>
                      </a:r>
                    </a:p>
                    <a:p>
                      <a:pPr algn="ctr"/>
                      <a:r>
                        <a:rPr lang="en-US" altLang="zh-CN" dirty="0" smtClean="0"/>
                        <a:t>1000Hz~4000Hz</a:t>
                      </a:r>
                      <a:r>
                        <a:rPr lang="zh-CN" altLang="en-US" dirty="0" smtClean="0"/>
                        <a:t>是最敏感区域</a:t>
                      </a:r>
                      <a:endParaRPr lang="zh-CN" altLang="en-US" dirty="0"/>
                    </a:p>
                  </a:txBody>
                  <a:tcPr anchor="ctr"/>
                </a:tc>
              </a:tr>
              <a:tr h="370840">
                <a:tc>
                  <a:txBody>
                    <a:bodyPr/>
                    <a:lstStyle/>
                    <a:p>
                      <a:pPr algn="ctr"/>
                      <a:r>
                        <a:rPr lang="zh-CN" altLang="en-US" dirty="0" smtClean="0"/>
                        <a:t>音响</a:t>
                      </a:r>
                      <a:endParaRPr lang="zh-CN" altLang="en-US" dirty="0"/>
                    </a:p>
                  </a:txBody>
                  <a:tcPr anchor="ctr"/>
                </a:tc>
                <a:tc>
                  <a:txBody>
                    <a:bodyPr/>
                    <a:lstStyle/>
                    <a:p>
                      <a:pPr algn="ctr"/>
                      <a:r>
                        <a:rPr lang="zh-CN" altLang="en-US" dirty="0" smtClean="0"/>
                        <a:t>声音强度（音量大小）</a:t>
                      </a:r>
                      <a:endParaRPr lang="zh-CN" altLang="en-US" dirty="0"/>
                    </a:p>
                  </a:txBody>
                  <a:tcPr anchor="ctr"/>
                </a:tc>
                <a:tc>
                  <a:txBody>
                    <a:bodyPr/>
                    <a:lstStyle/>
                    <a:p>
                      <a:pPr algn="ctr"/>
                      <a:r>
                        <a:rPr lang="en-US" altLang="zh-CN" dirty="0" smtClean="0"/>
                        <a:t>0dB~130dB</a:t>
                      </a:r>
                      <a:endParaRPr lang="zh-CN" altLang="en-US" dirty="0"/>
                    </a:p>
                  </a:txBody>
                  <a:tcPr anchor="ctr"/>
                </a:tc>
              </a:tr>
              <a:tr h="370840">
                <a:tc>
                  <a:txBody>
                    <a:bodyPr/>
                    <a:lstStyle/>
                    <a:p>
                      <a:pPr algn="ctr"/>
                      <a:r>
                        <a:rPr lang="zh-CN" altLang="en-US" dirty="0" smtClean="0"/>
                        <a:t>音色</a:t>
                      </a:r>
                      <a:endParaRPr lang="zh-CN" altLang="en-US" dirty="0"/>
                    </a:p>
                  </a:txBody>
                  <a:tcPr anchor="ctr"/>
                </a:tc>
                <a:tc>
                  <a:txBody>
                    <a:bodyPr/>
                    <a:lstStyle/>
                    <a:p>
                      <a:pPr algn="ctr"/>
                      <a:r>
                        <a:rPr lang="zh-CN" altLang="en-US" dirty="0" smtClean="0"/>
                        <a:t>声波振动方式</a:t>
                      </a:r>
                      <a:endParaRPr lang="zh-CN" altLang="en-US" dirty="0"/>
                    </a:p>
                  </a:txBody>
                  <a:tcPr anchor="ctr"/>
                </a:tc>
                <a:tc>
                  <a:txBody>
                    <a:bodyPr/>
                    <a:lstStyle/>
                    <a:p>
                      <a:pPr algn="ctr"/>
                      <a:r>
                        <a:rPr lang="en-US" altLang="zh-CN" dirty="0" smtClean="0"/>
                        <a:t>-</a:t>
                      </a:r>
                      <a:endParaRPr lang="zh-CN" altLang="en-US" dirty="0"/>
                    </a:p>
                  </a:txBody>
                  <a:tcPr anchor="ctr"/>
                </a:tc>
              </a:tr>
            </a:tbl>
          </a:graphicData>
        </a:graphic>
      </p:graphicFrame>
      <p:pic>
        <p:nvPicPr>
          <p:cNvPr id="2050" name="Picture 2" descr="https://timgsa.baidu.com/timg?image&amp;quality=80&amp;size=b9999_10000&amp;sec=1586249460802&amp;di=fffdaed6657e5b9deeb17e4149433c12&amp;imgtype=0&amp;src=http%3A%2F%2Farticle.fd.zol-img.com.cn%2Ft_s640x2000%2Fg2%2FM00%2F01%2F07%2FChMlWlXJxyOIGi57AAGFGEXRkG0AAHqKQGzyy8AAYUw7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996952"/>
            <a:ext cx="54102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0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听觉</a:t>
            </a:r>
            <a:endParaRPr lang="zh-CN" altLang="en-US" dirty="0"/>
          </a:p>
        </p:txBody>
      </p:sp>
      <p:sp>
        <p:nvSpPr>
          <p:cNvPr id="3" name="内容占位符 2"/>
          <p:cNvSpPr>
            <a:spLocks noGrp="1"/>
          </p:cNvSpPr>
          <p:nvPr>
            <p:ph idx="1"/>
          </p:nvPr>
        </p:nvSpPr>
        <p:spPr/>
        <p:txBody>
          <a:bodyPr/>
          <a:lstStyle/>
          <a:p>
            <a:r>
              <a:rPr lang="zh-CN" altLang="en-US" dirty="0" smtClean="0"/>
              <a:t>听觉在交互设计中的应用</a:t>
            </a:r>
            <a:endParaRPr lang="en-US" altLang="zh-CN" dirty="0" smtClean="0"/>
          </a:p>
          <a:p>
            <a:pPr lvl="1"/>
            <a:r>
              <a:rPr lang="zh-CN" altLang="en-US" dirty="0" smtClean="0"/>
              <a:t>语音合成，语音播报</a:t>
            </a:r>
            <a:endParaRPr lang="en-US" altLang="zh-CN" dirty="0" smtClean="0"/>
          </a:p>
          <a:p>
            <a:pPr lvl="2"/>
            <a:r>
              <a:rPr lang="zh-CN" altLang="en-US" dirty="0" smtClean="0">
                <a:solidFill>
                  <a:srgbClr val="C00000"/>
                </a:solidFill>
              </a:rPr>
              <a:t>一堆明星陪你出行</a:t>
            </a:r>
            <a:endParaRPr lang="en-US" altLang="zh-CN" dirty="0" smtClean="0">
              <a:solidFill>
                <a:srgbClr val="C00000"/>
              </a:solidFill>
            </a:endParaRPr>
          </a:p>
          <a:p>
            <a:pPr lvl="1"/>
            <a:r>
              <a:rPr lang="zh-CN" altLang="en-US" dirty="0" smtClean="0"/>
              <a:t>系统中的提示音</a:t>
            </a:r>
            <a:endParaRPr lang="en-US" altLang="zh-CN" dirty="0" smtClean="0"/>
          </a:p>
          <a:p>
            <a:pPr lvl="2"/>
            <a:r>
              <a:rPr lang="zh-CN" altLang="en-US" dirty="0" smtClean="0">
                <a:solidFill>
                  <a:srgbClr val="C00000"/>
                </a:solidFill>
              </a:rPr>
              <a:t>操作出错</a:t>
            </a:r>
            <a:endParaRPr lang="en-US" altLang="zh-CN" dirty="0" smtClean="0">
              <a:solidFill>
                <a:srgbClr val="C00000"/>
              </a:solidFill>
            </a:endParaRPr>
          </a:p>
          <a:p>
            <a:pPr lvl="2"/>
            <a:r>
              <a:rPr lang="zh-CN" altLang="en-US" dirty="0" smtClean="0">
                <a:solidFill>
                  <a:srgbClr val="C00000"/>
                </a:solidFill>
              </a:rPr>
              <a:t>清空垃圾</a:t>
            </a:r>
            <a:endParaRPr lang="en-US" altLang="zh-CN" dirty="0" smtClean="0">
              <a:solidFill>
                <a:srgbClr val="C00000"/>
              </a:solidFill>
            </a:endParaRPr>
          </a:p>
          <a:p>
            <a:pPr lvl="1"/>
            <a:r>
              <a:rPr lang="zh-CN" altLang="en-US" dirty="0" smtClean="0"/>
              <a:t>游戏中对场景的声音渲染</a:t>
            </a:r>
            <a:endParaRPr lang="en-US" altLang="zh-CN" dirty="0" smtClean="0"/>
          </a:p>
          <a:p>
            <a:pPr lvl="2"/>
            <a:endParaRPr lang="zh-CN" altLang="en-US" dirty="0"/>
          </a:p>
        </p:txBody>
      </p:sp>
      <p:pic>
        <p:nvPicPr>
          <p:cNvPr id="21506" name="Picture 2" descr="https://timgsa.baidu.com/timg?image&amp;quality=80&amp;size=b9999_10000&amp;sec=1586109375575&amp;di=2f4ca036560ce50d42e6870b4c68e3dc&amp;imgtype=0&amp;src=http%3A%2F%2Fwww.zsnews.cn%2Fuploads%2Fdownload%2F320e01b5d6f7cc37457b64d82e4d2ebe_c_480x36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152" r="16114"/>
          <a:stretch/>
        </p:blipFill>
        <p:spPr bwMode="auto">
          <a:xfrm>
            <a:off x="5261517" y="1412776"/>
            <a:ext cx="750643" cy="83043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30416" y="908720"/>
            <a:ext cx="2509074" cy="446087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系统出错弹出框音效_爱给网_aigei_com.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31840" y="3937744"/>
            <a:ext cx="393576" cy="393576"/>
          </a:xfrm>
          <a:prstGeom prst="rect">
            <a:avLst/>
          </a:prstGeom>
        </p:spPr>
      </p:pic>
      <p:pic>
        <p:nvPicPr>
          <p:cNvPr id="6" name="飞机立体音效.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4884709" y="4693430"/>
            <a:ext cx="376808" cy="376808"/>
          </a:xfrm>
          <a:prstGeom prst="rect">
            <a:avLst/>
          </a:prstGeom>
        </p:spPr>
      </p:pic>
      <p:pic>
        <p:nvPicPr>
          <p:cNvPr id="5" name="WindowsXP回收音效.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149968" y="4331320"/>
            <a:ext cx="394898" cy="394898"/>
          </a:xfrm>
          <a:prstGeom prst="rect">
            <a:avLst/>
          </a:prstGeom>
        </p:spPr>
      </p:pic>
    </p:spTree>
    <p:extLst>
      <p:ext uri="{BB962C8B-B14F-4D97-AF65-F5344CB8AC3E}">
        <p14:creationId xmlns:p14="http://schemas.microsoft.com/office/powerpoint/2010/main" val="48612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2" restart="whenNotActive" fill="hold" evtFilter="cancelBubble" nodeType="interactiveSeq">
                <p:stCondLst>
                  <p:cond evt="onClick" delay="0">
                    <p:tgtEl>
                      <p:spTgt spid="4"/>
                    </p:tgtEl>
                  </p:cond>
                </p:stCondLst>
                <p:endSync evt="end" delay="0">
                  <p:rtn val="all"/>
                </p:endSync>
                <p:childTnLst>
                  <p:par>
                    <p:cTn id="43" fill="hold">
                      <p:stCondLst>
                        <p:cond delay="0"/>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3854" fill="hold"/>
                                        <p:tgtEl>
                                          <p:spTgt spid="4"/>
                                        </p:tgtEl>
                                      </p:cBhvr>
                                    </p:cmd>
                                  </p:childTnLst>
                                </p:cTn>
                              </p:par>
                            </p:childTnLst>
                          </p:cTn>
                        </p:par>
                      </p:childTnLst>
                    </p:cTn>
                  </p:par>
                </p:childTnLst>
              </p:cTn>
              <p:nextCondLst>
                <p:cond evt="onClick" delay="0">
                  <p:tgtEl>
                    <p:spTgt spid="4"/>
                  </p:tgtEl>
                </p:cond>
              </p:nextCondLst>
            </p:seq>
            <p:audio>
              <p:cMediaNode vol="58491">
                <p:cTn id="47" fill="hold" display="0">
                  <p:stCondLst>
                    <p:cond delay="indefinite"/>
                  </p:stCondLst>
                  <p:endCondLst>
                    <p:cond evt="onStopAudio" delay="0">
                      <p:tgtEl>
                        <p:sldTgt/>
                      </p:tgtEl>
                    </p:cond>
                  </p:endCondLst>
                </p:cTn>
                <p:tgtEl>
                  <p:spTgt spid="4"/>
                </p:tgtEl>
              </p:cMediaNode>
            </p:audio>
            <p:seq concurrent="1" nextAc="seek">
              <p:cTn id="48" restart="whenNotActive" fill="hold" evtFilter="cancelBubble" nodeType="interactiveSeq">
                <p:stCondLst>
                  <p:cond evt="onClick" delay="0">
                    <p:tgtEl>
                      <p:spTgt spid="6"/>
                    </p:tgtEl>
                  </p:cond>
                </p:stCondLst>
                <p:endSync evt="end" delay="0">
                  <p:rtn val="all"/>
                </p:endSync>
                <p:childTnLst>
                  <p:par>
                    <p:cTn id="49" fill="hold">
                      <p:stCondLst>
                        <p:cond delay="0"/>
                      </p:stCondLst>
                      <p:childTnLst>
                        <p:par>
                          <p:cTn id="50" fill="hold">
                            <p:stCondLst>
                              <p:cond delay="0"/>
                            </p:stCondLst>
                            <p:childTnLst>
                              <p:par>
                                <p:cTn id="51" presetID="1" presetClass="mediacall" presetSubtype="0" fill="hold" nodeType="clickEffect">
                                  <p:stCondLst>
                                    <p:cond delay="0"/>
                                  </p:stCondLst>
                                  <p:childTnLst>
                                    <p:cmd type="call" cmd="playFrom(0.0)">
                                      <p:cBhvr>
                                        <p:cTn id="52" dur="6526" fill="hold"/>
                                        <p:tgtEl>
                                          <p:spTgt spid="6"/>
                                        </p:tgtEl>
                                      </p:cBhvr>
                                    </p:cmd>
                                  </p:childTnLst>
                                </p:cTn>
                              </p:par>
                            </p:childTnLst>
                          </p:cTn>
                        </p:par>
                      </p:childTnLst>
                    </p:cTn>
                  </p:par>
                </p:childTnLst>
              </p:cTn>
              <p:nextCondLst>
                <p:cond evt="onClick" delay="0">
                  <p:tgtEl>
                    <p:spTgt spid="6"/>
                  </p:tgtEl>
                </p:cond>
              </p:nextCondLst>
            </p:seq>
            <p:audio>
              <p:cMediaNode vol="80000">
                <p:cTn id="53" fill="hold" display="0">
                  <p:stCondLst>
                    <p:cond delay="indefinite"/>
                  </p:stCondLst>
                  <p:endCondLst>
                    <p:cond evt="onStopAudio" delay="0">
                      <p:tgtEl>
                        <p:sldTgt/>
                      </p:tgtEl>
                    </p:cond>
                  </p:endCondLst>
                </p:cTn>
                <p:tgtEl>
                  <p:spTgt spid="6"/>
                </p:tgtEl>
              </p:cMediaNode>
            </p:audio>
            <p:seq concurrent="1" nextAc="seek">
              <p:cTn id="54" restart="whenNotActive" fill="hold" evtFilter="cancelBubble" nodeType="interactiveSeq">
                <p:stCondLst>
                  <p:cond evt="onClick" delay="0">
                    <p:tgtEl>
                      <p:spTgt spid="5"/>
                    </p:tgtEl>
                  </p:cond>
                </p:stCondLst>
                <p:endSync evt="end" delay="0">
                  <p:rtn val="all"/>
                </p:endSync>
                <p:childTnLst>
                  <p:par>
                    <p:cTn id="55" fill="hold">
                      <p:stCondLst>
                        <p:cond delay="0"/>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516" fill="hold"/>
                                        <p:tgtEl>
                                          <p:spTgt spid="5"/>
                                        </p:tgtEl>
                                      </p:cBhvr>
                                    </p:cmd>
                                  </p:childTnLst>
                                </p:cTn>
                              </p:par>
                            </p:childTnLst>
                          </p:cTn>
                        </p:par>
                      </p:childTnLst>
                    </p:cTn>
                  </p:par>
                </p:childTnLst>
              </p:cTn>
              <p:nextCondLst>
                <p:cond evt="onClick" delay="0">
                  <p:tgtEl>
                    <p:spTgt spid="5"/>
                  </p:tgtEl>
                </p:cond>
              </p:nextCondLst>
            </p:seq>
            <p:audio>
              <p:cMediaNode vol="80000">
                <p:cTn id="59"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触觉和力觉</a:t>
            </a:r>
            <a:endParaRPr lang="zh-CN" altLang="en-US" dirty="0"/>
          </a:p>
        </p:txBody>
      </p:sp>
      <p:sp>
        <p:nvSpPr>
          <p:cNvPr id="3" name="内容占位符 2"/>
          <p:cNvSpPr>
            <a:spLocks noGrp="1"/>
          </p:cNvSpPr>
          <p:nvPr>
            <p:ph idx="1"/>
          </p:nvPr>
        </p:nvSpPr>
        <p:spPr/>
        <p:txBody>
          <a:bodyPr/>
          <a:lstStyle/>
          <a:p>
            <a:r>
              <a:rPr lang="zh-CN" altLang="en-US" dirty="0" smtClean="0"/>
              <a:t>三种触觉感受器</a:t>
            </a:r>
            <a:endParaRPr lang="en-US" altLang="zh-CN" dirty="0" smtClean="0"/>
          </a:p>
          <a:p>
            <a:pPr lvl="1"/>
            <a:r>
              <a:rPr lang="zh-CN" altLang="en-US" dirty="0" smtClean="0"/>
              <a:t>温度感受器：感受冷热</a:t>
            </a:r>
            <a:endParaRPr lang="en-US" altLang="zh-CN" dirty="0" smtClean="0"/>
          </a:p>
          <a:p>
            <a:pPr lvl="1"/>
            <a:r>
              <a:rPr lang="zh-CN" altLang="en-US" dirty="0" smtClean="0"/>
              <a:t>伤害感受器：感受疼痛</a:t>
            </a:r>
            <a:endParaRPr lang="en-US" altLang="zh-CN" dirty="0" smtClean="0"/>
          </a:p>
          <a:p>
            <a:pPr lvl="1"/>
            <a:r>
              <a:rPr lang="zh-CN" altLang="en-US" dirty="0" smtClean="0"/>
              <a:t>机械刺激感受器：感受压力</a:t>
            </a:r>
            <a:endParaRPr lang="en-US" altLang="zh-CN" dirty="0" smtClean="0"/>
          </a:p>
          <a:p>
            <a:r>
              <a:rPr lang="zh-CN" altLang="en-US" dirty="0" smtClean="0"/>
              <a:t>交互设备可通过温感元器件和机械结构来虚拟触觉，让用户在虚拟世界中有更真实的</a:t>
            </a:r>
            <a:r>
              <a:rPr lang="zh-CN" altLang="en-US" dirty="0"/>
              <a:t>感受</a:t>
            </a:r>
          </a:p>
        </p:txBody>
      </p:sp>
      <p:grpSp>
        <p:nvGrpSpPr>
          <p:cNvPr id="9" name="组合 8"/>
          <p:cNvGrpSpPr/>
          <p:nvPr/>
        </p:nvGrpSpPr>
        <p:grpSpPr>
          <a:xfrm>
            <a:off x="5985368" y="4797549"/>
            <a:ext cx="2293357" cy="1665079"/>
            <a:chOff x="5508104" y="4797549"/>
            <a:chExt cx="2293357" cy="1665079"/>
          </a:xfrm>
        </p:grpSpPr>
        <p:sp>
          <p:nvSpPr>
            <p:cNvPr id="4" name="TextBox 3"/>
            <p:cNvSpPr txBox="1"/>
            <p:nvPr/>
          </p:nvSpPr>
          <p:spPr>
            <a:xfrm>
              <a:off x="5985368" y="6093296"/>
              <a:ext cx="1338828" cy="369332"/>
            </a:xfrm>
            <a:prstGeom prst="rect">
              <a:avLst/>
            </a:prstGeom>
            <a:noFill/>
          </p:spPr>
          <p:txBody>
            <a:bodyPr wrap="none" rtlCol="0">
              <a:spAutoFit/>
            </a:bodyPr>
            <a:lstStyle/>
            <a:p>
              <a:r>
                <a:rPr lang="zh-CN" altLang="en-US" dirty="0" smtClean="0"/>
                <a:t>虚拟抓取器</a:t>
              </a:r>
              <a:endParaRPr lang="zh-CN" altLang="en-US" dirty="0"/>
            </a:p>
          </p:txBody>
        </p:sp>
        <p:pic>
          <p:nvPicPr>
            <p:cNvPr id="1028" name="Picture 4" descr="D:\下载缓存\ezgif.com-video-to-gif (3).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104" y="4797549"/>
              <a:ext cx="2293357" cy="12957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162888" y="4797549"/>
            <a:ext cx="2273240" cy="1665079"/>
            <a:chOff x="2915816" y="4797549"/>
            <a:chExt cx="2273240" cy="1665079"/>
          </a:xfrm>
        </p:grpSpPr>
        <p:sp>
          <p:nvSpPr>
            <p:cNvPr id="7" name="TextBox 6"/>
            <p:cNvSpPr txBox="1"/>
            <p:nvPr/>
          </p:nvSpPr>
          <p:spPr>
            <a:xfrm>
              <a:off x="3152189" y="6093296"/>
              <a:ext cx="1800493" cy="369332"/>
            </a:xfrm>
            <a:prstGeom prst="rect">
              <a:avLst/>
            </a:prstGeom>
            <a:noFill/>
          </p:spPr>
          <p:txBody>
            <a:bodyPr wrap="none" rtlCol="0">
              <a:spAutoFit/>
            </a:bodyPr>
            <a:lstStyle/>
            <a:p>
              <a:r>
                <a:rPr lang="zh-CN" altLang="en-US" dirty="0" smtClean="0"/>
                <a:t>有痛感的紧身衣</a:t>
              </a:r>
              <a:endParaRPr lang="zh-CN" altLang="en-US" dirty="0"/>
            </a:p>
          </p:txBody>
        </p:sp>
        <p:pic>
          <p:nvPicPr>
            <p:cNvPr id="1029" name="Picture 5" descr="D:\下载缓存\ezgif.com-video-to-gif (4).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4797549"/>
              <a:ext cx="2273240" cy="12957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67544" y="4797549"/>
            <a:ext cx="2678938" cy="1665079"/>
            <a:chOff x="824275" y="4797549"/>
            <a:chExt cx="2678938" cy="1665079"/>
          </a:xfrm>
        </p:grpSpPr>
        <p:pic>
          <p:nvPicPr>
            <p:cNvPr id="1031" name="Picture 7" descr="http://img.mp.itc.cn/upload/20161229/de0976de293d4bd6ac042bb30ee7f8bd_t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4841" y="4797549"/>
              <a:ext cx="1505658" cy="12957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4275" y="6093296"/>
              <a:ext cx="2678938" cy="369332"/>
            </a:xfrm>
            <a:prstGeom prst="rect">
              <a:avLst/>
            </a:prstGeom>
            <a:noFill/>
          </p:spPr>
          <p:txBody>
            <a:bodyPr wrap="none" rtlCol="0">
              <a:spAutoFit/>
            </a:bodyPr>
            <a:lstStyle/>
            <a:p>
              <a:r>
                <a:rPr lang="en-US" altLang="zh-CN" dirty="0" err="1" smtClean="0"/>
                <a:t>Senso</a:t>
              </a:r>
              <a:r>
                <a:rPr lang="zh-CN" altLang="en-US" dirty="0" smtClean="0"/>
                <a:t>有温度的虚拟手套</a:t>
              </a:r>
              <a:endParaRPr lang="zh-CN" altLang="en-US" dirty="0"/>
            </a:p>
          </p:txBody>
        </p:sp>
      </p:grpSp>
    </p:spTree>
    <p:extLst>
      <p:ext uri="{BB962C8B-B14F-4D97-AF65-F5344CB8AC3E}">
        <p14:creationId xmlns:p14="http://schemas.microsoft.com/office/powerpoint/2010/main" val="29955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嗅觉</a:t>
            </a:r>
            <a:endParaRPr lang="zh-CN" altLang="en-US" dirty="0"/>
          </a:p>
        </p:txBody>
      </p:sp>
      <p:sp>
        <p:nvSpPr>
          <p:cNvPr id="3" name="内容占位符 2"/>
          <p:cNvSpPr>
            <a:spLocks noGrp="1"/>
          </p:cNvSpPr>
          <p:nvPr>
            <p:ph idx="1"/>
          </p:nvPr>
        </p:nvSpPr>
        <p:spPr/>
        <p:txBody>
          <a:bodyPr/>
          <a:lstStyle/>
          <a:p>
            <a:r>
              <a:rPr lang="zh-CN" altLang="en-US" dirty="0" smtClean="0"/>
              <a:t>根据应用场景，产生相应的气味，唤起人的某些情绪，增强沉浸感</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00" y="3285167"/>
            <a:ext cx="391477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descr="D:\系统文档\桌面\ff5301597f0b460cbba20d618300b072_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947" y="3285167"/>
            <a:ext cx="4122761" cy="2762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89562" y="6011996"/>
            <a:ext cx="3164649" cy="369332"/>
          </a:xfrm>
          <a:prstGeom prst="rect">
            <a:avLst/>
          </a:prstGeom>
          <a:noFill/>
        </p:spPr>
        <p:txBody>
          <a:bodyPr wrap="none" rtlCol="0">
            <a:spAutoFit/>
          </a:bodyPr>
          <a:lstStyle/>
          <a:p>
            <a:r>
              <a:rPr lang="en-US" altLang="zh-CN" dirty="0" err="1" smtClean="0"/>
              <a:t>ScentScape</a:t>
            </a:r>
            <a:r>
              <a:rPr lang="zh-CN" altLang="en-US" dirty="0" smtClean="0"/>
              <a:t>游戏气味发生器</a:t>
            </a:r>
            <a:endParaRPr lang="zh-CN" altLang="en-US" dirty="0"/>
          </a:p>
        </p:txBody>
      </p:sp>
      <p:sp>
        <p:nvSpPr>
          <p:cNvPr id="7" name="TextBox 6"/>
          <p:cNvSpPr txBox="1"/>
          <p:nvPr/>
        </p:nvSpPr>
        <p:spPr>
          <a:xfrm>
            <a:off x="5326566" y="6011996"/>
            <a:ext cx="2563522" cy="369332"/>
          </a:xfrm>
          <a:prstGeom prst="rect">
            <a:avLst/>
          </a:prstGeom>
          <a:noFill/>
        </p:spPr>
        <p:txBody>
          <a:bodyPr wrap="none" rtlCol="0">
            <a:spAutoFit/>
          </a:bodyPr>
          <a:lstStyle/>
          <a:p>
            <a:r>
              <a:rPr lang="zh-CN" altLang="en-US" dirty="0" smtClean="0"/>
              <a:t>带气味发生器的</a:t>
            </a:r>
            <a:r>
              <a:rPr lang="en-US" altLang="zh-CN" dirty="0" smtClean="0"/>
              <a:t>VR</a:t>
            </a:r>
            <a:r>
              <a:rPr lang="zh-CN" altLang="en-US" dirty="0" smtClean="0"/>
              <a:t>眼镜</a:t>
            </a:r>
            <a:endParaRPr lang="zh-CN" altLang="en-US" dirty="0"/>
          </a:p>
        </p:txBody>
      </p:sp>
    </p:spTree>
    <p:extLst>
      <p:ext uri="{BB962C8B-B14F-4D97-AF65-F5344CB8AC3E}">
        <p14:creationId xmlns:p14="http://schemas.microsoft.com/office/powerpoint/2010/main" val="3831407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知觉的选择性：人总是有选择地把某一事物作为知觉对象，同时把其它事物作为知觉背景</a:t>
            </a:r>
            <a:endParaRPr lang="zh-CN" altLang="en-US" dirty="0"/>
          </a:p>
        </p:txBody>
      </p:sp>
      <p:pic>
        <p:nvPicPr>
          <p:cNvPr id="4" name="Picture 5" descr="☆☆★★ 视错觉图片大集合 ★★☆☆考验你眼力的时候到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278" y="3140968"/>
            <a:ext cx="4104184" cy="307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 视错觉图片大集合 ★★☆☆考验你眼力的时候到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790" y="3140968"/>
            <a:ext cx="2711618" cy="307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139952" y="6165304"/>
            <a:ext cx="1800493" cy="369332"/>
          </a:xfrm>
          <a:prstGeom prst="rect">
            <a:avLst/>
          </a:prstGeom>
          <a:noFill/>
        </p:spPr>
        <p:txBody>
          <a:bodyPr wrap="none" rtlCol="0">
            <a:spAutoFit/>
          </a:bodyPr>
          <a:lstStyle/>
          <a:p>
            <a:r>
              <a:rPr lang="zh-CN" altLang="en-US" dirty="0" smtClean="0"/>
              <a:t>你看到了什么？</a:t>
            </a:r>
            <a:endParaRPr lang="zh-CN" altLang="en-US" dirty="0"/>
          </a:p>
        </p:txBody>
      </p:sp>
    </p:spTree>
    <p:extLst>
      <p:ext uri="{BB962C8B-B14F-4D97-AF65-F5344CB8AC3E}">
        <p14:creationId xmlns:p14="http://schemas.microsoft.com/office/powerpoint/2010/main" val="96337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知觉的特性</a:t>
            </a:r>
          </a:p>
        </p:txBody>
      </p:sp>
      <p:sp>
        <p:nvSpPr>
          <p:cNvPr id="3" name="内容占位符 2"/>
          <p:cNvSpPr>
            <a:spLocks noGrp="1"/>
          </p:cNvSpPr>
          <p:nvPr>
            <p:ph idx="1"/>
          </p:nvPr>
        </p:nvSpPr>
        <p:spPr/>
        <p:txBody>
          <a:bodyPr/>
          <a:lstStyle/>
          <a:p>
            <a:r>
              <a:rPr lang="zh-CN" altLang="en-US" dirty="0" smtClean="0"/>
              <a:t>知觉的整体性：虽然对象由不同部分组成，但人在感知时不会把它看成是孤立部分，而总是把它感知为一个统一的整体</a:t>
            </a:r>
            <a:endParaRPr lang="zh-CN" altLang="en-US" dirty="0"/>
          </a:p>
        </p:txBody>
      </p:sp>
      <p:pic>
        <p:nvPicPr>
          <p:cNvPr id="1026" name="Picture 2" descr="https://timgsa.baidu.com/timg?image&amp;quality=80&amp;size=b9999_10000&amp;sec=1586431236835&amp;di=0d647f679d88dbfd6dbd00c4436cbb50&amp;imgtype=0&amp;src=http%3A%2F%2Fa.hiphotos.baidu.com%2Fzhidao%2Fpic%2Fitem%2Fd62a6059252dd42ae89abf73043b5bb5c8eab85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3573016"/>
            <a:ext cx="5435080" cy="2528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51720" y="6156012"/>
            <a:ext cx="5262979" cy="369332"/>
          </a:xfrm>
          <a:prstGeom prst="rect">
            <a:avLst/>
          </a:prstGeom>
          <a:noFill/>
        </p:spPr>
        <p:txBody>
          <a:bodyPr wrap="none" rtlCol="0">
            <a:spAutoFit/>
          </a:bodyPr>
          <a:lstStyle/>
          <a:p>
            <a:r>
              <a:rPr lang="zh-CN" altLang="en-US" dirty="0" smtClean="0"/>
              <a:t>黑背景下的白三角或白背景下的黑三角被整体感知</a:t>
            </a:r>
            <a:endParaRPr lang="zh-CN" altLang="en-US" dirty="0"/>
          </a:p>
        </p:txBody>
      </p:sp>
    </p:spTree>
    <p:extLst>
      <p:ext uri="{BB962C8B-B14F-4D97-AF65-F5344CB8AC3E}">
        <p14:creationId xmlns:p14="http://schemas.microsoft.com/office/powerpoint/2010/main" val="2627323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人类视觉产生的生理过程</a:t>
            </a:r>
            <a:endParaRPr lang="zh-CN" altLang="en-US" dirty="0"/>
          </a:p>
        </p:txBody>
      </p:sp>
      <p:pic>
        <p:nvPicPr>
          <p:cNvPr id="2052" name="Picture 4" descr="https://timgsa.baidu.com/timg?image&amp;quality=80&amp;size=b9999_10000&amp;sec=1585984025527&amp;di=08351a0479af7c83d259391237536c48&amp;imgtype=0&amp;src=http%3A%2F%2F5b0988e595225.cdn.sohucs.com%2Fimages%2F20180725%2F8a05606a8fd947ae85feb6342f64f9a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989" y="2814524"/>
            <a:ext cx="6572250" cy="3533776"/>
          </a:xfrm>
          <a:prstGeom prst="rect">
            <a:avLst/>
          </a:prstGeom>
          <a:noFill/>
          <a:extLst>
            <a:ext uri="{909E8E84-426E-40DD-AFC4-6F175D3DCCD1}">
              <a14:hiddenFill xmlns:a14="http://schemas.microsoft.com/office/drawing/2010/main">
                <a:solidFill>
                  <a:srgbClr val="FFFFFF"/>
                </a:solidFill>
              </a14:hiddenFill>
            </a:ext>
          </a:extLst>
        </p:spPr>
      </p:pic>
      <p:sp>
        <p:nvSpPr>
          <p:cNvPr id="5" name="右箭头 4"/>
          <p:cNvSpPr/>
          <p:nvPr/>
        </p:nvSpPr>
        <p:spPr>
          <a:xfrm>
            <a:off x="1979712" y="4509120"/>
            <a:ext cx="108012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583859" y="4273351"/>
            <a:ext cx="1980029" cy="307777"/>
          </a:xfrm>
          <a:prstGeom prst="rect">
            <a:avLst/>
          </a:prstGeom>
          <a:noFill/>
        </p:spPr>
        <p:txBody>
          <a:bodyPr wrap="none" rtlCol="0">
            <a:spAutoFit/>
          </a:bodyPr>
          <a:lstStyle/>
          <a:p>
            <a:r>
              <a:rPr lang="zh-CN" altLang="en-US" sz="1400" dirty="0" smtClean="0"/>
              <a:t>光线通过物体反射入眼</a:t>
            </a:r>
            <a:endParaRPr lang="zh-CN" altLang="en-US" sz="1400" dirty="0"/>
          </a:p>
        </p:txBody>
      </p:sp>
      <p:sp>
        <p:nvSpPr>
          <p:cNvPr id="8" name="右箭头 7"/>
          <p:cNvSpPr/>
          <p:nvPr/>
        </p:nvSpPr>
        <p:spPr>
          <a:xfrm>
            <a:off x="5580112" y="4498441"/>
            <a:ext cx="108012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446144" y="4005064"/>
            <a:ext cx="1265885" cy="553998"/>
          </a:xfrm>
          <a:prstGeom prst="rect">
            <a:avLst/>
          </a:prstGeom>
          <a:noFill/>
        </p:spPr>
        <p:txBody>
          <a:bodyPr wrap="square" rtlCol="0">
            <a:spAutoFit/>
          </a:bodyPr>
          <a:lstStyle/>
          <a:p>
            <a:r>
              <a:rPr lang="zh-CN" altLang="en-US" sz="1000" dirty="0" smtClean="0"/>
              <a:t>入射光透过虹膜、瞳孔和晶状体，在视网膜上成倒像</a:t>
            </a:r>
            <a:endParaRPr lang="zh-CN" altLang="en-US" sz="1000" dirty="0"/>
          </a:p>
        </p:txBody>
      </p:sp>
      <p:grpSp>
        <p:nvGrpSpPr>
          <p:cNvPr id="12" name="组合 11"/>
          <p:cNvGrpSpPr/>
          <p:nvPr/>
        </p:nvGrpSpPr>
        <p:grpSpPr>
          <a:xfrm>
            <a:off x="7164288" y="3941678"/>
            <a:ext cx="523712" cy="825431"/>
            <a:chOff x="7524328" y="3675062"/>
            <a:chExt cx="692872" cy="1092047"/>
          </a:xfrm>
        </p:grpSpPr>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8356" y="3675062"/>
              <a:ext cx="206496" cy="1092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8880" y="3675063"/>
              <a:ext cx="338320" cy="1092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圆角矩形 6"/>
            <p:cNvSpPr/>
            <p:nvPr/>
          </p:nvSpPr>
          <p:spPr>
            <a:xfrm>
              <a:off x="7524328" y="3675062"/>
              <a:ext cx="692872" cy="10920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箭头连接符 10"/>
          <p:cNvCxnSpPr/>
          <p:nvPr/>
        </p:nvCxnSpPr>
        <p:spPr>
          <a:xfrm flipV="1">
            <a:off x="6948264" y="4509120"/>
            <a:ext cx="216024" cy="2579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74681" y="3771617"/>
            <a:ext cx="785751" cy="1169551"/>
          </a:xfrm>
          <a:prstGeom prst="rect">
            <a:avLst/>
          </a:prstGeom>
          <a:noFill/>
        </p:spPr>
        <p:txBody>
          <a:bodyPr wrap="square" rtlCol="0">
            <a:spAutoFit/>
          </a:bodyPr>
          <a:lstStyle/>
          <a:p>
            <a:r>
              <a:rPr lang="zh-CN" altLang="en-US" sz="1000" dirty="0" smtClean="0"/>
              <a:t>视网膜上的视杆细胞和视锥细胞对光线反应并转成生物电信号</a:t>
            </a:r>
            <a:endParaRPr lang="zh-CN" altLang="en-US" sz="1000" dirty="0"/>
          </a:p>
        </p:txBody>
      </p:sp>
      <p:sp>
        <p:nvSpPr>
          <p:cNvPr id="17" name="TextBox 16"/>
          <p:cNvSpPr txBox="1"/>
          <p:nvPr/>
        </p:nvSpPr>
        <p:spPr>
          <a:xfrm>
            <a:off x="7452670" y="5178749"/>
            <a:ext cx="785751" cy="707886"/>
          </a:xfrm>
          <a:prstGeom prst="rect">
            <a:avLst/>
          </a:prstGeom>
          <a:noFill/>
        </p:spPr>
        <p:txBody>
          <a:bodyPr wrap="square" rtlCol="0">
            <a:spAutoFit/>
          </a:bodyPr>
          <a:lstStyle/>
          <a:p>
            <a:r>
              <a:rPr lang="zh-CN" altLang="en-US" sz="1000" dirty="0" smtClean="0"/>
              <a:t>生物电信号通过视神经传送到大脑</a:t>
            </a:r>
            <a:endParaRPr lang="zh-CN" altLang="en-US" sz="1000" dirty="0"/>
          </a:p>
        </p:txBody>
      </p:sp>
      <p:pic>
        <p:nvPicPr>
          <p:cNvPr id="2056"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2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ppt_y</p:attrName>
                                        </p:attrNameLst>
                                      </p:cBhvr>
                                      <p:tavLst>
                                        <p:tav tm="0">
                                          <p:val>
                                            <p:strVal val="#ppt_y+#ppt_h*1.125000"/>
                                          </p:val>
                                        </p:tav>
                                        <p:tav tm="100000">
                                          <p:val>
                                            <p:strVal val="#ppt_y"/>
                                          </p:val>
                                        </p:tav>
                                      </p:tavLst>
                                    </p:anim>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1000"/>
                            </p:stCondLst>
                            <p:childTnLst>
                              <p:par>
                                <p:cTn id="33" presetID="1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ppt_x</p:attrName>
                                        </p:attrNameLst>
                                      </p:cBhvr>
                                      <p:tavLst>
                                        <p:tav tm="0">
                                          <p:val>
                                            <p:strVal val="#ppt_x-#ppt_w*1.125000"/>
                                          </p:val>
                                        </p:tav>
                                        <p:tav tm="100000">
                                          <p:val>
                                            <p:strVal val="#ppt_x"/>
                                          </p:val>
                                        </p:tav>
                                      </p:tavLst>
                                    </p:anim>
                                    <p:animEffect transition="in" filter="wipe(righ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p:tgtEl>
                                          <p:spTgt spid="17"/>
                                        </p:tgtEl>
                                        <p:attrNameLst>
                                          <p:attrName>ppt_x</p:attrName>
                                        </p:attrNameLst>
                                      </p:cBhvr>
                                      <p:tavLst>
                                        <p:tav tm="0">
                                          <p:val>
                                            <p:strVal val="#ppt_x-#ppt_w*1.125000"/>
                                          </p:val>
                                        </p:tav>
                                        <p:tav tm="100000">
                                          <p:val>
                                            <p:strVal val="#ppt_x"/>
                                          </p:val>
                                        </p:tav>
                                      </p:tavLst>
                                    </p:anim>
                                    <p:animEffect transition="in" filter="wipe(right)">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p:bldP spid="15"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知觉的特性</a:t>
            </a:r>
          </a:p>
        </p:txBody>
      </p:sp>
      <p:sp>
        <p:nvSpPr>
          <p:cNvPr id="3" name="内容占位符 2"/>
          <p:cNvSpPr>
            <a:spLocks noGrp="1"/>
          </p:cNvSpPr>
          <p:nvPr>
            <p:ph idx="1"/>
          </p:nvPr>
        </p:nvSpPr>
        <p:spPr/>
        <p:txBody>
          <a:bodyPr/>
          <a:lstStyle/>
          <a:p>
            <a:r>
              <a:rPr lang="zh-CN" altLang="en-US" dirty="0" smtClean="0"/>
              <a:t>知觉的整体性</a:t>
            </a:r>
            <a:endParaRPr lang="en-US" altLang="zh-CN" dirty="0"/>
          </a:p>
          <a:p>
            <a:pPr lvl="1"/>
            <a:r>
              <a:rPr lang="zh-CN" altLang="en-US" dirty="0" smtClean="0"/>
              <a:t>格式塔心理学：视野上相似的、邻近的、闭合的、连续的易组合为一个图形</a:t>
            </a:r>
            <a:endParaRPr lang="zh-CN" altLang="en-US" dirty="0"/>
          </a:p>
        </p:txBody>
      </p:sp>
      <p:pic>
        <p:nvPicPr>
          <p:cNvPr id="3074" name="Picture 2" descr="https://timgsa.baidu.com/timg?image&amp;quality=80&amp;size=b9999_10000&amp;sec=1586431569188&amp;di=a5df4a000de51760039cbe0f4ab42b2f&amp;imgtype=0&amp;src=http%3A%2F%2F5b0988e595225.cdn.sohucs.com%2Fimages%2F20180606%2Fb189d319b64c42bab168f009972cb09f.png"/>
          <p:cNvPicPr>
            <a:picLocks noChangeAspect="1" noChangeArrowheads="1"/>
          </p:cNvPicPr>
          <p:nvPr/>
        </p:nvPicPr>
        <p:blipFill rotWithShape="1">
          <a:blip r:embed="rId2">
            <a:extLst>
              <a:ext uri="{28A0092B-C50C-407E-A947-70E740481C1C}">
                <a14:useLocalDpi xmlns:a14="http://schemas.microsoft.com/office/drawing/2010/main" val="0"/>
              </a:ext>
            </a:extLst>
          </a:blip>
          <a:srcRect l="9167" t="20335" r="12955" b="26078"/>
          <a:stretch/>
        </p:blipFill>
        <p:spPr bwMode="auto">
          <a:xfrm>
            <a:off x="1999171" y="3717032"/>
            <a:ext cx="5093109" cy="17698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051720" y="5661248"/>
            <a:ext cx="5032147" cy="369332"/>
          </a:xfrm>
          <a:prstGeom prst="rect">
            <a:avLst/>
          </a:prstGeom>
          <a:noFill/>
        </p:spPr>
        <p:txBody>
          <a:bodyPr wrap="none" rtlCol="0">
            <a:spAutoFit/>
          </a:bodyPr>
          <a:lstStyle/>
          <a:p>
            <a:r>
              <a:rPr lang="zh-CN" altLang="en-US" dirty="0" smtClean="0"/>
              <a:t>接近律：空间距离接近者容易被感知为一个整体</a:t>
            </a:r>
            <a:endParaRPr lang="zh-CN" altLang="en-US" dirty="0"/>
          </a:p>
        </p:txBody>
      </p:sp>
    </p:spTree>
    <p:extLst>
      <p:ext uri="{BB962C8B-B14F-4D97-AF65-F5344CB8AC3E}">
        <p14:creationId xmlns:p14="http://schemas.microsoft.com/office/powerpoint/2010/main" val="39436696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mages.shejidaren.com/wp-content/uploads/2017/09/0255598Ap.jpg"/>
          <p:cNvPicPr>
            <a:picLocks noChangeAspect="1" noChangeArrowheads="1"/>
          </p:cNvPicPr>
          <p:nvPr/>
        </p:nvPicPr>
        <p:blipFill rotWithShape="1">
          <a:blip r:embed="rId2">
            <a:extLst>
              <a:ext uri="{28A0092B-C50C-407E-A947-70E740481C1C}">
                <a14:useLocalDpi xmlns:a14="http://schemas.microsoft.com/office/drawing/2010/main" val="0"/>
              </a:ext>
            </a:extLst>
          </a:blip>
          <a:srcRect l="1401" t="30664" r="1249" b="2539"/>
          <a:stretch/>
        </p:blipFill>
        <p:spPr bwMode="auto">
          <a:xfrm>
            <a:off x="1140542" y="3521725"/>
            <a:ext cx="6735097" cy="241695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知觉的特性</a:t>
            </a:r>
          </a:p>
        </p:txBody>
      </p:sp>
      <p:sp>
        <p:nvSpPr>
          <p:cNvPr id="3" name="内容占位符 2"/>
          <p:cNvSpPr>
            <a:spLocks noGrp="1"/>
          </p:cNvSpPr>
          <p:nvPr>
            <p:ph idx="1"/>
          </p:nvPr>
        </p:nvSpPr>
        <p:spPr/>
        <p:txBody>
          <a:bodyPr/>
          <a:lstStyle/>
          <a:p>
            <a:r>
              <a:rPr lang="zh-CN" altLang="en-US" dirty="0" smtClean="0"/>
              <a:t>知觉的整体性</a:t>
            </a:r>
            <a:endParaRPr lang="en-US" altLang="zh-CN" dirty="0"/>
          </a:p>
          <a:p>
            <a:pPr lvl="1"/>
            <a:r>
              <a:rPr lang="zh-CN" altLang="en-US" dirty="0" smtClean="0"/>
              <a:t>格式塔心理学：视野上相似的、邻近的、闭合的、连续的易组合为一个图形</a:t>
            </a:r>
            <a:endParaRPr lang="zh-CN" altLang="en-US" dirty="0"/>
          </a:p>
        </p:txBody>
      </p:sp>
      <p:sp>
        <p:nvSpPr>
          <p:cNvPr id="6" name="TextBox 5"/>
          <p:cNvSpPr txBox="1"/>
          <p:nvPr/>
        </p:nvSpPr>
        <p:spPr>
          <a:xfrm>
            <a:off x="3231138" y="5845914"/>
            <a:ext cx="2492990" cy="369332"/>
          </a:xfrm>
          <a:prstGeom prst="rect">
            <a:avLst/>
          </a:prstGeom>
          <a:noFill/>
        </p:spPr>
        <p:txBody>
          <a:bodyPr wrap="none" rtlCol="0">
            <a:spAutoFit/>
          </a:bodyPr>
          <a:lstStyle/>
          <a:p>
            <a:r>
              <a:rPr lang="zh-CN" altLang="en-US" dirty="0" smtClean="0"/>
              <a:t>接近律应用在文本布局</a:t>
            </a:r>
            <a:endParaRPr lang="zh-CN" altLang="en-US" dirty="0"/>
          </a:p>
        </p:txBody>
      </p:sp>
      <p:sp>
        <p:nvSpPr>
          <p:cNvPr id="4" name="矩形 3"/>
          <p:cNvSpPr/>
          <p:nvPr/>
        </p:nvSpPr>
        <p:spPr>
          <a:xfrm>
            <a:off x="5076056" y="4941168"/>
            <a:ext cx="2304256"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4" name="Picture 4" descr="https://img.zcool.cn/community/01f6f35c637a8fa801213f2641f0f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3149" y="692696"/>
            <a:ext cx="4104456" cy="196665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38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知觉的特性</a:t>
            </a:r>
          </a:p>
        </p:txBody>
      </p:sp>
      <p:sp>
        <p:nvSpPr>
          <p:cNvPr id="3" name="内容占位符 2"/>
          <p:cNvSpPr>
            <a:spLocks noGrp="1"/>
          </p:cNvSpPr>
          <p:nvPr>
            <p:ph idx="1"/>
          </p:nvPr>
        </p:nvSpPr>
        <p:spPr/>
        <p:txBody>
          <a:bodyPr/>
          <a:lstStyle/>
          <a:p>
            <a:r>
              <a:rPr lang="zh-CN" altLang="en-US" dirty="0" smtClean="0"/>
              <a:t>知觉的整体性</a:t>
            </a:r>
            <a:endParaRPr lang="en-US" altLang="zh-CN" dirty="0"/>
          </a:p>
          <a:p>
            <a:pPr lvl="1"/>
            <a:r>
              <a:rPr lang="zh-CN" altLang="en-US" dirty="0" smtClean="0"/>
              <a:t>格式塔心理学：视野上相似的、邻近的、闭合的、连续的易组合为一个图形</a:t>
            </a:r>
            <a:endParaRPr lang="zh-CN" altLang="en-US" dirty="0"/>
          </a:p>
        </p:txBody>
      </p:sp>
      <p:sp>
        <p:nvSpPr>
          <p:cNvPr id="6" name="TextBox 5"/>
          <p:cNvSpPr txBox="1"/>
          <p:nvPr/>
        </p:nvSpPr>
        <p:spPr>
          <a:xfrm>
            <a:off x="1403648" y="5661248"/>
            <a:ext cx="6647974" cy="369332"/>
          </a:xfrm>
          <a:prstGeom prst="rect">
            <a:avLst/>
          </a:prstGeom>
          <a:noFill/>
        </p:spPr>
        <p:txBody>
          <a:bodyPr wrap="none" rtlCol="0">
            <a:spAutoFit/>
          </a:bodyPr>
          <a:lstStyle/>
          <a:p>
            <a:r>
              <a:rPr lang="zh-CN" altLang="en-US" dirty="0" smtClean="0"/>
              <a:t>相似律：相似（颜色、形状、纹理）的图形会被认为是一个整体</a:t>
            </a:r>
            <a:endParaRPr lang="zh-CN" altLang="en-US" dirty="0"/>
          </a:p>
        </p:txBody>
      </p:sp>
      <p:pic>
        <p:nvPicPr>
          <p:cNvPr id="4098" name="Picture 2" descr="https://timgsa.baidu.com/timg?image&amp;quality=80&amp;size=b9999_10000&amp;sec=1586454182606&amp;di=1e1c5cd047d3b9a5061ac192c3608e7a&amp;imgtype=0&amp;src=http%3A%2F%2Fimg.yixieshi.com%2Fuploads%2Fallimg%2F140523%2F154950GW-3.png%3FimageView2%2F2%2Fw%2F690%2Fh%2F261"/>
          <p:cNvPicPr>
            <a:picLocks noChangeAspect="1" noChangeArrowheads="1"/>
          </p:cNvPicPr>
          <p:nvPr/>
        </p:nvPicPr>
        <p:blipFill rotWithShape="1">
          <a:blip r:embed="rId2">
            <a:extLst>
              <a:ext uri="{28A0092B-C50C-407E-A947-70E740481C1C}">
                <a14:useLocalDpi xmlns:a14="http://schemas.microsoft.com/office/drawing/2010/main" val="0"/>
              </a:ext>
            </a:extLst>
          </a:blip>
          <a:srcRect l="9861" t="22635" r="19777" b="9735"/>
          <a:stretch/>
        </p:blipFill>
        <p:spPr bwMode="auto">
          <a:xfrm>
            <a:off x="2051720" y="3755922"/>
            <a:ext cx="4624383" cy="168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43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知觉的特性</a:t>
            </a:r>
          </a:p>
        </p:txBody>
      </p:sp>
      <p:sp>
        <p:nvSpPr>
          <p:cNvPr id="3" name="内容占位符 2"/>
          <p:cNvSpPr>
            <a:spLocks noGrp="1"/>
          </p:cNvSpPr>
          <p:nvPr>
            <p:ph idx="1"/>
          </p:nvPr>
        </p:nvSpPr>
        <p:spPr/>
        <p:txBody>
          <a:bodyPr/>
          <a:lstStyle/>
          <a:p>
            <a:r>
              <a:rPr lang="zh-CN" altLang="en-US" dirty="0" smtClean="0"/>
              <a:t>知觉的整体性</a:t>
            </a:r>
            <a:endParaRPr lang="en-US" altLang="zh-CN" dirty="0"/>
          </a:p>
          <a:p>
            <a:pPr lvl="1"/>
            <a:r>
              <a:rPr lang="zh-CN" altLang="en-US" dirty="0" smtClean="0"/>
              <a:t>格式塔心理学：视野上相似的、邻近的、闭合的、连续的易组合为一个图形</a:t>
            </a:r>
            <a:endParaRPr lang="zh-CN" altLang="en-US" dirty="0"/>
          </a:p>
        </p:txBody>
      </p:sp>
      <p:sp>
        <p:nvSpPr>
          <p:cNvPr id="6" name="TextBox 5"/>
          <p:cNvSpPr txBox="1"/>
          <p:nvPr/>
        </p:nvSpPr>
        <p:spPr>
          <a:xfrm>
            <a:off x="3119829" y="6093296"/>
            <a:ext cx="2954655" cy="369332"/>
          </a:xfrm>
          <a:prstGeom prst="rect">
            <a:avLst/>
          </a:prstGeom>
          <a:noFill/>
        </p:spPr>
        <p:txBody>
          <a:bodyPr wrap="none" rtlCol="0">
            <a:spAutoFit/>
          </a:bodyPr>
          <a:lstStyle/>
          <a:p>
            <a:r>
              <a:rPr lang="zh-CN" altLang="en-US" dirty="0" smtClean="0"/>
              <a:t>相似律在导航设计中的应用</a:t>
            </a:r>
            <a:endParaRPr lang="zh-CN" altLang="en-US" dirty="0"/>
          </a:p>
        </p:txBody>
      </p:sp>
      <p:pic>
        <p:nvPicPr>
          <p:cNvPr id="6146" name="Picture 2" descr="http://images.shejidaren.com/wp-content/uploads/2017/09/0256018wu.jpg"/>
          <p:cNvPicPr>
            <a:picLocks noChangeAspect="1" noChangeArrowheads="1"/>
          </p:cNvPicPr>
          <p:nvPr/>
        </p:nvPicPr>
        <p:blipFill rotWithShape="1">
          <a:blip r:embed="rId2">
            <a:extLst>
              <a:ext uri="{28A0092B-C50C-407E-A947-70E740481C1C}">
                <a14:useLocalDpi xmlns:a14="http://schemas.microsoft.com/office/drawing/2010/main" val="0"/>
              </a:ext>
            </a:extLst>
          </a:blip>
          <a:srcRect l="1373" t="32623" r="1474" b="2689"/>
          <a:stretch/>
        </p:blipFill>
        <p:spPr bwMode="auto">
          <a:xfrm>
            <a:off x="877898" y="3501008"/>
            <a:ext cx="7438518" cy="25922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156176" y="4941168"/>
            <a:ext cx="720080"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8" name="Picture 4" descr="https://img.zcool.cn/community/01807a5c637adca801213f2633d14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753399"/>
            <a:ext cx="4248472" cy="20275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0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知觉的特性</a:t>
            </a:r>
          </a:p>
        </p:txBody>
      </p:sp>
      <p:sp>
        <p:nvSpPr>
          <p:cNvPr id="3" name="内容占位符 2"/>
          <p:cNvSpPr>
            <a:spLocks noGrp="1"/>
          </p:cNvSpPr>
          <p:nvPr>
            <p:ph idx="1"/>
          </p:nvPr>
        </p:nvSpPr>
        <p:spPr/>
        <p:txBody>
          <a:bodyPr/>
          <a:lstStyle/>
          <a:p>
            <a:r>
              <a:rPr lang="zh-CN" altLang="en-US" dirty="0" smtClean="0"/>
              <a:t>知觉的整体性</a:t>
            </a:r>
            <a:endParaRPr lang="en-US" altLang="zh-CN" dirty="0"/>
          </a:p>
          <a:p>
            <a:pPr lvl="1"/>
            <a:r>
              <a:rPr lang="zh-CN" altLang="en-US" dirty="0" smtClean="0"/>
              <a:t>格式塔心理学：视野上相似的、邻近的、闭合的、连续的易组合为一个图形</a:t>
            </a:r>
            <a:endParaRPr lang="zh-CN" altLang="en-US" dirty="0"/>
          </a:p>
        </p:txBody>
      </p:sp>
      <p:sp>
        <p:nvSpPr>
          <p:cNvPr id="6" name="TextBox 5"/>
          <p:cNvSpPr txBox="1"/>
          <p:nvPr/>
        </p:nvSpPr>
        <p:spPr>
          <a:xfrm>
            <a:off x="817121" y="5733256"/>
            <a:ext cx="7571303" cy="369332"/>
          </a:xfrm>
          <a:prstGeom prst="rect">
            <a:avLst/>
          </a:prstGeom>
          <a:noFill/>
        </p:spPr>
        <p:txBody>
          <a:bodyPr wrap="none" rtlCol="0">
            <a:spAutoFit/>
          </a:bodyPr>
          <a:lstStyle/>
          <a:p>
            <a:r>
              <a:rPr lang="zh-CN" altLang="en-US" dirty="0" smtClean="0"/>
              <a:t>连续律：把经历最小变化或最少阻断的直线或者圆滑曲线感知为一个整体</a:t>
            </a:r>
            <a:endParaRPr lang="zh-CN" altLang="en-US" dirty="0"/>
          </a:p>
        </p:txBody>
      </p:sp>
      <p:pic>
        <p:nvPicPr>
          <p:cNvPr id="7172" name="Picture 4" descr="http://images.shejidaren.com/wp-content/uploads/2017/09/025603n0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910" b="15677"/>
          <a:stretch/>
        </p:blipFill>
        <p:spPr bwMode="auto">
          <a:xfrm>
            <a:off x="2195736" y="3549445"/>
            <a:ext cx="4752975" cy="220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288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知觉的特性</a:t>
            </a:r>
          </a:p>
        </p:txBody>
      </p:sp>
      <p:sp>
        <p:nvSpPr>
          <p:cNvPr id="3" name="内容占位符 2"/>
          <p:cNvSpPr>
            <a:spLocks noGrp="1"/>
          </p:cNvSpPr>
          <p:nvPr>
            <p:ph idx="1"/>
          </p:nvPr>
        </p:nvSpPr>
        <p:spPr/>
        <p:txBody>
          <a:bodyPr/>
          <a:lstStyle/>
          <a:p>
            <a:r>
              <a:rPr lang="zh-CN" altLang="en-US" dirty="0" smtClean="0"/>
              <a:t>知觉的整体性</a:t>
            </a:r>
            <a:endParaRPr lang="en-US" altLang="zh-CN" dirty="0"/>
          </a:p>
          <a:p>
            <a:pPr lvl="1"/>
            <a:r>
              <a:rPr lang="zh-CN" altLang="en-US" dirty="0" smtClean="0"/>
              <a:t>格式塔心理学：视野上相似的、邻近的、闭合的、连续的易组合为一个图形</a:t>
            </a:r>
            <a:endParaRPr lang="zh-CN" altLang="en-US" dirty="0"/>
          </a:p>
        </p:txBody>
      </p:sp>
      <p:pic>
        <p:nvPicPr>
          <p:cNvPr id="8194" name="Picture 2" descr="http://images.shejidaren.com/wp-content/uploads/2017/09/025604tM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126" y="3573016"/>
            <a:ext cx="3640113" cy="2806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79419" y="4859868"/>
            <a:ext cx="1800493" cy="369332"/>
          </a:xfrm>
          <a:prstGeom prst="rect">
            <a:avLst/>
          </a:prstGeom>
          <a:noFill/>
        </p:spPr>
        <p:txBody>
          <a:bodyPr wrap="none" rtlCol="0">
            <a:spAutoFit/>
          </a:bodyPr>
          <a:lstStyle/>
          <a:p>
            <a:r>
              <a:rPr lang="zh-CN" altLang="en-US" dirty="0" smtClean="0"/>
              <a:t>认为是一个整体</a:t>
            </a:r>
            <a:endParaRPr lang="zh-CN" altLang="en-US" dirty="0"/>
          </a:p>
        </p:txBody>
      </p:sp>
      <p:pic>
        <p:nvPicPr>
          <p:cNvPr id="7" name="Picture 4" descr="https://img.zcool.cn/community/01c6435c637baaa801213f26536cb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125" y="836712"/>
            <a:ext cx="3953950" cy="188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4758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知觉的特性</a:t>
            </a:r>
          </a:p>
        </p:txBody>
      </p:sp>
      <p:sp>
        <p:nvSpPr>
          <p:cNvPr id="3" name="内容占位符 2"/>
          <p:cNvSpPr>
            <a:spLocks noGrp="1"/>
          </p:cNvSpPr>
          <p:nvPr>
            <p:ph idx="1"/>
          </p:nvPr>
        </p:nvSpPr>
        <p:spPr/>
        <p:txBody>
          <a:bodyPr/>
          <a:lstStyle/>
          <a:p>
            <a:r>
              <a:rPr lang="zh-CN" altLang="en-US" dirty="0" smtClean="0"/>
              <a:t>知觉的整体性</a:t>
            </a:r>
            <a:endParaRPr lang="en-US" altLang="zh-CN" dirty="0"/>
          </a:p>
          <a:p>
            <a:pPr lvl="1"/>
            <a:r>
              <a:rPr lang="zh-CN" altLang="en-US" dirty="0" smtClean="0"/>
              <a:t>格式塔心理学：视野上相似的、邻近的、闭合的、连续的易组合为一个图形</a:t>
            </a:r>
            <a:endParaRPr lang="zh-CN" altLang="en-US" dirty="0"/>
          </a:p>
        </p:txBody>
      </p:sp>
      <p:sp>
        <p:nvSpPr>
          <p:cNvPr id="6" name="TextBox 5"/>
          <p:cNvSpPr txBox="1"/>
          <p:nvPr/>
        </p:nvSpPr>
        <p:spPr>
          <a:xfrm>
            <a:off x="1509616" y="5733256"/>
            <a:ext cx="6186309" cy="369332"/>
          </a:xfrm>
          <a:prstGeom prst="rect">
            <a:avLst/>
          </a:prstGeom>
          <a:noFill/>
        </p:spPr>
        <p:txBody>
          <a:bodyPr wrap="none" rtlCol="0">
            <a:spAutoFit/>
          </a:bodyPr>
          <a:lstStyle/>
          <a:p>
            <a:r>
              <a:rPr lang="zh-CN" altLang="en-US" dirty="0" smtClean="0"/>
              <a:t>闭合律：知觉具有把不完全图形补充为一个完全图形的倾向</a:t>
            </a:r>
            <a:endParaRPr lang="zh-CN" altLang="en-US" dirty="0"/>
          </a:p>
        </p:txBody>
      </p:sp>
      <p:pic>
        <p:nvPicPr>
          <p:cNvPr id="9218" name="Picture 2" descr="https://timgsa.baidu.com/timg?image&amp;quality=80&amp;size=b9999_10000&amp;sec=1586455376104&amp;di=a95a98750bd55bab0bb204de59dff26a&amp;imgtype=0&amp;src=http%3A%2F%2Fs9.rr.itc.cn%2Fr%2FwapChange%2F20173_13_15%2Fa8xl9206532576126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001" y="3673531"/>
            <a:ext cx="684954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292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知觉的特性</a:t>
            </a:r>
          </a:p>
        </p:txBody>
      </p:sp>
      <p:sp>
        <p:nvSpPr>
          <p:cNvPr id="3" name="内容占位符 2"/>
          <p:cNvSpPr>
            <a:spLocks noGrp="1"/>
          </p:cNvSpPr>
          <p:nvPr>
            <p:ph idx="1"/>
          </p:nvPr>
        </p:nvSpPr>
        <p:spPr/>
        <p:txBody>
          <a:bodyPr/>
          <a:lstStyle/>
          <a:p>
            <a:r>
              <a:rPr lang="zh-CN" altLang="en-US" dirty="0" smtClean="0"/>
              <a:t>知觉的整体性</a:t>
            </a:r>
            <a:endParaRPr lang="en-US" altLang="zh-CN" dirty="0"/>
          </a:p>
          <a:p>
            <a:pPr lvl="1"/>
            <a:r>
              <a:rPr lang="zh-CN" altLang="en-US" dirty="0" smtClean="0"/>
              <a:t>格式塔心理学：视野上相似的、邻近的、闭合的、连续的易组合为一个图形</a:t>
            </a:r>
            <a:endParaRPr lang="zh-CN" altLang="en-US" dirty="0"/>
          </a:p>
        </p:txBody>
      </p:sp>
      <p:sp>
        <p:nvSpPr>
          <p:cNvPr id="6" name="TextBox 5"/>
          <p:cNvSpPr txBox="1"/>
          <p:nvPr/>
        </p:nvSpPr>
        <p:spPr>
          <a:xfrm>
            <a:off x="3059832" y="5579948"/>
            <a:ext cx="3203121" cy="369332"/>
          </a:xfrm>
          <a:prstGeom prst="rect">
            <a:avLst/>
          </a:prstGeom>
          <a:noFill/>
        </p:spPr>
        <p:txBody>
          <a:bodyPr wrap="none" rtlCol="0">
            <a:spAutoFit/>
          </a:bodyPr>
          <a:lstStyle/>
          <a:p>
            <a:r>
              <a:rPr lang="zh-CN" altLang="en-US" dirty="0" smtClean="0"/>
              <a:t>闭合律在</a:t>
            </a:r>
            <a:r>
              <a:rPr lang="en-US" altLang="zh-CN" dirty="0" smtClean="0"/>
              <a:t>LOGO</a:t>
            </a:r>
            <a:r>
              <a:rPr lang="zh-CN" altLang="en-US" dirty="0" smtClean="0"/>
              <a:t>设计中的应用</a:t>
            </a:r>
            <a:endParaRPr lang="zh-CN" altLang="en-US" dirty="0"/>
          </a:p>
        </p:txBody>
      </p:sp>
      <p:pic>
        <p:nvPicPr>
          <p:cNvPr id="10242" name="Picture 2" descr="https://img.zcool.cn/community/0157bb5c637bd3a801213f263fd10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936555"/>
            <a:ext cx="3240360" cy="129614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img.zcool.cn/community/019dad5c637bcfa801203d22a06a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772473"/>
            <a:ext cx="2437731" cy="162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5273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知觉的理解性：在知觉过程中，人利用过去所获得的有关知识经验，对感知对象进行加工理解，并以概念的形式标示出来。</a:t>
            </a:r>
            <a:endParaRPr lang="zh-CN" altLang="en-US" dirty="0"/>
          </a:p>
        </p:txBody>
      </p:sp>
      <p:pic>
        <p:nvPicPr>
          <p:cNvPr id="11266" name="Picture 2" descr="https://iknow-pic.cdn.bcebos.com/4610b912c8fcc3ce1f6e1bf39545d688d53f2040?x-bce-process=image/resize,m_lfit,w_600,h_800,limit_1"/>
          <p:cNvPicPr>
            <a:picLocks noChangeAspect="1" noChangeArrowheads="1"/>
          </p:cNvPicPr>
          <p:nvPr/>
        </p:nvPicPr>
        <p:blipFill rotWithShape="1">
          <a:blip r:embed="rId2">
            <a:extLst>
              <a:ext uri="{28A0092B-C50C-407E-A947-70E740481C1C}">
                <a14:useLocalDpi xmlns:a14="http://schemas.microsoft.com/office/drawing/2010/main" val="0"/>
              </a:ext>
            </a:extLst>
          </a:blip>
          <a:srcRect b="9690"/>
          <a:stretch/>
        </p:blipFill>
        <p:spPr bwMode="auto">
          <a:xfrm>
            <a:off x="2555776" y="3573016"/>
            <a:ext cx="4163194" cy="24246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52543" y="6093296"/>
            <a:ext cx="1569660" cy="369332"/>
          </a:xfrm>
          <a:prstGeom prst="rect">
            <a:avLst/>
          </a:prstGeom>
          <a:noFill/>
        </p:spPr>
        <p:txBody>
          <a:bodyPr wrap="none" rtlCol="0">
            <a:spAutoFit/>
          </a:bodyPr>
          <a:lstStyle/>
          <a:p>
            <a:r>
              <a:rPr lang="zh-CN" altLang="en-US" dirty="0" smtClean="0"/>
              <a:t>中间是什么？</a:t>
            </a:r>
            <a:endParaRPr lang="zh-CN" altLang="en-US" dirty="0"/>
          </a:p>
        </p:txBody>
      </p:sp>
    </p:spTree>
    <p:extLst>
      <p:ext uri="{BB962C8B-B14F-4D97-AF65-F5344CB8AC3E}">
        <p14:creationId xmlns:p14="http://schemas.microsoft.com/office/powerpoint/2010/main" val="30749394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知觉的理解性：在知觉过程中，人利用过去所获得的有关知识经验，对感知对象进行加工理解，并以概念的形式标示出来。</a:t>
            </a:r>
            <a:endParaRPr lang="zh-CN" altLang="en-US"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640565"/>
            <a:ext cx="299085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659615"/>
            <a:ext cx="299085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p:cNvGrpSpPr/>
          <p:nvPr/>
        </p:nvGrpSpPr>
        <p:grpSpPr>
          <a:xfrm>
            <a:off x="3059832" y="5085184"/>
            <a:ext cx="2990850" cy="1285875"/>
            <a:chOff x="3076575" y="2786063"/>
            <a:chExt cx="2990850" cy="1285875"/>
          </a:xfrm>
        </p:grpSpPr>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75" y="2786063"/>
              <a:ext cx="29908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832" y="3585242"/>
              <a:ext cx="14192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右箭头 5"/>
          <p:cNvSpPr/>
          <p:nvPr/>
        </p:nvSpPr>
        <p:spPr>
          <a:xfrm>
            <a:off x="4427841" y="4037324"/>
            <a:ext cx="50405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上箭头 7"/>
          <p:cNvSpPr/>
          <p:nvPr/>
        </p:nvSpPr>
        <p:spPr>
          <a:xfrm rot="16200000" flipH="1">
            <a:off x="6260643" y="5107050"/>
            <a:ext cx="648072" cy="6551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427841" y="5884363"/>
            <a:ext cx="1622841"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6084168" y="5949280"/>
            <a:ext cx="2031325" cy="369332"/>
          </a:xfrm>
          <a:prstGeom prst="rect">
            <a:avLst/>
          </a:prstGeom>
          <a:noFill/>
        </p:spPr>
        <p:txBody>
          <a:bodyPr wrap="none" rtlCol="0">
            <a:spAutoFit/>
          </a:bodyPr>
          <a:lstStyle/>
          <a:p>
            <a:r>
              <a:rPr lang="zh-CN" altLang="en-US" dirty="0" smtClean="0"/>
              <a:t>违背理解性的设计</a:t>
            </a:r>
            <a:endParaRPr lang="zh-CN" altLang="en-US" dirty="0"/>
          </a:p>
        </p:txBody>
      </p:sp>
    </p:spTree>
    <p:extLst>
      <p:ext uri="{BB962C8B-B14F-4D97-AF65-F5344CB8AC3E}">
        <p14:creationId xmlns:p14="http://schemas.microsoft.com/office/powerpoint/2010/main" val="291950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视觉感知的两个阶段：</a:t>
            </a:r>
            <a:endParaRPr lang="en-US" altLang="zh-CN" dirty="0" smtClean="0"/>
          </a:p>
        </p:txBody>
      </p:sp>
      <p:pic>
        <p:nvPicPr>
          <p:cNvPr id="3074" name="Picture 2" descr="https://timgsa.baidu.com/timg?image&amp;quality=80&amp;size=b9999_10000&amp;sec=1585995670721&amp;di=1ca85863cc7600d529ff26aeaa1f549a&amp;imgtype=0&amp;src=http%3A%2F%2Fimg2.imgtn.bdimg.com%2Fit%2Fu%3D2173650382%2C2629087554%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581" y="2780928"/>
            <a:ext cx="7006819" cy="23042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206142" y="5085184"/>
            <a:ext cx="1872208" cy="646331"/>
          </a:xfrm>
          <a:prstGeom prst="rect">
            <a:avLst/>
          </a:prstGeom>
        </p:spPr>
        <p:txBody>
          <a:bodyPr wrap="square">
            <a:spAutoFit/>
          </a:bodyPr>
          <a:lstStyle/>
          <a:p>
            <a:pPr marL="4763" lvl="1" algn="ctr"/>
            <a:r>
              <a:rPr lang="zh-CN" altLang="en-US" dirty="0" smtClean="0">
                <a:sym typeface="Wingdings" panose="05000000000000000000" pitchFamily="2" charset="2"/>
              </a:rPr>
              <a:t>解释</a:t>
            </a:r>
            <a:r>
              <a:rPr lang="zh-CN" altLang="en-US" dirty="0">
                <a:sym typeface="Wingdings" panose="05000000000000000000" pitchFamily="2" charset="2"/>
              </a:rPr>
              <a:t>信息阶段（脑功能之一）</a:t>
            </a:r>
            <a:endParaRPr lang="zh-CN" altLang="en-US" dirty="0"/>
          </a:p>
        </p:txBody>
      </p:sp>
      <p:sp>
        <p:nvSpPr>
          <p:cNvPr id="5" name="矩形 4"/>
          <p:cNvSpPr/>
          <p:nvPr/>
        </p:nvSpPr>
        <p:spPr>
          <a:xfrm>
            <a:off x="1165581" y="5085184"/>
            <a:ext cx="4752528" cy="369332"/>
          </a:xfrm>
          <a:prstGeom prst="rect">
            <a:avLst/>
          </a:prstGeom>
        </p:spPr>
        <p:txBody>
          <a:bodyPr wrap="square">
            <a:spAutoFit/>
          </a:bodyPr>
          <a:lstStyle/>
          <a:p>
            <a:pPr marL="4763" lvl="1" algn="ctr"/>
            <a:r>
              <a:rPr lang="zh-CN" altLang="en-US" dirty="0"/>
              <a:t>受到外部刺激接收信息阶段（光</a:t>
            </a:r>
            <a:r>
              <a:rPr lang="en-US" altLang="zh-CN" dirty="0">
                <a:sym typeface="Wingdings" panose="05000000000000000000" pitchFamily="2" charset="2"/>
              </a:rPr>
              <a:t></a:t>
            </a:r>
            <a:r>
              <a:rPr lang="zh-CN" altLang="en-US" dirty="0">
                <a:sym typeface="Wingdings" panose="05000000000000000000" pitchFamily="2" charset="2"/>
              </a:rPr>
              <a:t>生物电）</a:t>
            </a:r>
            <a:endParaRPr lang="en-US" altLang="zh-CN" dirty="0">
              <a:sym typeface="Wingdings" panose="05000000000000000000" pitchFamily="2" charset="2"/>
            </a:endParaRPr>
          </a:p>
        </p:txBody>
      </p:sp>
      <p:sp>
        <p:nvSpPr>
          <p:cNvPr id="6" name="下箭头 5"/>
          <p:cNvSpPr/>
          <p:nvPr/>
        </p:nvSpPr>
        <p:spPr>
          <a:xfrm>
            <a:off x="3325821" y="5589240"/>
            <a:ext cx="432048" cy="5535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237589" y="6142750"/>
            <a:ext cx="4801314" cy="369332"/>
          </a:xfrm>
          <a:prstGeom prst="rect">
            <a:avLst/>
          </a:prstGeom>
          <a:noFill/>
        </p:spPr>
        <p:txBody>
          <a:bodyPr wrap="none" rtlCol="0">
            <a:spAutoFit/>
          </a:bodyPr>
          <a:lstStyle/>
          <a:p>
            <a:r>
              <a:rPr lang="zh-CN" altLang="en-US" dirty="0" smtClean="0"/>
              <a:t>无法看见某些事物（太浅，太小，太远</a:t>
            </a:r>
            <a:r>
              <a:rPr lang="en-US" altLang="zh-CN" dirty="0" smtClean="0"/>
              <a:t>……</a:t>
            </a:r>
            <a:r>
              <a:rPr lang="zh-CN" altLang="en-US" dirty="0" smtClean="0"/>
              <a:t>）</a:t>
            </a:r>
            <a:endParaRPr lang="zh-CN" altLang="en-US" dirty="0"/>
          </a:p>
        </p:txBody>
      </p:sp>
      <p:sp>
        <p:nvSpPr>
          <p:cNvPr id="9" name="TextBox 8"/>
          <p:cNvSpPr txBox="1"/>
          <p:nvPr/>
        </p:nvSpPr>
        <p:spPr>
          <a:xfrm>
            <a:off x="6206142" y="6142750"/>
            <a:ext cx="1872208" cy="369332"/>
          </a:xfrm>
          <a:prstGeom prst="rect">
            <a:avLst/>
          </a:prstGeom>
          <a:noFill/>
        </p:spPr>
        <p:txBody>
          <a:bodyPr wrap="square" rtlCol="0">
            <a:spAutoFit/>
          </a:bodyPr>
          <a:lstStyle/>
          <a:p>
            <a:pPr algn="ctr"/>
            <a:r>
              <a:rPr lang="zh-CN" altLang="en-US" dirty="0" smtClean="0"/>
              <a:t>想象力（脑补）</a:t>
            </a:r>
            <a:endParaRPr lang="zh-CN" altLang="en-US" dirty="0"/>
          </a:p>
        </p:txBody>
      </p:sp>
      <p:sp>
        <p:nvSpPr>
          <p:cNvPr id="10" name="下箭头 9"/>
          <p:cNvSpPr/>
          <p:nvPr/>
        </p:nvSpPr>
        <p:spPr>
          <a:xfrm>
            <a:off x="6926222" y="5731514"/>
            <a:ext cx="432048" cy="411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523603" y="635079"/>
            <a:ext cx="5208638" cy="888157"/>
            <a:chOff x="1523603" y="635079"/>
            <a:chExt cx="5208638" cy="888157"/>
          </a:xfrm>
        </p:grpSpPr>
        <p:pic>
          <p:nvPicPr>
            <p:cNvPr id="3076" name="Picture 4" descr="https://timgsa.baidu.com/timg?image&amp;quality=80&amp;size=b9999_10000&amp;sec=1585996227450&amp;di=f435ffa6c1d9ba9243568dfd2d5c0a75&amp;imgtype=0&amp;src=http%3A%2F%2Fpic.51yuansu.com%2Fpic3%2Fcover%2F00%2F72%2F08%2F58b0f1b169d0e_6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603" y="635079"/>
              <a:ext cx="888157" cy="8881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38703" y="817548"/>
              <a:ext cx="4493538" cy="523220"/>
            </a:xfrm>
            <a:prstGeom prst="rect">
              <a:avLst/>
            </a:prstGeom>
            <a:noFill/>
          </p:spPr>
          <p:txBody>
            <a:bodyPr wrap="none" rtlCol="0">
              <a:spAutoFit/>
            </a:bodyPr>
            <a:lstStyle/>
            <a:p>
              <a:r>
                <a:rPr lang="zh-CN" altLang="en-US" sz="2800" dirty="0" smtClean="0">
                  <a:solidFill>
                    <a:srgbClr val="C00000"/>
                  </a:solidFill>
                  <a:latin typeface="华光琥珀_CNKI" panose="02000500000000000000" pitchFamily="2" charset="-122"/>
                  <a:ea typeface="华光琥珀_CNKI" panose="02000500000000000000" pitchFamily="2" charset="-122"/>
                </a:rPr>
                <a:t>用户真正能“看”到什么？</a:t>
              </a:r>
              <a:endParaRPr lang="zh-CN" altLang="en-US" sz="2800" dirty="0">
                <a:solidFill>
                  <a:srgbClr val="C00000"/>
                </a:solidFill>
                <a:latin typeface="华光琥珀_CNKI" panose="02000500000000000000" pitchFamily="2" charset="-122"/>
                <a:ea typeface="华光琥珀_CNKI" panose="02000500000000000000" pitchFamily="2" charset="-122"/>
              </a:endParaRPr>
            </a:p>
          </p:txBody>
        </p:sp>
      </p:grpSp>
      <p:pic>
        <p:nvPicPr>
          <p:cNvPr id="14"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7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par>
                          <p:cTn id="18" fill="hold">
                            <p:stCondLst>
                              <p:cond delay="500"/>
                            </p:stCondLst>
                            <p:childTnLst>
                              <p:par>
                                <p:cTn id="19" presetID="12" presetClass="entr" presetSubtype="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ppt_y</p:attrName>
                                        </p:attrNameLst>
                                      </p:cBhvr>
                                      <p:tavLst>
                                        <p:tav tm="0">
                                          <p:val>
                                            <p:strVal val="#ppt_y-#ppt_h*1.125000"/>
                                          </p:val>
                                        </p:tav>
                                        <p:tav tm="100000">
                                          <p:val>
                                            <p:strVal val="#ppt_y"/>
                                          </p:val>
                                        </p:tav>
                                      </p:tavLst>
                                    </p:anim>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知觉的恒常性：</a:t>
            </a:r>
            <a:r>
              <a:rPr lang="zh-CN" altLang="en-US" dirty="0"/>
              <a:t>知觉的客观条件在一定范围内改变时，我们的知觉映象在相当程度上却保持着它的</a:t>
            </a:r>
            <a:r>
              <a:rPr lang="zh-CN" altLang="en-US" dirty="0" smtClean="0"/>
              <a:t>稳定性</a:t>
            </a:r>
            <a:endParaRPr lang="en-US" altLang="zh-CN" dirty="0" smtClean="0"/>
          </a:p>
          <a:p>
            <a:pPr lvl="1"/>
            <a:r>
              <a:rPr lang="zh-CN" altLang="en-US" dirty="0" smtClean="0">
                <a:solidFill>
                  <a:srgbClr val="C00000"/>
                </a:solidFill>
              </a:rPr>
              <a:t>大小恒常性</a:t>
            </a:r>
            <a:r>
              <a:rPr lang="zh-CN" altLang="en-US" dirty="0" smtClean="0"/>
              <a:t>：对大小的知觉不随距离而变化</a:t>
            </a:r>
            <a:endParaRPr lang="zh-CN" altLang="en-US" dirty="0"/>
          </a:p>
        </p:txBody>
      </p:sp>
      <p:pic>
        <p:nvPicPr>
          <p:cNvPr id="13314" name="Picture 2" descr="https://timgsa.baidu.com/timg?image&amp;quality=80&amp;size=b9999_10000&amp;sec=1586457846286&amp;di=a492e4cc2d3c68d356a6bbf1dbef6138&amp;imgtype=0&amp;src=http%3A%2F%2F5b0988e595225.cdn.sohucs.com%2Fq_70%2Cc_zoom%2Cw_640%2Fimages%2F20180716%2F203ead5c9d3d4cf2b3ed8fd882985d69.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20622" y="3933056"/>
            <a:ext cx="4392488" cy="246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021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知觉的恒常性：</a:t>
            </a:r>
            <a:r>
              <a:rPr lang="zh-CN" altLang="en-US" dirty="0"/>
              <a:t>知觉的客观条件在一定范围内改变时，我们的知觉映象在相当程度上却保持着它的</a:t>
            </a:r>
            <a:r>
              <a:rPr lang="zh-CN" altLang="en-US" dirty="0" smtClean="0"/>
              <a:t>稳定性</a:t>
            </a:r>
            <a:endParaRPr lang="en-US" altLang="zh-CN" dirty="0" smtClean="0"/>
          </a:p>
          <a:p>
            <a:pPr lvl="1"/>
            <a:r>
              <a:rPr lang="zh-CN" altLang="en-US" dirty="0" smtClean="0">
                <a:solidFill>
                  <a:srgbClr val="C00000"/>
                </a:solidFill>
              </a:rPr>
              <a:t>大小恒常性</a:t>
            </a:r>
            <a:r>
              <a:rPr lang="zh-CN" altLang="en-US" dirty="0" smtClean="0"/>
              <a:t>：对大小的知觉不随距离而变化</a:t>
            </a:r>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383" y="4005064"/>
            <a:ext cx="3290548" cy="2177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759" y="4184327"/>
            <a:ext cx="347662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347864" y="6165304"/>
            <a:ext cx="2723823" cy="369332"/>
          </a:xfrm>
          <a:prstGeom prst="rect">
            <a:avLst/>
          </a:prstGeom>
          <a:noFill/>
        </p:spPr>
        <p:txBody>
          <a:bodyPr wrap="none" rtlCol="0">
            <a:spAutoFit/>
          </a:bodyPr>
          <a:lstStyle/>
          <a:p>
            <a:r>
              <a:rPr lang="zh-CN" altLang="en-US" dirty="0" smtClean="0"/>
              <a:t>利用大小恒常性制造深度</a:t>
            </a:r>
            <a:endParaRPr lang="zh-CN" altLang="en-US" dirty="0"/>
          </a:p>
        </p:txBody>
      </p:sp>
      <p:pic>
        <p:nvPicPr>
          <p:cNvPr id="14341" name="Picture 5" descr="https://timgsa.baidu.com/timg?image&amp;quality=80&amp;size=b9999_10000&amp;sec=1586459797182&amp;di=7c17b8b959e23b6b031a33dabcc0f6e3&amp;imgtype=0&amp;src=http%3A%2F%2Fimg0.imgtn.bdimg.com%2Fit%2Fu%3D283232230%2C2605790137%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504" y="167991"/>
            <a:ext cx="3447405" cy="214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6523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知觉的恒常性：</a:t>
            </a:r>
            <a:r>
              <a:rPr lang="zh-CN" altLang="en-US" dirty="0"/>
              <a:t>知觉的客观条件在一定范围内改变时，我们的知觉映象在相当程度上却保持着它的</a:t>
            </a:r>
            <a:r>
              <a:rPr lang="zh-CN" altLang="en-US" dirty="0" smtClean="0"/>
              <a:t>稳定性</a:t>
            </a:r>
            <a:endParaRPr lang="en-US" altLang="zh-CN" dirty="0" smtClean="0"/>
          </a:p>
          <a:p>
            <a:pPr lvl="1"/>
            <a:r>
              <a:rPr lang="zh-CN" altLang="en-US" dirty="0" smtClean="0">
                <a:solidFill>
                  <a:srgbClr val="C00000"/>
                </a:solidFill>
              </a:rPr>
              <a:t>形状恒常性</a:t>
            </a:r>
            <a:r>
              <a:rPr lang="zh-CN" altLang="en-US" dirty="0" smtClean="0"/>
              <a:t>：形状感知不会随观察角度而变化</a:t>
            </a:r>
            <a:endParaRPr lang="zh-CN" altLang="en-US" dirty="0"/>
          </a:p>
        </p:txBody>
      </p:sp>
      <p:pic>
        <p:nvPicPr>
          <p:cNvPr id="15362" name="Picture 2" descr="https://timgsa.baidu.com/timg?image&amp;quality=80&amp;size=b9999_10000&amp;sec=1586459939894&amp;di=0696ba9c48085c3f71bd636ca3f29320&amp;imgtype=0&amp;src=http%3A%2F%2Fimg1.imgtn.bdimg.com%2Fit%2Fu%3D1243445111%2C3607521894%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861047"/>
            <a:ext cx="5760640" cy="2626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0748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知觉的恒常性：</a:t>
            </a:r>
            <a:r>
              <a:rPr lang="zh-CN" altLang="en-US" dirty="0"/>
              <a:t>知觉的客观条件在一定范围内改变时，我们的知觉映象在相当程度上却保持着它的</a:t>
            </a:r>
            <a:r>
              <a:rPr lang="zh-CN" altLang="en-US" dirty="0" smtClean="0"/>
              <a:t>稳定性</a:t>
            </a:r>
            <a:endParaRPr lang="en-US" altLang="zh-CN" dirty="0" smtClean="0"/>
          </a:p>
          <a:p>
            <a:pPr lvl="1"/>
            <a:r>
              <a:rPr lang="zh-CN" altLang="en-US" dirty="0" smtClean="0">
                <a:solidFill>
                  <a:srgbClr val="C00000"/>
                </a:solidFill>
              </a:rPr>
              <a:t>形状恒常性</a:t>
            </a:r>
            <a:r>
              <a:rPr lang="zh-CN" altLang="en-US" dirty="0" smtClean="0"/>
              <a:t>：形状感知不会随观察角度而变化</a:t>
            </a: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4005064"/>
            <a:ext cx="363855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94672" y="5805264"/>
            <a:ext cx="2954655" cy="369332"/>
          </a:xfrm>
          <a:prstGeom prst="rect">
            <a:avLst/>
          </a:prstGeom>
          <a:noFill/>
        </p:spPr>
        <p:txBody>
          <a:bodyPr wrap="none" rtlCol="0">
            <a:spAutoFit/>
          </a:bodyPr>
          <a:lstStyle/>
          <a:p>
            <a:r>
              <a:rPr lang="zh-CN" altLang="en-US" dirty="0" smtClean="0"/>
              <a:t>图标设计中应用形状恒常性</a:t>
            </a:r>
            <a:endParaRPr lang="zh-CN" altLang="en-US" dirty="0"/>
          </a:p>
        </p:txBody>
      </p:sp>
    </p:spTree>
    <p:extLst>
      <p:ext uri="{BB962C8B-B14F-4D97-AF65-F5344CB8AC3E}">
        <p14:creationId xmlns:p14="http://schemas.microsoft.com/office/powerpoint/2010/main" val="33320360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知觉的恒常性：</a:t>
            </a:r>
            <a:r>
              <a:rPr lang="zh-CN" altLang="en-US" dirty="0"/>
              <a:t>知觉的客观条件在一定范围内改变时，我们的知觉映象在相当程度上却保持着它的</a:t>
            </a:r>
            <a:r>
              <a:rPr lang="zh-CN" altLang="en-US" dirty="0" smtClean="0"/>
              <a:t>稳定性</a:t>
            </a:r>
            <a:endParaRPr lang="en-US" altLang="zh-CN" dirty="0" smtClean="0"/>
          </a:p>
          <a:p>
            <a:pPr lvl="1"/>
            <a:r>
              <a:rPr lang="zh-CN" altLang="en-US" dirty="0" smtClean="0">
                <a:solidFill>
                  <a:srgbClr val="C00000"/>
                </a:solidFill>
              </a:rPr>
              <a:t>方向恒常性</a:t>
            </a:r>
            <a:r>
              <a:rPr lang="zh-CN" altLang="en-US" dirty="0" smtClean="0"/>
              <a:t>：物体方向感知不随身体和观察角度改变而变化</a:t>
            </a:r>
            <a:endParaRPr lang="zh-CN" altLang="en-US" dirty="0"/>
          </a:p>
        </p:txBody>
      </p:sp>
      <p:pic>
        <p:nvPicPr>
          <p:cNvPr id="17410" name="Picture 2" descr="https://timgsa.baidu.com/timg?image&amp;quality=80&amp;size=b9999_10000&amp;sec=1586460798963&amp;di=f72781ec66a37ec09659febf59e35d97&amp;imgtype=0&amp;src=http%3A%2F%2Fimg.jk51.com%2Fimg_jk51%2F296802793.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4149080"/>
            <a:ext cx="2965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75463" y="5982692"/>
            <a:ext cx="3877985" cy="369332"/>
          </a:xfrm>
          <a:prstGeom prst="rect">
            <a:avLst/>
          </a:prstGeom>
          <a:noFill/>
        </p:spPr>
        <p:txBody>
          <a:bodyPr wrap="none" rtlCol="0">
            <a:spAutoFit/>
          </a:bodyPr>
          <a:lstStyle/>
          <a:p>
            <a:r>
              <a:rPr lang="zh-CN" altLang="en-US" dirty="0" smtClean="0"/>
              <a:t>即使面部被颠倒，但整体依然是向下</a:t>
            </a:r>
            <a:endParaRPr lang="zh-CN" altLang="en-US" dirty="0"/>
          </a:p>
        </p:txBody>
      </p:sp>
    </p:spTree>
    <p:extLst>
      <p:ext uri="{BB962C8B-B14F-4D97-AF65-F5344CB8AC3E}">
        <p14:creationId xmlns:p14="http://schemas.microsoft.com/office/powerpoint/2010/main" val="3338735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知觉的恒常性：</a:t>
            </a:r>
            <a:r>
              <a:rPr lang="zh-CN" altLang="en-US" dirty="0"/>
              <a:t>知觉的客观条件在一定范围内改变时，我们的知觉映象在相当程度上却保持着它的</a:t>
            </a:r>
            <a:r>
              <a:rPr lang="zh-CN" altLang="en-US" dirty="0" smtClean="0"/>
              <a:t>稳定性</a:t>
            </a:r>
            <a:endParaRPr lang="en-US" altLang="zh-CN" dirty="0" smtClean="0"/>
          </a:p>
          <a:p>
            <a:pPr lvl="1"/>
            <a:r>
              <a:rPr lang="zh-CN" altLang="en-US" dirty="0" smtClean="0">
                <a:solidFill>
                  <a:srgbClr val="C00000"/>
                </a:solidFill>
              </a:rPr>
              <a:t>明度恒常性</a:t>
            </a:r>
            <a:r>
              <a:rPr lang="zh-CN" altLang="en-US" dirty="0" smtClean="0"/>
              <a:t>：物体的相对明度不随照明条件改变</a:t>
            </a:r>
            <a:endParaRPr lang="zh-CN" altLang="en-US" dirty="0"/>
          </a:p>
        </p:txBody>
      </p:sp>
      <p:sp>
        <p:nvSpPr>
          <p:cNvPr id="5" name="AutoShape 2" descr="https://5b0988e595225.cdn.sohucs.com/q_70,c_zoom,w_640/images/20180716/28d33bbaa8794e56b8aee7656745f90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s://5b0988e595225.cdn.sohucs.com/q_70,c_zoom,w_640/images/20180716/28d33bbaa8794e56b8aee7656745f90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https://5b0988e595225.cdn.sohucs.com/q_70,c_zoom,w_640/images/20180716/28d33bbaa8794e56b8aee7656745f901.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https://5b0988e595225.cdn.sohucs.com/q_70,c_zoom,w_640/images/20180716/28d33bbaa8794e56b8aee7656745f901.webp"/>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442" name="Picture 10" descr="被欺骗的眼睛！科学解读视错觉的奥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3933056"/>
            <a:ext cx="3258026" cy="2520280"/>
          </a:xfrm>
          <a:prstGeom prst="rect">
            <a:avLst/>
          </a:prstGeom>
          <a:noFill/>
          <a:extLst>
            <a:ext uri="{909E8E84-426E-40DD-AFC4-6F175D3DCCD1}">
              <a14:hiddenFill xmlns:a14="http://schemas.microsoft.com/office/drawing/2010/main">
                <a:solidFill>
                  <a:srgbClr val="FFFFFF"/>
                </a:solidFill>
              </a14:hiddenFill>
            </a:ext>
          </a:extLst>
        </p:spPr>
      </p:pic>
      <p:pic>
        <p:nvPicPr>
          <p:cNvPr id="18443" name="Picture 11" descr="D:\系统文档\桌面\a1s1u-70x98.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73608" y="3933056"/>
            <a:ext cx="4530840"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098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知觉的特性</a:t>
            </a:r>
            <a:endParaRPr lang="zh-CN" altLang="en-US" dirty="0"/>
          </a:p>
        </p:txBody>
      </p:sp>
      <p:sp>
        <p:nvSpPr>
          <p:cNvPr id="3" name="内容占位符 2"/>
          <p:cNvSpPr>
            <a:spLocks noGrp="1"/>
          </p:cNvSpPr>
          <p:nvPr>
            <p:ph idx="1"/>
          </p:nvPr>
        </p:nvSpPr>
        <p:spPr/>
        <p:txBody>
          <a:bodyPr/>
          <a:lstStyle/>
          <a:p>
            <a:r>
              <a:rPr lang="zh-CN" altLang="en-US" dirty="0" smtClean="0"/>
              <a:t>知觉的恒常性：</a:t>
            </a:r>
            <a:r>
              <a:rPr lang="zh-CN" altLang="en-US" dirty="0"/>
              <a:t>知觉的客观条件在一定范围内改变时，我们的知觉映象在相当程度上却保持着它的</a:t>
            </a:r>
            <a:r>
              <a:rPr lang="zh-CN" altLang="en-US" dirty="0" smtClean="0"/>
              <a:t>稳定性</a:t>
            </a:r>
            <a:endParaRPr lang="en-US" altLang="zh-CN" dirty="0" smtClean="0"/>
          </a:p>
          <a:p>
            <a:pPr lvl="1"/>
            <a:r>
              <a:rPr lang="zh-CN" altLang="en-US" dirty="0" smtClean="0"/>
              <a:t>颜色恒常性：颜色感知不随照明条件改变</a:t>
            </a:r>
            <a:endParaRPr lang="zh-CN" altLang="en-US" dirty="0"/>
          </a:p>
        </p:txBody>
      </p:sp>
      <p:sp>
        <p:nvSpPr>
          <p:cNvPr id="5" name="AutoShape 2" descr="https://5b0988e595225.cdn.sohucs.com/q_70,c_zoom,w_640/images/20180716/28d33bbaa8794e56b8aee7656745f90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s://5b0988e595225.cdn.sohucs.com/q_70,c_zoom,w_640/images/20180716/28d33bbaa8794e56b8aee7656745f90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https://5b0988e595225.cdn.sohucs.com/q_70,c_zoom,w_640/images/20180716/28d33bbaa8794e56b8aee7656745f901.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https://5b0988e595225.cdn.sohucs.com/q_70,c_zoom,w_640/images/20180716/28d33bbaa8794e56b8aee7656745f901.webp"/>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464" name="Picture 8" descr="https://timgsa.baidu.com/timg?image&amp;quality=80&amp;size=b9999_10000&amp;sec=1586462855314&amp;di=ab2833223c17efd211720180986f1240&amp;imgtype=0&amp;src=http%3A%2F%2Fwww.zgjsks.com%2Fuploadfile%2F2020%2F0301%2F20200301045014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39" y="4144514"/>
            <a:ext cx="3268941" cy="2026917"/>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https://timgsa.baidu.com/timg?image&amp;quality=80&amp;size=b9999_10000&amp;sec=1586462877473&amp;di=29839b7615806f40e1cd1528a5b87550&amp;imgtype=0&amp;src=http%3A%2F%2Fn.sinaimg.cn%2Ffront%2F454%2Fw900h354%2F20180816%2FbxCa-hhvciiv60402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248" y="4201161"/>
            <a:ext cx="4900218" cy="192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3334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sz="2000" dirty="0" smtClean="0"/>
              <a:t>认知的两个模式</a:t>
            </a:r>
            <a:endParaRPr lang="en-US" altLang="zh-CN" sz="2000" dirty="0" smtClean="0"/>
          </a:p>
          <a:p>
            <a:pPr lvl="1"/>
            <a:r>
              <a:rPr lang="zh-CN" altLang="en-US" sz="1800" dirty="0" smtClean="0">
                <a:solidFill>
                  <a:srgbClr val="C00000"/>
                </a:solidFill>
              </a:rPr>
              <a:t>经验认知</a:t>
            </a:r>
            <a:r>
              <a:rPr lang="zh-CN" altLang="en-US" sz="1800" dirty="0" smtClean="0"/>
              <a:t>：有效、轻松地观察、操作和响应周围的事件，它要求具备某些专门知识并达到一定的熟练程度。</a:t>
            </a:r>
            <a:endParaRPr lang="en-US" altLang="zh-CN" sz="1800" dirty="0" smtClean="0"/>
          </a:p>
          <a:p>
            <a:pPr marL="685800" lvl="2" indent="0">
              <a:buNone/>
            </a:pPr>
            <a:r>
              <a:rPr lang="zh-CN" altLang="en-US" sz="1600" dirty="0" smtClean="0">
                <a:solidFill>
                  <a:srgbClr val="7030A0"/>
                </a:solidFill>
              </a:rPr>
              <a:t>使用</a:t>
            </a:r>
            <a:r>
              <a:rPr lang="en-US" altLang="zh-CN" sz="1600" dirty="0" smtClean="0">
                <a:solidFill>
                  <a:srgbClr val="7030A0"/>
                </a:solidFill>
              </a:rPr>
              <a:t>Word</a:t>
            </a:r>
            <a:r>
              <a:rPr lang="zh-CN" altLang="en-US" sz="1600" dirty="0" smtClean="0">
                <a:solidFill>
                  <a:srgbClr val="7030A0"/>
                </a:solidFill>
              </a:rPr>
              <a:t>字处理软件编辑文档</a:t>
            </a:r>
            <a:endParaRPr lang="en-US" altLang="zh-CN" sz="1600" dirty="0" smtClean="0">
              <a:solidFill>
                <a:srgbClr val="7030A0"/>
              </a:solidFill>
            </a:endParaRPr>
          </a:p>
          <a:p>
            <a:pPr lvl="1"/>
            <a:r>
              <a:rPr lang="zh-CN" altLang="en-US" sz="1800" dirty="0" smtClean="0">
                <a:solidFill>
                  <a:srgbClr val="C00000"/>
                </a:solidFill>
              </a:rPr>
              <a:t>思维认知</a:t>
            </a:r>
            <a:r>
              <a:rPr lang="zh-CN" altLang="en-US" sz="1800" dirty="0" smtClean="0"/>
              <a:t>：涉及思考、比较和决策，是发明创造的来源。</a:t>
            </a:r>
            <a:endParaRPr lang="en-US" altLang="zh-CN" sz="1800" dirty="0" smtClean="0"/>
          </a:p>
          <a:p>
            <a:pPr marL="685800" lvl="2" indent="0">
              <a:buNone/>
            </a:pPr>
            <a:r>
              <a:rPr lang="zh-CN" altLang="en-US" sz="1600" dirty="0" smtClean="0">
                <a:solidFill>
                  <a:srgbClr val="7030A0"/>
                </a:solidFill>
              </a:rPr>
              <a:t>设计创作</a:t>
            </a:r>
            <a:endParaRPr lang="en-US" altLang="zh-CN" sz="1600" dirty="0" smtClean="0">
              <a:solidFill>
                <a:srgbClr val="7030A0"/>
              </a:solidFill>
            </a:endParaRPr>
          </a:p>
          <a:p>
            <a:endParaRPr lang="en-US" altLang="zh-CN" sz="2000" dirty="0" smtClean="0"/>
          </a:p>
          <a:p>
            <a:r>
              <a:rPr lang="zh-CN" altLang="en-US" sz="2000" dirty="0" smtClean="0"/>
              <a:t>常见的认知过程</a:t>
            </a:r>
            <a:endParaRPr lang="en-US" altLang="zh-CN" sz="2000" dirty="0" smtClean="0"/>
          </a:p>
        </p:txBody>
      </p:sp>
      <p:sp>
        <p:nvSpPr>
          <p:cNvPr id="8" name="TextBox 7"/>
          <p:cNvSpPr txBox="1"/>
          <p:nvPr/>
        </p:nvSpPr>
        <p:spPr>
          <a:xfrm>
            <a:off x="1136468" y="6084004"/>
            <a:ext cx="1338828" cy="369332"/>
          </a:xfrm>
          <a:prstGeom prst="rect">
            <a:avLst/>
          </a:prstGeom>
          <a:noFill/>
        </p:spPr>
        <p:txBody>
          <a:bodyPr wrap="none" rtlCol="0">
            <a:spAutoFit/>
          </a:bodyPr>
          <a:lstStyle/>
          <a:p>
            <a:r>
              <a:rPr lang="zh-CN" altLang="en-US" dirty="0" smtClean="0"/>
              <a:t>感觉与识别</a:t>
            </a:r>
            <a:endParaRPr lang="zh-CN" altLang="en-US" dirty="0"/>
          </a:p>
        </p:txBody>
      </p:sp>
      <p:sp>
        <p:nvSpPr>
          <p:cNvPr id="20" name="TextBox 19"/>
          <p:cNvSpPr txBox="1"/>
          <p:nvPr/>
        </p:nvSpPr>
        <p:spPr>
          <a:xfrm>
            <a:off x="3102423" y="6084004"/>
            <a:ext cx="646331" cy="369332"/>
          </a:xfrm>
          <a:prstGeom prst="rect">
            <a:avLst/>
          </a:prstGeom>
          <a:noFill/>
        </p:spPr>
        <p:txBody>
          <a:bodyPr wrap="none" rtlCol="0">
            <a:spAutoFit/>
          </a:bodyPr>
          <a:lstStyle/>
          <a:p>
            <a:r>
              <a:rPr lang="zh-CN" altLang="en-US" dirty="0" smtClean="0"/>
              <a:t>注意</a:t>
            </a:r>
            <a:endParaRPr lang="zh-CN" altLang="en-US" dirty="0"/>
          </a:p>
        </p:txBody>
      </p:sp>
      <p:sp>
        <p:nvSpPr>
          <p:cNvPr id="21" name="TextBox 20"/>
          <p:cNvSpPr txBox="1"/>
          <p:nvPr/>
        </p:nvSpPr>
        <p:spPr>
          <a:xfrm>
            <a:off x="4410647" y="6084004"/>
            <a:ext cx="646331" cy="369332"/>
          </a:xfrm>
          <a:prstGeom prst="rect">
            <a:avLst/>
          </a:prstGeom>
          <a:noFill/>
        </p:spPr>
        <p:txBody>
          <a:bodyPr wrap="none" rtlCol="0">
            <a:spAutoFit/>
          </a:bodyPr>
          <a:lstStyle/>
          <a:p>
            <a:r>
              <a:rPr lang="zh-CN" altLang="en-US" dirty="0" smtClean="0"/>
              <a:t>记忆</a:t>
            </a:r>
            <a:endParaRPr lang="zh-CN" altLang="en-US" dirty="0"/>
          </a:p>
        </p:txBody>
      </p:sp>
      <p:sp>
        <p:nvSpPr>
          <p:cNvPr id="22" name="TextBox 21"/>
          <p:cNvSpPr txBox="1"/>
          <p:nvPr/>
        </p:nvSpPr>
        <p:spPr>
          <a:xfrm>
            <a:off x="5404984" y="6084004"/>
            <a:ext cx="1107996" cy="369332"/>
          </a:xfrm>
          <a:prstGeom prst="rect">
            <a:avLst/>
          </a:prstGeom>
          <a:noFill/>
        </p:spPr>
        <p:txBody>
          <a:bodyPr wrap="none" rtlCol="0">
            <a:spAutoFit/>
          </a:bodyPr>
          <a:lstStyle/>
          <a:p>
            <a:r>
              <a:rPr lang="zh-CN" altLang="en-US" dirty="0" smtClean="0"/>
              <a:t>问题解决</a:t>
            </a:r>
            <a:endParaRPr lang="zh-CN" altLang="en-US" dirty="0"/>
          </a:p>
        </p:txBody>
      </p:sp>
      <p:sp>
        <p:nvSpPr>
          <p:cNvPr id="23" name="TextBox 22"/>
          <p:cNvSpPr txBox="1"/>
          <p:nvPr/>
        </p:nvSpPr>
        <p:spPr>
          <a:xfrm>
            <a:off x="7035446" y="6084004"/>
            <a:ext cx="1107996" cy="369332"/>
          </a:xfrm>
          <a:prstGeom prst="rect">
            <a:avLst/>
          </a:prstGeom>
          <a:noFill/>
        </p:spPr>
        <p:txBody>
          <a:bodyPr wrap="none" rtlCol="0">
            <a:spAutoFit/>
          </a:bodyPr>
          <a:lstStyle/>
          <a:p>
            <a:r>
              <a:rPr lang="zh-CN" altLang="en-US" dirty="0" smtClean="0"/>
              <a:t>语言处理</a:t>
            </a:r>
            <a:endParaRPr lang="zh-CN" altLang="en-US" dirty="0"/>
          </a:p>
        </p:txBody>
      </p:sp>
      <p:pic>
        <p:nvPicPr>
          <p:cNvPr id="1026" name="Picture 2" descr="https://timgsa.baidu.com/timg?image&amp;quality=80&amp;size=b9999_10000&amp;sec=1586495000187&amp;di=ed3436fc780ac4827e9795b577773961&amp;imgtype=0&amp;src=http%3A%2F%2Fwww.17qq.com%2Fimg_biaoqing%2F62505873.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5058391"/>
            <a:ext cx="1668564" cy="1097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86495243392&amp;di=3e7b1ed7dcc5c3962995a38c7c03ec21&amp;imgtype=0&amp;src=http%3A%2F%2Fpic.51yuansu.com%2Fpic3%2Fcover%2F02%2F85%2F19%2F5a6087017141c_6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6878" y="4957283"/>
            <a:ext cx="697419" cy="1198189"/>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9"/>
          <p:cNvSpPr/>
          <p:nvPr/>
        </p:nvSpPr>
        <p:spPr>
          <a:xfrm>
            <a:off x="2683391" y="5566209"/>
            <a:ext cx="278915" cy="270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0" name="Picture 6" descr="https://ss3.bdstatic.com/70cFv8Sh_Q1YnxGkpoWK1HF6hhy/it/u=2209479181,2768380710&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0607" y="5018732"/>
            <a:ext cx="1169544" cy="1065272"/>
          </a:xfrm>
          <a:prstGeom prst="rect">
            <a:avLst/>
          </a:prstGeom>
          <a:noFill/>
          <a:extLst>
            <a:ext uri="{909E8E84-426E-40DD-AFC4-6F175D3DCCD1}">
              <a14:hiddenFill xmlns:a14="http://schemas.microsoft.com/office/drawing/2010/main">
                <a:solidFill>
                  <a:srgbClr val="FFFFFF"/>
                </a:solidFill>
              </a14:hiddenFill>
            </a:ext>
          </a:extLst>
        </p:spPr>
      </p:pic>
      <p:sp>
        <p:nvSpPr>
          <p:cNvPr id="24" name="右箭头 23"/>
          <p:cNvSpPr/>
          <p:nvPr/>
        </p:nvSpPr>
        <p:spPr>
          <a:xfrm>
            <a:off x="3864300" y="5566209"/>
            <a:ext cx="278915" cy="270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2" name="Picture 8" descr="https://timgsa.baidu.com/timg?image&amp;quality=80&amp;size=b9999_10000&amp;sec=1586495455795&amp;di=ddc1dab59290aa6ff500e7f5c3f7fc3f&amp;imgtype=0&amp;src=http%3A%2F%2Fimg1.imgtn.bdimg.com%2Fit%2Fu%3D2216648496%2C1889573198%26fm%3D214%26gp%3D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938"/>
          <a:stretch/>
        </p:blipFill>
        <p:spPr bwMode="auto">
          <a:xfrm>
            <a:off x="5549000" y="4832726"/>
            <a:ext cx="1042487" cy="1251278"/>
          </a:xfrm>
          <a:prstGeom prst="rect">
            <a:avLst/>
          </a:prstGeom>
          <a:noFill/>
          <a:extLst>
            <a:ext uri="{909E8E84-426E-40DD-AFC4-6F175D3DCCD1}">
              <a14:hiddenFill xmlns:a14="http://schemas.microsoft.com/office/drawing/2010/main">
                <a:solidFill>
                  <a:srgbClr val="FFFFFF"/>
                </a:solidFill>
              </a14:hiddenFill>
            </a:ext>
          </a:extLst>
        </p:spPr>
      </p:pic>
      <p:sp>
        <p:nvSpPr>
          <p:cNvPr id="26" name="右箭头 25"/>
          <p:cNvSpPr/>
          <p:nvPr/>
        </p:nvSpPr>
        <p:spPr>
          <a:xfrm>
            <a:off x="5212788" y="5566209"/>
            <a:ext cx="278915" cy="270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2" descr="https://timgsa.baidu.com/timg?image&amp;quality=80&amp;size=b9999_10000&amp;sec=1586502578568&amp;di=61c473f225987f4153dd8a0e1b6d907b&amp;imgtype=0&amp;src=http%3A%2F%2Fimg.jk51.com%2Fimg_jk51%2F72974175.jpe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22" t="34716" r="6249"/>
          <a:stretch/>
        </p:blipFill>
        <p:spPr bwMode="auto">
          <a:xfrm>
            <a:off x="6803701" y="5115976"/>
            <a:ext cx="1547664" cy="870783"/>
          </a:xfrm>
          <a:prstGeom prst="rect">
            <a:avLst/>
          </a:prstGeom>
          <a:noFill/>
          <a:extLst>
            <a:ext uri="{909E8E84-426E-40DD-AFC4-6F175D3DCCD1}">
              <a14:hiddenFill xmlns:a14="http://schemas.microsoft.com/office/drawing/2010/main">
                <a:solidFill>
                  <a:srgbClr val="FFFFFF"/>
                </a:solidFill>
              </a14:hiddenFill>
            </a:ext>
          </a:extLst>
        </p:spPr>
      </p:pic>
      <p:sp>
        <p:nvSpPr>
          <p:cNvPr id="17" name="右箭头 16"/>
          <p:cNvSpPr/>
          <p:nvPr/>
        </p:nvSpPr>
        <p:spPr>
          <a:xfrm>
            <a:off x="6524786" y="5566209"/>
            <a:ext cx="278915" cy="270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38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left)">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fade">
                                      <p:cBhvr>
                                        <p:cTn id="34" dur="500"/>
                                        <p:tgtEl>
                                          <p:spTgt spid="10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1032"/>
                                        </p:tgtEl>
                                        <p:attrNameLst>
                                          <p:attrName>style.visibility</p:attrName>
                                        </p:attrNameLst>
                                      </p:cBhvr>
                                      <p:to>
                                        <p:strVal val="visible"/>
                                      </p:to>
                                    </p:set>
                                    <p:animEffect transition="in" filter="fade">
                                      <p:cBhvr>
                                        <p:cTn id="45" dur="500"/>
                                        <p:tgtEl>
                                          <p:spTgt spid="10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par>
                          <p:cTn id="53" fill="hold">
                            <p:stCondLst>
                              <p:cond delay="400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P spid="22" grpId="0"/>
      <p:bldP spid="23" grpId="0"/>
      <p:bldP spid="10" grpId="0" animBg="1"/>
      <p:bldP spid="24" grpId="0" animBg="1"/>
      <p:bldP spid="26"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sz="2000" dirty="0" smtClean="0"/>
              <a:t>在交互设计中的启发：</a:t>
            </a:r>
            <a:endParaRPr lang="en-US" altLang="zh-CN" sz="2000" dirty="0" smtClean="0"/>
          </a:p>
          <a:p>
            <a:pPr lvl="1"/>
            <a:r>
              <a:rPr lang="zh-CN" altLang="en-US" sz="2000" dirty="0" smtClean="0"/>
              <a:t>不能让用户费力地</a:t>
            </a:r>
            <a:r>
              <a:rPr lang="zh-CN" altLang="en-US" sz="2000" dirty="0" smtClean="0">
                <a:solidFill>
                  <a:srgbClr val="C00000"/>
                </a:solidFill>
              </a:rPr>
              <a:t>区别图标或其他图形</a:t>
            </a:r>
            <a:r>
              <a:rPr lang="zh-CN" altLang="en-US" sz="2000" dirty="0" smtClean="0"/>
              <a:t>表示的不同含义</a:t>
            </a:r>
            <a:endParaRPr lang="en-US" altLang="zh-CN" sz="2000" dirty="0" smtClean="0"/>
          </a:p>
          <a:p>
            <a:pPr lvl="1"/>
            <a:r>
              <a:rPr lang="zh-CN" altLang="en-US" sz="2000" dirty="0" smtClean="0"/>
              <a:t>文字应</a:t>
            </a:r>
            <a:r>
              <a:rPr lang="zh-CN" altLang="en-US" sz="2000" dirty="0" smtClean="0">
                <a:solidFill>
                  <a:srgbClr val="C00000"/>
                </a:solidFill>
              </a:rPr>
              <a:t>清晰易读</a:t>
            </a:r>
            <a:r>
              <a:rPr lang="zh-CN" altLang="en-US" sz="2000" dirty="0" smtClean="0"/>
              <a:t>，且不受背景干扰</a:t>
            </a:r>
            <a:endParaRPr lang="en-US" altLang="zh-CN" sz="2000" dirty="0" smtClean="0"/>
          </a:p>
          <a:p>
            <a:pPr lvl="1"/>
            <a:endParaRPr lang="en-US" altLang="zh-CN" sz="2000" dirty="0" smtClean="0"/>
          </a:p>
          <a:p>
            <a:pPr lvl="1"/>
            <a:endParaRPr lang="en-US" altLang="zh-CN" sz="2000" dirty="0"/>
          </a:p>
          <a:p>
            <a:pPr lvl="1"/>
            <a:r>
              <a:rPr lang="zh-CN" altLang="en-US" sz="2000" dirty="0" smtClean="0"/>
              <a:t>声音应足够</a:t>
            </a:r>
            <a:r>
              <a:rPr lang="zh-CN" altLang="en-US" sz="2000" dirty="0" smtClean="0">
                <a:solidFill>
                  <a:srgbClr val="C00000"/>
                </a:solidFill>
              </a:rPr>
              <a:t>响亮而且可辨识</a:t>
            </a:r>
            <a:r>
              <a:rPr lang="zh-CN" altLang="en-US" sz="2000" dirty="0" smtClean="0"/>
              <a:t>，使用户能够容易理解输出的语音及其含义</a:t>
            </a:r>
            <a:endParaRPr lang="en-US" altLang="zh-CN" sz="2000" dirty="0" smtClean="0"/>
          </a:p>
          <a:p>
            <a:pPr lvl="1"/>
            <a:r>
              <a:rPr lang="zh-CN" altLang="en-US" sz="2000" dirty="0" smtClean="0"/>
              <a:t>使用触觉反馈时，</a:t>
            </a:r>
            <a:r>
              <a:rPr lang="zh-CN" altLang="en-US" sz="2000" dirty="0" smtClean="0">
                <a:solidFill>
                  <a:srgbClr val="C00000"/>
                </a:solidFill>
              </a:rPr>
              <a:t>反馈应可辨识</a:t>
            </a:r>
            <a:r>
              <a:rPr lang="zh-CN" altLang="en-US" sz="2000" dirty="0" smtClean="0"/>
              <a:t>，以便用户能识别各种触觉表示的含义</a:t>
            </a:r>
            <a:endParaRPr lang="en-US" altLang="zh-CN" sz="2000" dirty="0" smtClean="0"/>
          </a:p>
          <a:p>
            <a:pPr lvl="2"/>
            <a:r>
              <a:rPr lang="zh-CN" altLang="en-US" sz="1800" dirty="0" smtClean="0"/>
              <a:t>紧握</a:t>
            </a:r>
            <a:r>
              <a:rPr lang="en-US" altLang="zh-CN" sz="1800" dirty="0" smtClean="0"/>
              <a:t>VS</a:t>
            </a:r>
            <a:r>
              <a:rPr lang="zh-CN" altLang="en-US" sz="1800" dirty="0" smtClean="0"/>
              <a:t>按下</a:t>
            </a:r>
            <a:endParaRPr lang="zh-CN" altLang="en-US" sz="1800" dirty="0"/>
          </a:p>
        </p:txBody>
      </p:sp>
      <p:sp>
        <p:nvSpPr>
          <p:cNvPr id="4" name="左大括号 3"/>
          <p:cNvSpPr/>
          <p:nvPr/>
        </p:nvSpPr>
        <p:spPr>
          <a:xfrm>
            <a:off x="1331640" y="2924944"/>
            <a:ext cx="144016" cy="64807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755576" y="3068960"/>
            <a:ext cx="646331" cy="369332"/>
          </a:xfrm>
          <a:prstGeom prst="rect">
            <a:avLst/>
          </a:prstGeom>
          <a:noFill/>
        </p:spPr>
        <p:txBody>
          <a:bodyPr wrap="none" rtlCol="0">
            <a:spAutoFit/>
          </a:bodyPr>
          <a:lstStyle/>
          <a:p>
            <a:r>
              <a:rPr lang="zh-CN" altLang="en-US" dirty="0">
                <a:solidFill>
                  <a:srgbClr val="7030A0"/>
                </a:solidFill>
              </a:rPr>
              <a:t>视觉</a:t>
            </a:r>
          </a:p>
        </p:txBody>
      </p:sp>
      <p:sp>
        <p:nvSpPr>
          <p:cNvPr id="6" name="TextBox 5"/>
          <p:cNvSpPr txBox="1"/>
          <p:nvPr/>
        </p:nvSpPr>
        <p:spPr>
          <a:xfrm>
            <a:off x="755576" y="4490134"/>
            <a:ext cx="646331" cy="369332"/>
          </a:xfrm>
          <a:prstGeom prst="rect">
            <a:avLst/>
          </a:prstGeom>
          <a:noFill/>
        </p:spPr>
        <p:txBody>
          <a:bodyPr wrap="none" rtlCol="0">
            <a:spAutoFit/>
          </a:bodyPr>
          <a:lstStyle/>
          <a:p>
            <a:r>
              <a:rPr lang="zh-CN" altLang="en-US" dirty="0" smtClean="0">
                <a:solidFill>
                  <a:srgbClr val="7030A0"/>
                </a:solidFill>
              </a:rPr>
              <a:t>听觉</a:t>
            </a:r>
            <a:endParaRPr lang="zh-CN" altLang="en-US" dirty="0">
              <a:solidFill>
                <a:srgbClr val="7030A0"/>
              </a:solidFill>
            </a:endParaRPr>
          </a:p>
        </p:txBody>
      </p:sp>
      <p:sp>
        <p:nvSpPr>
          <p:cNvPr id="7" name="TextBox 6"/>
          <p:cNvSpPr txBox="1"/>
          <p:nvPr/>
        </p:nvSpPr>
        <p:spPr>
          <a:xfrm>
            <a:off x="755576" y="5168864"/>
            <a:ext cx="646331" cy="369332"/>
          </a:xfrm>
          <a:prstGeom prst="rect">
            <a:avLst/>
          </a:prstGeom>
          <a:noFill/>
        </p:spPr>
        <p:txBody>
          <a:bodyPr wrap="none" rtlCol="0">
            <a:spAutoFit/>
          </a:bodyPr>
          <a:lstStyle/>
          <a:p>
            <a:r>
              <a:rPr lang="zh-CN" altLang="en-US" dirty="0" smtClean="0">
                <a:solidFill>
                  <a:srgbClr val="7030A0"/>
                </a:solidFill>
              </a:rPr>
              <a:t>触觉</a:t>
            </a:r>
            <a:endParaRPr lang="zh-CN" altLang="en-US" dirty="0">
              <a:solidFill>
                <a:srgbClr val="7030A0"/>
              </a:solidFill>
            </a:endParaRPr>
          </a:p>
        </p:txBody>
      </p:sp>
      <p:cxnSp>
        <p:nvCxnSpPr>
          <p:cNvPr id="9" name="直接箭头连接符 8"/>
          <p:cNvCxnSpPr/>
          <p:nvPr/>
        </p:nvCxnSpPr>
        <p:spPr>
          <a:xfrm flipV="1">
            <a:off x="1331640" y="4679349"/>
            <a:ext cx="172695" cy="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331640" y="5353530"/>
            <a:ext cx="172695" cy="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10"/>
          <p:cNvGrpSpPr>
            <a:grpSpLocks/>
          </p:cNvGrpSpPr>
          <p:nvPr/>
        </p:nvGrpSpPr>
        <p:grpSpPr bwMode="auto">
          <a:xfrm>
            <a:off x="1401907" y="3861048"/>
            <a:ext cx="6429375" cy="400050"/>
            <a:chOff x="1214414" y="5786454"/>
            <a:chExt cx="6429420" cy="400110"/>
          </a:xfrm>
        </p:grpSpPr>
        <p:sp>
          <p:nvSpPr>
            <p:cNvPr id="16" name="TextBox 6"/>
            <p:cNvSpPr txBox="1">
              <a:spLocks noChangeArrowheads="1"/>
            </p:cNvSpPr>
            <p:nvPr/>
          </p:nvSpPr>
          <p:spPr bwMode="auto">
            <a:xfrm>
              <a:off x="1214414" y="5786454"/>
              <a:ext cx="1500198"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ctr" eaLnBrk="1" hangingPunct="1"/>
              <a:r>
                <a:rPr lang="zh-CN" altLang="en-US" dirty="0">
                  <a:solidFill>
                    <a:srgbClr val="FFFF00"/>
                  </a:solidFill>
                </a:rPr>
                <a:t>黄色</a:t>
              </a:r>
            </a:p>
          </p:txBody>
        </p:sp>
        <p:sp>
          <p:nvSpPr>
            <p:cNvPr id="17" name="TextBox 7"/>
            <p:cNvSpPr txBox="1">
              <a:spLocks noChangeArrowheads="1"/>
            </p:cNvSpPr>
            <p:nvPr/>
          </p:nvSpPr>
          <p:spPr bwMode="auto">
            <a:xfrm>
              <a:off x="2857488" y="5786454"/>
              <a:ext cx="1500198" cy="400110"/>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ctr" eaLnBrk="1" hangingPunct="1"/>
              <a:r>
                <a:rPr lang="zh-CN" altLang="en-US" dirty="0">
                  <a:solidFill>
                    <a:srgbClr val="FFFF00"/>
                  </a:solidFill>
                </a:rPr>
                <a:t>黄色</a:t>
              </a:r>
            </a:p>
          </p:txBody>
        </p:sp>
        <p:sp>
          <p:nvSpPr>
            <p:cNvPr id="18" name="TextBox 8"/>
            <p:cNvSpPr txBox="1">
              <a:spLocks noChangeArrowheads="1"/>
            </p:cNvSpPr>
            <p:nvPr/>
          </p:nvSpPr>
          <p:spPr bwMode="auto">
            <a:xfrm>
              <a:off x="4500562" y="5786454"/>
              <a:ext cx="1500198"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ctr" eaLnBrk="1" hangingPunct="1"/>
              <a:r>
                <a:rPr lang="zh-CN" altLang="en-US" b="1">
                  <a:solidFill>
                    <a:srgbClr val="FFFF00"/>
                  </a:solidFill>
                </a:rPr>
                <a:t>黄色</a:t>
              </a:r>
            </a:p>
          </p:txBody>
        </p:sp>
        <p:sp>
          <p:nvSpPr>
            <p:cNvPr id="19" name="TextBox 18"/>
            <p:cNvSpPr txBox="1"/>
            <p:nvPr/>
          </p:nvSpPr>
          <p:spPr>
            <a:xfrm>
              <a:off x="6143635" y="5786454"/>
              <a:ext cx="1500199" cy="400110"/>
            </a:xfrm>
            <a:prstGeom prst="rect">
              <a:avLst/>
            </a:prstGeom>
            <a:solidFill>
              <a:schemeClr val="tx2">
                <a:lumMod val="60000"/>
                <a:lumOff val="40000"/>
              </a:schemeClr>
            </a:solidFill>
          </p:spPr>
          <p:txBody>
            <a:bodyPr>
              <a:spAutoFit/>
            </a:bodyPr>
            <a:lstStyle/>
            <a:p>
              <a:pPr algn="ctr">
                <a:defRPr/>
              </a:pPr>
              <a:r>
                <a:rPr lang="zh-CN" altLang="en-US" dirty="0">
                  <a:solidFill>
                    <a:srgbClr val="FFFF00"/>
                  </a:solidFill>
                  <a:ea typeface="宋体" pitchFamily="2" charset="-122"/>
                </a:rPr>
                <a:t>黄色</a:t>
              </a:r>
            </a:p>
          </p:txBody>
        </p:sp>
      </p:grpSp>
      <p:pic>
        <p:nvPicPr>
          <p:cNvPr id="20" name="Picture 2" descr="https://timgsa.baidu.com/timg?image&amp;quality=80&amp;size=b9999_10000&amp;sec=1586495000187&amp;di=ed3436fc780ac4827e9795b577773961&amp;imgtype=0&amp;src=http%3A%2F%2Fwww.17qq.com%2Fimg_biaoqing%2F62505873.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358" y="404664"/>
            <a:ext cx="1668564" cy="10970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286000" y="677022"/>
            <a:ext cx="6102424" cy="830997"/>
          </a:xfrm>
          <a:prstGeom prst="rect">
            <a:avLst/>
          </a:prstGeom>
        </p:spPr>
        <p:txBody>
          <a:bodyPr wrap="square">
            <a:spAutoFit/>
          </a:bodyPr>
          <a:lstStyle/>
          <a:p>
            <a:r>
              <a:rPr lang="zh-CN" altLang="en-US" sz="2400" dirty="0">
                <a:solidFill>
                  <a:srgbClr val="C00000"/>
                </a:solidFill>
              </a:rPr>
              <a:t>感知与识别</a:t>
            </a:r>
            <a:r>
              <a:rPr lang="zh-CN" altLang="en-US" sz="2400" dirty="0"/>
              <a:t>：通过感觉器官获取信息并在脑中对信息进行理解和处理</a:t>
            </a:r>
            <a:endParaRPr lang="en-US" altLang="zh-CN" sz="2400" dirty="0"/>
          </a:p>
        </p:txBody>
      </p:sp>
    </p:spTree>
    <p:extLst>
      <p:ext uri="{BB962C8B-B14F-4D97-AF65-F5344CB8AC3E}">
        <p14:creationId xmlns:p14="http://schemas.microsoft.com/office/powerpoint/2010/main" val="393052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left)">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right)">
                                      <p:cBhvr>
                                        <p:cTn id="50" dur="500"/>
                                        <p:tgtEl>
                                          <p:spTgt spid="9"/>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wipe(left)">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right)">
                                      <p:cBhvr>
                                        <p:cTn id="67" dur="500"/>
                                        <p:tgtEl>
                                          <p:spTgt spid="14"/>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sz="2000" dirty="0" smtClean="0"/>
              <a:t>注意的基本特征</a:t>
            </a:r>
            <a:endParaRPr lang="en-US" altLang="zh-CN" sz="2000" dirty="0" smtClean="0"/>
          </a:p>
          <a:p>
            <a:pPr lvl="1"/>
            <a:r>
              <a:rPr lang="zh-CN" altLang="en-US" sz="1800" dirty="0" smtClean="0">
                <a:solidFill>
                  <a:srgbClr val="C00000"/>
                </a:solidFill>
              </a:rPr>
              <a:t>指向性</a:t>
            </a:r>
            <a:r>
              <a:rPr lang="zh-CN" altLang="en-US" sz="1800" dirty="0" smtClean="0"/>
              <a:t>：心理活动</a:t>
            </a:r>
            <a:r>
              <a:rPr lang="zh-CN" altLang="en-US" sz="1800" dirty="0" smtClean="0">
                <a:solidFill>
                  <a:srgbClr val="FF00FF"/>
                </a:solidFill>
              </a:rPr>
              <a:t>有选择</a:t>
            </a:r>
            <a:r>
              <a:rPr lang="zh-CN" altLang="en-US" sz="1800" dirty="0" smtClean="0"/>
              <a:t>地反映一些现象而离开其余对象</a:t>
            </a:r>
            <a:endParaRPr lang="en-US" altLang="zh-CN" sz="1800" dirty="0" smtClean="0"/>
          </a:p>
          <a:p>
            <a:pPr lvl="1"/>
            <a:r>
              <a:rPr lang="zh-CN" altLang="en-US" sz="1800" dirty="0" smtClean="0">
                <a:solidFill>
                  <a:srgbClr val="C00000"/>
                </a:solidFill>
              </a:rPr>
              <a:t>集中性</a:t>
            </a:r>
            <a:r>
              <a:rPr lang="zh-CN" altLang="en-US" sz="1800" dirty="0" smtClean="0"/>
              <a:t>：心理活动停留在被选择对象上的</a:t>
            </a:r>
            <a:r>
              <a:rPr lang="zh-CN" altLang="en-US" sz="1800" dirty="0" smtClean="0">
                <a:solidFill>
                  <a:srgbClr val="FF00FF"/>
                </a:solidFill>
              </a:rPr>
              <a:t>强度</a:t>
            </a:r>
            <a:r>
              <a:rPr lang="zh-CN" altLang="en-US" sz="1800" dirty="0" smtClean="0"/>
              <a:t>或紧张</a:t>
            </a:r>
            <a:endParaRPr lang="en-US" altLang="zh-CN" sz="1800" dirty="0" smtClean="0"/>
          </a:p>
          <a:p>
            <a:endParaRPr lang="en-US" altLang="zh-CN" sz="2000" dirty="0" smtClean="0"/>
          </a:p>
          <a:p>
            <a:r>
              <a:rPr lang="zh-CN" altLang="en-US" sz="2000" dirty="0" smtClean="0"/>
              <a:t>注意的功能</a:t>
            </a:r>
            <a:endParaRPr lang="en-US" altLang="zh-CN" sz="2000" dirty="0" smtClean="0"/>
          </a:p>
          <a:p>
            <a:pPr lvl="1"/>
            <a:r>
              <a:rPr lang="zh-CN" altLang="en-US" sz="1800" dirty="0" smtClean="0">
                <a:solidFill>
                  <a:srgbClr val="C00000"/>
                </a:solidFill>
              </a:rPr>
              <a:t>选择功能</a:t>
            </a:r>
            <a:r>
              <a:rPr lang="zh-CN" altLang="en-US" sz="1800" dirty="0" smtClean="0"/>
              <a:t>：选择有意义、符合需要、与当前任务一致的刺激</a:t>
            </a:r>
            <a:endParaRPr lang="en-US" altLang="zh-CN" sz="1800" dirty="0" smtClean="0"/>
          </a:p>
          <a:p>
            <a:pPr lvl="1"/>
            <a:r>
              <a:rPr lang="zh-CN" altLang="en-US" sz="1800" dirty="0" smtClean="0">
                <a:solidFill>
                  <a:srgbClr val="C00000"/>
                </a:solidFill>
              </a:rPr>
              <a:t>保持功能</a:t>
            </a:r>
            <a:r>
              <a:rPr lang="zh-CN" altLang="en-US" sz="1800" dirty="0" smtClean="0"/>
              <a:t>：能将对象保持在意识中直到完成任务</a:t>
            </a:r>
            <a:endParaRPr lang="en-US" altLang="zh-CN" sz="1800" dirty="0" smtClean="0"/>
          </a:p>
          <a:p>
            <a:pPr lvl="1"/>
            <a:r>
              <a:rPr lang="zh-CN" altLang="en-US" sz="1800" dirty="0" smtClean="0">
                <a:solidFill>
                  <a:srgbClr val="C00000"/>
                </a:solidFill>
              </a:rPr>
              <a:t>对活动的调节和监督功能</a:t>
            </a:r>
            <a:r>
              <a:rPr lang="zh-CN" altLang="en-US" sz="1800" dirty="0" smtClean="0"/>
              <a:t>：控制活动向着一定的目标和方向进行，使注意适当分配和适当转移</a:t>
            </a:r>
            <a:endParaRPr lang="en-US" altLang="zh-CN" sz="1800" dirty="0" smtClean="0"/>
          </a:p>
        </p:txBody>
      </p:sp>
      <p:pic>
        <p:nvPicPr>
          <p:cNvPr id="4" name="Picture 4" descr="https://timgsa.baidu.com/timg?image&amp;quality=80&amp;size=b9999_10000&amp;sec=1586495243392&amp;di=3e7b1ed7dcc5c3962995a38c7c03ec21&amp;imgtype=0&amp;src=http%3A%2F%2Fpic.51yuansu.com%2Fpic3%2Fcover%2F02%2F85%2F19%2F5a6087017141c_6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04664"/>
            <a:ext cx="697419" cy="119818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注意</a:t>
            </a:r>
            <a:r>
              <a:rPr lang="zh-CN" altLang="en-US" sz="2400" dirty="0"/>
              <a:t>：有选择地加工某些刺激而忽视其他刺激的倾向</a:t>
            </a:r>
            <a:endParaRPr lang="en-US" altLang="zh-CN" sz="2400" dirty="0"/>
          </a:p>
        </p:txBody>
      </p:sp>
    </p:spTree>
    <p:extLst>
      <p:ext uri="{BB962C8B-B14F-4D97-AF65-F5344CB8AC3E}">
        <p14:creationId xmlns:p14="http://schemas.microsoft.com/office/powerpoint/2010/main" val="201438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500"/>
                                        <p:tgtEl>
                                          <p:spTgt spid="3">
                                            <p:txEl>
                                              <p:pRg st="6" end="6"/>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a:xfrm>
            <a:off x="1043493" y="2323652"/>
            <a:ext cx="3960556" cy="3508977"/>
          </a:xfrm>
        </p:spPr>
        <p:txBody>
          <a:bodyPr/>
          <a:lstStyle/>
          <a:p>
            <a:r>
              <a:rPr lang="zh-CN" altLang="en-US" dirty="0" smtClean="0"/>
              <a:t>对大小的感知</a:t>
            </a:r>
            <a:r>
              <a:rPr lang="en-US" altLang="zh-CN" dirty="0" smtClean="0"/>
              <a:t>——</a:t>
            </a:r>
            <a:r>
              <a:rPr lang="zh-CN" altLang="en-US" dirty="0" smtClean="0"/>
              <a:t>视敏度</a:t>
            </a:r>
            <a:endParaRPr lang="en-US" altLang="zh-CN" dirty="0" smtClean="0"/>
          </a:p>
          <a:p>
            <a:pPr lvl="1"/>
            <a:r>
              <a:rPr lang="zh-CN" altLang="en-US" dirty="0" smtClean="0"/>
              <a:t>视敏度，指人眼对细节的感知能力，</a:t>
            </a:r>
            <a:r>
              <a:rPr lang="zh-CN" altLang="en-US" sz="2000" dirty="0">
                <a:latin typeface="宋体" charset="-122"/>
              </a:rPr>
              <a:t>通常用被辨别物体最小间距所对应的</a:t>
            </a:r>
            <a:r>
              <a:rPr lang="zh-CN" altLang="en-US" sz="2000" dirty="0">
                <a:solidFill>
                  <a:srgbClr val="C00000"/>
                </a:solidFill>
                <a:latin typeface="宋体" charset="-122"/>
              </a:rPr>
              <a:t>视角</a:t>
            </a:r>
            <a:r>
              <a:rPr lang="zh-CN" altLang="en-US" sz="2000" dirty="0">
                <a:latin typeface="宋体" charset="-122"/>
              </a:rPr>
              <a:t>的倒数表示。</a:t>
            </a:r>
            <a:r>
              <a:rPr lang="zh-CN" altLang="en-US" sz="2000" dirty="0">
                <a:latin typeface="宋体" charset="-122"/>
                <a:cs typeface="Times New Roman" pitchFamily="18" charset="0"/>
              </a:rPr>
              <a:t>通常将能分辨出视角</a:t>
            </a:r>
            <a:r>
              <a:rPr lang="en-US" altLang="zh-CN" sz="2000" dirty="0" smtClean="0">
                <a:latin typeface="宋体" charset="-122"/>
                <a:cs typeface="Times New Roman" pitchFamily="18" charset="0"/>
              </a:rPr>
              <a:t>1°</a:t>
            </a:r>
            <a:r>
              <a:rPr lang="zh-CN" altLang="en-US" sz="2000" dirty="0" smtClean="0">
                <a:latin typeface="宋体" charset="-122"/>
                <a:cs typeface="Times New Roman" pitchFamily="18" charset="0"/>
              </a:rPr>
              <a:t>的</a:t>
            </a:r>
            <a:r>
              <a:rPr lang="zh-CN" altLang="en-US" sz="2000" dirty="0">
                <a:latin typeface="宋体" charset="-122"/>
                <a:cs typeface="Times New Roman" pitchFamily="18" charset="0"/>
              </a:rPr>
              <a:t>视敏度定为</a:t>
            </a:r>
            <a:r>
              <a:rPr lang="en-US" altLang="zh-CN" sz="2000" dirty="0">
                <a:latin typeface="宋体" charset="-122"/>
                <a:cs typeface="Times New Roman" pitchFamily="18" charset="0"/>
              </a:rPr>
              <a:t>1.0</a:t>
            </a:r>
            <a:endParaRPr lang="zh-CN" altLang="en-US" dirty="0"/>
          </a:p>
        </p:txBody>
      </p:sp>
      <p:pic>
        <p:nvPicPr>
          <p:cNvPr id="4099" name="Picture 3" descr="D:\系统文档\桌面\1.png"/>
          <p:cNvPicPr>
            <a:picLocks noChangeAspect="1" noChangeArrowheads="1"/>
          </p:cNvPicPr>
          <p:nvPr/>
        </p:nvPicPr>
        <p:blipFill rotWithShape="1">
          <a:blip r:embed="rId2">
            <a:extLst>
              <a:ext uri="{28A0092B-C50C-407E-A947-70E740481C1C}">
                <a14:useLocalDpi xmlns:a14="http://schemas.microsoft.com/office/drawing/2010/main" val="0"/>
              </a:ext>
            </a:extLst>
          </a:blip>
          <a:srcRect l="3371" r="49476"/>
          <a:stretch/>
        </p:blipFill>
        <p:spPr bwMode="auto">
          <a:xfrm>
            <a:off x="4919514" y="3212976"/>
            <a:ext cx="2232248" cy="16561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系统文档\桌面\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421419"/>
            <a:ext cx="3678063" cy="11042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08104" y="1268760"/>
            <a:ext cx="2935384" cy="1077218"/>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zh-CN" altLang="en-US" sz="1600" dirty="0" smtClean="0"/>
              <a:t>同一个物体与观察者的距离不同，会产生不同的视角</a:t>
            </a:r>
            <a:endParaRPr lang="en-US" altLang="zh-CN" sz="1600" dirty="0" smtClean="0"/>
          </a:p>
          <a:p>
            <a:pPr marL="285750" indent="-285750">
              <a:buFont typeface="Arial" panose="020B0604020202020204" pitchFamily="34" charset="0"/>
              <a:buChar char="•"/>
            </a:pPr>
            <a:r>
              <a:rPr lang="zh-CN" altLang="en-US" sz="1600" dirty="0" smtClean="0"/>
              <a:t>不同物体与观察者距离不同，可能会产生相同的视角</a:t>
            </a:r>
            <a:endParaRPr lang="zh-CN" altLang="en-US" sz="1600" dirty="0"/>
          </a:p>
        </p:txBody>
      </p:sp>
      <p:graphicFrame>
        <p:nvGraphicFramePr>
          <p:cNvPr id="7" name="表格 6"/>
          <p:cNvGraphicFramePr>
            <a:graphicFrameLocks noGrp="1"/>
          </p:cNvGraphicFramePr>
          <p:nvPr>
            <p:extLst>
              <p:ext uri="{D42A27DB-BD31-4B8C-83A1-F6EECF244321}">
                <p14:modId xmlns:p14="http://schemas.microsoft.com/office/powerpoint/2010/main" val="773923833"/>
              </p:ext>
            </p:extLst>
          </p:nvPr>
        </p:nvGraphicFramePr>
        <p:xfrm>
          <a:off x="1691680" y="4797635"/>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zh-CN" altLang="en-US" dirty="0" smtClean="0"/>
                        <a:t>人群</a:t>
                      </a:r>
                      <a:endParaRPr lang="zh-CN" altLang="en-US" dirty="0"/>
                    </a:p>
                  </a:txBody>
                  <a:tcPr anchor="ctr"/>
                </a:tc>
                <a:tc>
                  <a:txBody>
                    <a:bodyPr/>
                    <a:lstStyle/>
                    <a:p>
                      <a:pPr algn="ctr"/>
                      <a:r>
                        <a:rPr lang="zh-CN" altLang="en-US" dirty="0" smtClean="0"/>
                        <a:t>距离</a:t>
                      </a:r>
                      <a:endParaRPr lang="zh-CN" altLang="en-US" dirty="0"/>
                    </a:p>
                  </a:txBody>
                  <a:tcPr anchor="ctr"/>
                </a:tc>
                <a:tc>
                  <a:txBody>
                    <a:bodyPr/>
                    <a:lstStyle/>
                    <a:p>
                      <a:pPr algn="ctr"/>
                      <a:r>
                        <a:rPr lang="zh-CN" altLang="en-US" dirty="0" smtClean="0"/>
                        <a:t>最小间距</a:t>
                      </a:r>
                      <a:endParaRPr lang="zh-CN" altLang="en-US" dirty="0"/>
                    </a:p>
                  </a:txBody>
                  <a:tcPr anchor="ctr"/>
                </a:tc>
              </a:tr>
              <a:tr h="370840">
                <a:tc>
                  <a:txBody>
                    <a:bodyPr/>
                    <a:lstStyle/>
                    <a:p>
                      <a:pPr algn="ctr"/>
                      <a:r>
                        <a:rPr lang="zh-CN" altLang="en-US" dirty="0" smtClean="0"/>
                        <a:t>最佳视力者</a:t>
                      </a:r>
                      <a:endParaRPr lang="zh-CN" altLang="en-US" dirty="0"/>
                    </a:p>
                  </a:txBody>
                  <a:tcPr anchor="ctr"/>
                </a:tc>
                <a:tc>
                  <a:txBody>
                    <a:bodyPr/>
                    <a:lstStyle/>
                    <a:p>
                      <a:pPr algn="ctr"/>
                      <a:r>
                        <a:rPr lang="en-US" altLang="zh-CN" dirty="0" smtClean="0"/>
                        <a:t>6m</a:t>
                      </a:r>
                      <a:endParaRPr lang="zh-CN" altLang="en-US" dirty="0"/>
                    </a:p>
                  </a:txBody>
                  <a:tcPr anchor="ctr"/>
                </a:tc>
                <a:tc>
                  <a:txBody>
                    <a:bodyPr/>
                    <a:lstStyle/>
                    <a:p>
                      <a:pPr algn="ctr"/>
                      <a:r>
                        <a:rPr lang="en-US" altLang="zh-CN" dirty="0" smtClean="0"/>
                        <a:t>20mm</a:t>
                      </a:r>
                      <a:endParaRPr lang="zh-CN" altLang="en-US" dirty="0"/>
                    </a:p>
                  </a:txBody>
                  <a:tcPr anchor="ctr"/>
                </a:tc>
              </a:tr>
              <a:tr h="370840">
                <a:tc>
                  <a:txBody>
                    <a:bodyPr/>
                    <a:lstStyle/>
                    <a:p>
                      <a:pPr algn="ctr"/>
                      <a:r>
                        <a:rPr lang="zh-CN" altLang="en-US" dirty="0" smtClean="0"/>
                        <a:t>平均视力者</a:t>
                      </a:r>
                      <a:endParaRPr lang="zh-CN" altLang="en-US" dirty="0"/>
                    </a:p>
                  </a:txBody>
                  <a:tcPr anchor="ctr"/>
                </a:tc>
                <a:tc>
                  <a:txBody>
                    <a:bodyPr/>
                    <a:lstStyle/>
                    <a:p>
                      <a:pPr algn="ctr"/>
                      <a:r>
                        <a:rPr lang="en-US" altLang="zh-CN" dirty="0" smtClean="0"/>
                        <a:t>6m</a:t>
                      </a:r>
                      <a:endParaRPr lang="zh-CN" altLang="en-US" dirty="0"/>
                    </a:p>
                  </a:txBody>
                  <a:tcPr anchor="ctr"/>
                </a:tc>
                <a:tc>
                  <a:txBody>
                    <a:bodyPr/>
                    <a:lstStyle/>
                    <a:p>
                      <a:pPr algn="ctr"/>
                      <a:r>
                        <a:rPr lang="en-US" altLang="zh-CN" dirty="0" smtClean="0"/>
                        <a:t>40mm</a:t>
                      </a:r>
                      <a:endParaRPr lang="zh-CN" altLang="en-US" dirty="0"/>
                    </a:p>
                  </a:txBody>
                  <a:tcPr anchor="ctr"/>
                </a:tc>
              </a:tr>
              <a:tr h="370840">
                <a:tc>
                  <a:txBody>
                    <a:bodyPr/>
                    <a:lstStyle/>
                    <a:p>
                      <a:pPr algn="ctr"/>
                      <a:r>
                        <a:rPr lang="zh-CN" altLang="en-US" dirty="0" smtClean="0"/>
                        <a:t>多数人</a:t>
                      </a:r>
                      <a:endParaRPr lang="zh-CN" altLang="en-US" dirty="0"/>
                    </a:p>
                  </a:txBody>
                  <a:tcPr anchor="ctr"/>
                </a:tc>
                <a:tc>
                  <a:txBody>
                    <a:bodyPr/>
                    <a:lstStyle/>
                    <a:p>
                      <a:pPr algn="ctr"/>
                      <a:r>
                        <a:rPr lang="en-US" altLang="zh-CN" dirty="0" smtClean="0"/>
                        <a:t>2m</a:t>
                      </a:r>
                      <a:endParaRPr lang="zh-CN" altLang="en-US" dirty="0"/>
                    </a:p>
                  </a:txBody>
                  <a:tcPr anchor="ctr"/>
                </a:tc>
                <a:tc>
                  <a:txBody>
                    <a:bodyPr/>
                    <a:lstStyle/>
                    <a:p>
                      <a:pPr algn="ctr"/>
                      <a:r>
                        <a:rPr lang="en-US" altLang="zh-CN" dirty="0" smtClean="0"/>
                        <a:t>2mm</a:t>
                      </a:r>
                      <a:endParaRPr lang="zh-CN" altLang="en-US" dirty="0"/>
                    </a:p>
                  </a:txBody>
                  <a:tcPr anchor="ctr"/>
                </a:tc>
              </a:tr>
            </a:tbl>
          </a:graphicData>
        </a:graphic>
      </p:graphicFrame>
    </p:spTree>
    <p:extLst>
      <p:ext uri="{BB962C8B-B14F-4D97-AF65-F5344CB8AC3E}">
        <p14:creationId xmlns:p14="http://schemas.microsoft.com/office/powerpoint/2010/main" val="4401145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sz="2000" dirty="0" smtClean="0"/>
              <a:t>注意的品质</a:t>
            </a:r>
            <a:endParaRPr lang="en-US" altLang="zh-CN" sz="2000" dirty="0" smtClean="0"/>
          </a:p>
          <a:p>
            <a:pPr lvl="1"/>
            <a:r>
              <a:rPr lang="zh-CN" altLang="en-US" sz="1800" dirty="0" smtClean="0">
                <a:solidFill>
                  <a:srgbClr val="C00000"/>
                </a:solidFill>
              </a:rPr>
              <a:t>广度</a:t>
            </a:r>
            <a:r>
              <a:rPr lang="zh-CN" altLang="en-US" sz="1800" dirty="0" smtClean="0"/>
              <a:t>：一个人在同一时间里能清楚把握对象的数量。</a:t>
            </a:r>
            <a:endParaRPr lang="en-US" altLang="zh-CN" sz="1800" dirty="0" smtClean="0"/>
          </a:p>
          <a:p>
            <a:pPr lvl="2"/>
            <a:r>
              <a:rPr lang="zh-CN" altLang="en-US" sz="1600" dirty="0" smtClean="0"/>
              <a:t>一般</a:t>
            </a:r>
            <a:r>
              <a:rPr lang="en-US" altLang="zh-CN" sz="1600" dirty="0" smtClean="0"/>
              <a:t>4~6</a:t>
            </a:r>
            <a:r>
              <a:rPr lang="zh-CN" altLang="en-US" sz="1600" dirty="0" smtClean="0"/>
              <a:t>个</a:t>
            </a:r>
            <a:endParaRPr lang="en-US" altLang="zh-CN" sz="1600" dirty="0" smtClean="0"/>
          </a:p>
          <a:p>
            <a:pPr lvl="2"/>
            <a:r>
              <a:rPr lang="zh-CN" altLang="en-US" sz="1600" dirty="0" smtClean="0"/>
              <a:t>与个体经验成正比；与情绪成反比</a:t>
            </a:r>
            <a:endParaRPr lang="en-US" altLang="zh-CN" sz="1600" dirty="0" smtClean="0"/>
          </a:p>
          <a:p>
            <a:pPr lvl="1"/>
            <a:r>
              <a:rPr lang="zh-CN" altLang="en-US" sz="1800" dirty="0" smtClean="0">
                <a:solidFill>
                  <a:srgbClr val="C00000"/>
                </a:solidFill>
              </a:rPr>
              <a:t>稳定性</a:t>
            </a:r>
            <a:r>
              <a:rPr lang="zh-CN" altLang="en-US" sz="1800" dirty="0" smtClean="0"/>
              <a:t>：个体在较长时间内将注意集中在某一活动或对象上</a:t>
            </a:r>
            <a:endParaRPr lang="en-US" altLang="zh-CN" sz="1800" dirty="0" smtClean="0"/>
          </a:p>
          <a:p>
            <a:pPr lvl="2"/>
            <a:r>
              <a:rPr lang="zh-CN" altLang="en-US" sz="1600" dirty="0" smtClean="0"/>
              <a:t>内部条件：需要和兴趣</a:t>
            </a:r>
            <a:endParaRPr lang="en-US" altLang="zh-CN" sz="1600" dirty="0" smtClean="0"/>
          </a:p>
          <a:p>
            <a:pPr lvl="2"/>
            <a:r>
              <a:rPr lang="zh-CN" altLang="en-US" sz="1600" dirty="0" smtClean="0"/>
              <a:t>外部条件：丰富性和形式多样性</a:t>
            </a:r>
            <a:endParaRPr lang="en-US" altLang="zh-CN" sz="1600" dirty="0" smtClean="0"/>
          </a:p>
          <a:p>
            <a:pPr lvl="1"/>
            <a:r>
              <a:rPr lang="zh-CN" altLang="en-US" sz="1800" dirty="0" smtClean="0">
                <a:solidFill>
                  <a:srgbClr val="C00000"/>
                </a:solidFill>
              </a:rPr>
              <a:t>分配</a:t>
            </a:r>
            <a:r>
              <a:rPr lang="zh-CN" altLang="en-US" sz="1800" dirty="0" smtClean="0"/>
              <a:t>：个体的心理活动同时指向不同的对象（一心二用）</a:t>
            </a:r>
            <a:endParaRPr lang="en-US" altLang="zh-CN" sz="1800" dirty="0" smtClean="0"/>
          </a:p>
          <a:p>
            <a:pPr lvl="2"/>
            <a:r>
              <a:rPr lang="zh-CN" altLang="en-US" sz="1600" dirty="0" smtClean="0"/>
              <a:t>条件：同时进行的活动只有一种不熟悉，其余达到自动化程度</a:t>
            </a:r>
            <a:endParaRPr lang="en-US" altLang="zh-CN" sz="1600" dirty="0" smtClean="0"/>
          </a:p>
          <a:p>
            <a:pPr lvl="1"/>
            <a:r>
              <a:rPr lang="zh-CN" altLang="en-US" sz="1800" dirty="0" smtClean="0">
                <a:solidFill>
                  <a:srgbClr val="C00000"/>
                </a:solidFill>
              </a:rPr>
              <a:t>转移</a:t>
            </a:r>
            <a:r>
              <a:rPr lang="zh-CN" altLang="en-US" sz="1800" dirty="0" smtClean="0"/>
              <a:t>：个体主动把注意由一个对象转移到另一个对象上</a:t>
            </a:r>
            <a:endParaRPr lang="en-US" altLang="zh-CN" sz="1800" dirty="0" smtClean="0"/>
          </a:p>
          <a:p>
            <a:pPr lvl="2"/>
            <a:r>
              <a:rPr lang="zh-CN" altLang="en-US" sz="1600" dirty="0" smtClean="0"/>
              <a:t>新的对象符合引起注意的条件</a:t>
            </a:r>
            <a:endParaRPr lang="en-US" altLang="zh-CN" sz="1600" dirty="0" smtClean="0"/>
          </a:p>
          <a:p>
            <a:pPr lvl="2"/>
            <a:r>
              <a:rPr lang="zh-CN" altLang="en-US" sz="1600" dirty="0" smtClean="0"/>
              <a:t>与原注意强度有关</a:t>
            </a:r>
            <a:endParaRPr lang="en-US" altLang="zh-CN" sz="1600" dirty="0" smtClean="0"/>
          </a:p>
        </p:txBody>
      </p:sp>
      <p:pic>
        <p:nvPicPr>
          <p:cNvPr id="4" name="Picture 4" descr="https://timgsa.baidu.com/timg?image&amp;quality=80&amp;size=b9999_10000&amp;sec=1586495243392&amp;di=3e7b1ed7dcc5c3962995a38c7c03ec21&amp;imgtype=0&amp;src=http%3A%2F%2Fpic.51yuansu.com%2Fpic3%2Fcover%2F02%2F85%2F19%2F5a6087017141c_6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04664"/>
            <a:ext cx="697419" cy="119818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注意</a:t>
            </a:r>
            <a:r>
              <a:rPr lang="zh-CN" altLang="en-US" sz="2400" dirty="0"/>
              <a:t>：有选择地加工某些刺激而忽视其他刺激的倾向</a:t>
            </a:r>
            <a:endParaRPr lang="en-US" altLang="zh-CN" sz="2400" dirty="0"/>
          </a:p>
        </p:txBody>
      </p:sp>
    </p:spTree>
    <p:extLst>
      <p:ext uri="{BB962C8B-B14F-4D97-AF65-F5344CB8AC3E}">
        <p14:creationId xmlns:p14="http://schemas.microsoft.com/office/powerpoint/2010/main" val="364804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500"/>
                                        <p:tgtEl>
                                          <p:spTgt spid="3">
                                            <p:txEl>
                                              <p:pRg st="9" end="9"/>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left)">
                                      <p:cBhvr>
                                        <p:cTn id="43" dur="500"/>
                                        <p:tgtEl>
                                          <p:spTgt spid="3">
                                            <p:txEl>
                                              <p:pRg st="10" end="10"/>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wipe(left)">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sz="2000" dirty="0" smtClean="0"/>
              <a:t>与注意过程相关的两个方面</a:t>
            </a:r>
            <a:endParaRPr lang="en-US" altLang="zh-CN" sz="2000" dirty="0" smtClean="0"/>
          </a:p>
          <a:p>
            <a:pPr lvl="1"/>
            <a:r>
              <a:rPr lang="zh-CN" altLang="en-US" sz="1800" dirty="0" smtClean="0">
                <a:solidFill>
                  <a:srgbClr val="C00000"/>
                </a:solidFill>
              </a:rPr>
              <a:t>目标</a:t>
            </a:r>
            <a:r>
              <a:rPr lang="zh-CN" altLang="en-US" sz="1800" dirty="0" smtClean="0"/>
              <a:t>：某个活动或操作希望达到的目的，是决定注意的对象和是否产生注意的因素</a:t>
            </a:r>
            <a:endParaRPr lang="en-US" altLang="zh-CN" sz="1800" dirty="0"/>
          </a:p>
          <a:p>
            <a:pPr lvl="2"/>
            <a:r>
              <a:rPr lang="zh-CN" altLang="en-US" sz="1600" dirty="0" smtClean="0"/>
              <a:t>有目标：用</a:t>
            </a:r>
            <a:r>
              <a:rPr lang="en-US" altLang="zh-CN" sz="1600" dirty="0" smtClean="0"/>
              <a:t>Windows</a:t>
            </a:r>
            <a:r>
              <a:rPr lang="zh-CN" altLang="en-US" sz="1600" dirty="0" smtClean="0"/>
              <a:t>搜索功能查找文件，注意集中在搜索出的结果与要查找的目标之间的对比</a:t>
            </a:r>
            <a:endParaRPr lang="en-US" altLang="zh-CN" sz="1600" dirty="0" smtClean="0"/>
          </a:p>
          <a:p>
            <a:pPr lvl="2"/>
            <a:r>
              <a:rPr lang="zh-CN" altLang="en-US" sz="1600" dirty="0" smtClean="0"/>
              <a:t>无目标：随意浏览网页寻找感兴趣点，注意分散</a:t>
            </a:r>
            <a:endParaRPr lang="en-US" altLang="zh-CN" sz="1600" dirty="0" smtClean="0"/>
          </a:p>
          <a:p>
            <a:pPr lvl="1"/>
            <a:endParaRPr lang="en-US" altLang="zh-CN" sz="1800" dirty="0" smtClean="0">
              <a:solidFill>
                <a:srgbClr val="C00000"/>
              </a:solidFill>
            </a:endParaRPr>
          </a:p>
          <a:p>
            <a:pPr lvl="1"/>
            <a:r>
              <a:rPr lang="zh-CN" altLang="en-US" sz="1800" dirty="0" smtClean="0">
                <a:solidFill>
                  <a:srgbClr val="C00000"/>
                </a:solidFill>
              </a:rPr>
              <a:t>信息表示</a:t>
            </a:r>
            <a:r>
              <a:rPr lang="zh-CN" altLang="en-US" sz="1800" dirty="0" smtClean="0"/>
              <a:t>：采用有效的信息表示方式，能加快用户捕捉所需信息片断的速度</a:t>
            </a:r>
            <a:endParaRPr lang="en-US" altLang="zh-CN" sz="1800" dirty="0" smtClean="0"/>
          </a:p>
          <a:p>
            <a:pPr lvl="2"/>
            <a:r>
              <a:rPr lang="en-US" altLang="zh-CN" sz="1600" dirty="0" smtClean="0"/>
              <a:t>Windows</a:t>
            </a:r>
            <a:r>
              <a:rPr lang="zh-CN" altLang="en-US" sz="1600" dirty="0" smtClean="0"/>
              <a:t>系统中的文件列表采用分栏方式显示，文件按字母顺序排列，使用户可以根据多种关键字信息快速找到要找的文件</a:t>
            </a:r>
            <a:endParaRPr lang="en-US" altLang="zh-CN" sz="1600" dirty="0" smtClean="0"/>
          </a:p>
        </p:txBody>
      </p:sp>
      <p:pic>
        <p:nvPicPr>
          <p:cNvPr id="4" name="Picture 4" descr="https://timgsa.baidu.com/timg?image&amp;quality=80&amp;size=b9999_10000&amp;sec=1586495243392&amp;di=3e7b1ed7dcc5c3962995a38c7c03ec21&amp;imgtype=0&amp;src=http%3A%2F%2Fpic.51yuansu.com%2Fpic3%2Fcover%2F02%2F85%2F19%2F5a6087017141c_6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04664"/>
            <a:ext cx="697419" cy="119818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注意</a:t>
            </a:r>
            <a:r>
              <a:rPr lang="zh-CN" altLang="en-US" sz="2400" dirty="0"/>
              <a:t>：有选择地加工某些刺激而忽视其他刺激的倾向</a:t>
            </a:r>
            <a:endParaRPr lang="en-US" altLang="zh-CN" sz="2400" dirty="0"/>
          </a:p>
        </p:txBody>
      </p:sp>
      <p:pic>
        <p:nvPicPr>
          <p:cNvPr id="6" name="Picture 1029" descr="list of 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24" y="332656"/>
            <a:ext cx="7620000" cy="40211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92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500"/>
                                        <p:tgtEl>
                                          <p:spTgt spid="3">
                                            <p:txEl>
                                              <p:pRg st="6" end="6"/>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sz="2000" dirty="0" smtClean="0"/>
              <a:t>注意特点给予交互设计的启示：</a:t>
            </a:r>
            <a:endParaRPr lang="en-US" altLang="zh-CN" sz="2000" dirty="0" smtClean="0"/>
          </a:p>
          <a:p>
            <a:pPr lvl="1"/>
            <a:r>
              <a:rPr lang="zh-CN" altLang="en-US" sz="1800" dirty="0" smtClean="0"/>
              <a:t>信息的显示应醒目，如使用彩色、下划线等进行强调</a:t>
            </a:r>
            <a:endParaRPr lang="en-US" altLang="zh-CN" sz="1800" dirty="0"/>
          </a:p>
        </p:txBody>
      </p:sp>
      <p:pic>
        <p:nvPicPr>
          <p:cNvPr id="4" name="Picture 4" descr="https://timgsa.baidu.com/timg?image&amp;quality=80&amp;size=b9999_10000&amp;sec=1586495243392&amp;di=3e7b1ed7dcc5c3962995a38c7c03ec21&amp;imgtype=0&amp;src=http%3A%2F%2Fpic.51yuansu.com%2Fpic3%2Fcover%2F02%2F85%2F19%2F5a6087017141c_6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04664"/>
            <a:ext cx="697419" cy="119818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注意</a:t>
            </a:r>
            <a:r>
              <a:rPr lang="zh-CN" altLang="en-US" sz="2400" dirty="0"/>
              <a:t>：有选择地加工某些刺激而忽视其他刺激的倾向</a:t>
            </a:r>
            <a:endParaRPr lang="en-US" altLang="zh-CN"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693" y="3068960"/>
            <a:ext cx="6325667" cy="3408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p:nvPr/>
        </p:nvCxnSpPr>
        <p:spPr>
          <a:xfrm flipH="1" flipV="1">
            <a:off x="5508104" y="3717032"/>
            <a:ext cx="288032"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421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sz="2000" dirty="0" smtClean="0"/>
              <a:t>注意特点给予交互设计的启示：</a:t>
            </a:r>
            <a:endParaRPr lang="en-US" altLang="zh-CN" sz="2000" dirty="0" smtClean="0"/>
          </a:p>
          <a:p>
            <a:pPr lvl="1"/>
            <a:r>
              <a:rPr lang="zh-CN" altLang="en-US" sz="1800" dirty="0" smtClean="0"/>
              <a:t>避免在界面上安排过多的信息，分散用户的注意力</a:t>
            </a:r>
            <a:endParaRPr lang="en-US" altLang="zh-CN" sz="1800" dirty="0" smtClean="0"/>
          </a:p>
          <a:p>
            <a:pPr lvl="1"/>
            <a:r>
              <a:rPr lang="zh-CN" altLang="en-US" sz="1800" dirty="0" smtClean="0"/>
              <a:t>界面要朴实，降低使用难度</a:t>
            </a:r>
            <a:endParaRPr lang="en-US" altLang="zh-CN" sz="1800" dirty="0" smtClean="0"/>
          </a:p>
        </p:txBody>
      </p:sp>
      <p:pic>
        <p:nvPicPr>
          <p:cNvPr id="4" name="Picture 4" descr="https://timgsa.baidu.com/timg?image&amp;quality=80&amp;size=b9999_10000&amp;sec=1586495243392&amp;di=3e7b1ed7dcc5c3962995a38c7c03ec21&amp;imgtype=0&amp;src=http%3A%2F%2Fpic.51yuansu.com%2Fpic3%2Fcover%2F02%2F85%2F19%2F5a6087017141c_6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04664"/>
            <a:ext cx="697419" cy="119818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注意</a:t>
            </a:r>
            <a:r>
              <a:rPr lang="zh-CN" altLang="en-US" sz="2400" dirty="0"/>
              <a:t>：有选择地加工某些刺激而忽视其他刺激的倾向</a:t>
            </a:r>
            <a:endParaRPr lang="en-US" altLang="zh-CN" sz="2400" dirty="0"/>
          </a:p>
        </p:txBody>
      </p:sp>
      <p:pic>
        <p:nvPicPr>
          <p:cNvPr id="2050" name="Picture 2" descr="https://timgsa.baidu.com/timg?image&amp;quality=80&amp;size=b9999_10000&amp;sec=1586601658431&amp;di=4c5e47b92741bbfb22f92235f4f2af66&amp;imgtype=0&amp;src=http%3A%2F%2Fhbimg.b0.upaiyun.com%2Fbff4b8dffc4d3f982bb8f78c5353f389f8f1b09b250ce-9P6G2k_fw6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429000"/>
            <a:ext cx="2952328" cy="29523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2.bdstatic.com/70cFvnSh_Q1YnxGkpoWK1HF6hhy/it/u=1930643374,377038102&amp;fm=26&amp;gp=0.jpg"/>
          <p:cNvPicPr>
            <a:picLocks noChangeAspect="1" noChangeArrowheads="1"/>
          </p:cNvPicPr>
          <p:nvPr/>
        </p:nvPicPr>
        <p:blipFill rotWithShape="1">
          <a:blip r:embed="rId4">
            <a:extLst>
              <a:ext uri="{28A0092B-C50C-407E-A947-70E740481C1C}">
                <a14:useLocalDpi xmlns:a14="http://schemas.microsoft.com/office/drawing/2010/main" val="0"/>
              </a:ext>
            </a:extLst>
          </a:blip>
          <a:srcRect t="7222" r="4154" b="6737"/>
          <a:stretch/>
        </p:blipFill>
        <p:spPr bwMode="auto">
          <a:xfrm>
            <a:off x="4511323" y="3484099"/>
            <a:ext cx="3240360" cy="28972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06404" y="4551221"/>
            <a:ext cx="809837" cy="707886"/>
          </a:xfrm>
          <a:prstGeom prst="rect">
            <a:avLst/>
          </a:prstGeom>
          <a:noFill/>
        </p:spPr>
        <p:txBody>
          <a:bodyPr wrap="none" rtlCol="0">
            <a:spAutoFit/>
          </a:bodyPr>
          <a:lstStyle/>
          <a:p>
            <a:r>
              <a:rPr lang="en-US" altLang="zh-CN" sz="4000" b="1" dirty="0" smtClean="0">
                <a:solidFill>
                  <a:srgbClr val="FF0000"/>
                </a:solidFill>
              </a:rPr>
              <a:t>VS</a:t>
            </a:r>
            <a:endParaRPr lang="zh-CN" altLang="en-US" sz="4000" b="1" dirty="0">
              <a:solidFill>
                <a:srgbClr val="FF0000"/>
              </a:solidFill>
            </a:endParaRPr>
          </a:p>
        </p:txBody>
      </p:sp>
    </p:spTree>
    <p:extLst>
      <p:ext uri="{BB962C8B-B14F-4D97-AF65-F5344CB8AC3E}">
        <p14:creationId xmlns:p14="http://schemas.microsoft.com/office/powerpoint/2010/main" val="21483076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endParaRPr lang="en-US" altLang="zh-CN" sz="1800" dirty="0" smtClean="0"/>
          </a:p>
        </p:txBody>
      </p:sp>
      <p:pic>
        <p:nvPicPr>
          <p:cNvPr id="4" name="Picture 4" descr="https://timgsa.baidu.com/timg?image&amp;quality=80&amp;size=b9999_10000&amp;sec=1586495243392&amp;di=3e7b1ed7dcc5c3962995a38c7c03ec21&amp;imgtype=0&amp;src=http%3A%2F%2Fpic.51yuansu.com%2Fpic3%2Fcover%2F02%2F85%2F19%2F5a6087017141c_6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04664"/>
            <a:ext cx="697419" cy="119818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注意</a:t>
            </a:r>
            <a:r>
              <a:rPr lang="zh-CN" altLang="en-US" sz="2400" dirty="0"/>
              <a:t>：有选择地加工某些刺激而忽视其他刺激的倾向</a:t>
            </a:r>
            <a:endParaRPr lang="en-US" altLang="zh-CN" sz="2400" dirty="0"/>
          </a:p>
        </p:txBody>
      </p:sp>
      <p:pic>
        <p:nvPicPr>
          <p:cNvPr id="7" name="Picture 4" descr="C:\Documents and Settings\WangLu\桌面\10349664_3974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210611"/>
            <a:ext cx="5904656" cy="424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4229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dirty="0" smtClean="0"/>
              <a:t>记忆过程的三个环节：</a:t>
            </a:r>
            <a:endParaRPr lang="en-US" altLang="zh-CN" dirty="0" smtClean="0"/>
          </a:p>
          <a:p>
            <a:pPr lvl="1"/>
            <a:r>
              <a:rPr lang="zh-CN" altLang="en-US" sz="2000" dirty="0" smtClean="0">
                <a:solidFill>
                  <a:srgbClr val="C00000"/>
                </a:solidFill>
              </a:rPr>
              <a:t>识记</a:t>
            </a:r>
            <a:r>
              <a:rPr lang="zh-CN" altLang="en-US" sz="2000" dirty="0" smtClean="0"/>
              <a:t>：使不同感官输入的信息经过编码而成为头脑可接受的形式</a:t>
            </a:r>
            <a:endParaRPr lang="en-US" altLang="zh-CN" sz="2000" dirty="0" smtClean="0"/>
          </a:p>
          <a:p>
            <a:pPr lvl="1"/>
            <a:endParaRPr lang="en-US" altLang="zh-CN" sz="2000" dirty="0" smtClean="0">
              <a:solidFill>
                <a:srgbClr val="C00000"/>
              </a:solidFill>
            </a:endParaRPr>
          </a:p>
          <a:p>
            <a:pPr lvl="1"/>
            <a:r>
              <a:rPr lang="zh-CN" altLang="en-US" sz="2000" dirty="0" smtClean="0">
                <a:solidFill>
                  <a:srgbClr val="C00000"/>
                </a:solidFill>
              </a:rPr>
              <a:t>保持</a:t>
            </a:r>
            <a:r>
              <a:rPr lang="zh-CN" altLang="en-US" sz="2000" dirty="0"/>
              <a:t>：信息在头脑中被再加工整理，使其成为有序的组织，以便</a:t>
            </a:r>
            <a:r>
              <a:rPr lang="zh-CN" altLang="en-US" sz="2000" dirty="0" smtClean="0"/>
              <a:t>存储</a:t>
            </a:r>
            <a:endParaRPr lang="en-US" altLang="zh-CN" sz="2000" dirty="0" smtClean="0"/>
          </a:p>
          <a:p>
            <a:pPr lvl="1"/>
            <a:endParaRPr lang="en-US" altLang="zh-CN" dirty="0" smtClean="0">
              <a:solidFill>
                <a:srgbClr val="C00000"/>
              </a:solidFill>
            </a:endParaRPr>
          </a:p>
          <a:p>
            <a:pPr lvl="1"/>
            <a:r>
              <a:rPr lang="zh-CN" altLang="en-US" dirty="0" smtClean="0">
                <a:solidFill>
                  <a:srgbClr val="C00000"/>
                </a:solidFill>
              </a:rPr>
              <a:t>再认和加快</a:t>
            </a:r>
            <a:r>
              <a:rPr lang="zh-CN" altLang="en-US" dirty="0" smtClean="0"/>
              <a:t>：信息的提取，过去</a:t>
            </a:r>
            <a:r>
              <a:rPr lang="zh-CN" altLang="en-US" dirty="0"/>
              <a:t>经验或识记过的事物再次呈现在面前时仍能确认和辨认出来</a:t>
            </a:r>
            <a:endParaRPr lang="en-US" altLang="zh-CN" dirty="0"/>
          </a:p>
          <a:p>
            <a:pPr lvl="1"/>
            <a:endParaRPr lang="en-US" altLang="zh-CN" sz="2000" dirty="0" smtClean="0"/>
          </a:p>
          <a:p>
            <a:pPr lvl="1"/>
            <a:endParaRPr lang="en-US" altLang="zh-CN" sz="2000" dirty="0" smtClean="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36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表格 9"/>
          <p:cNvGraphicFramePr>
            <a:graphicFrameLocks noGrp="1"/>
          </p:cNvGraphicFramePr>
          <p:nvPr>
            <p:extLst>
              <p:ext uri="{D42A27DB-BD31-4B8C-83A1-F6EECF244321}">
                <p14:modId xmlns:p14="http://schemas.microsoft.com/office/powerpoint/2010/main" val="544251595"/>
              </p:ext>
            </p:extLst>
          </p:nvPr>
        </p:nvGraphicFramePr>
        <p:xfrm>
          <a:off x="2771800" y="2780928"/>
          <a:ext cx="3384376" cy="2808312"/>
        </p:xfrm>
        <a:graphic>
          <a:graphicData uri="http://schemas.openxmlformats.org/drawingml/2006/table">
            <a:tbl>
              <a:tblPr firstRow="1" bandRow="1">
                <a:tableStyleId>{5940675A-B579-460E-94D1-54222C63F5DA}</a:tableStyleId>
              </a:tblPr>
              <a:tblGrid>
                <a:gridCol w="846094"/>
                <a:gridCol w="846094"/>
                <a:gridCol w="846094"/>
                <a:gridCol w="846094"/>
              </a:tblGrid>
              <a:tr h="702078">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702078">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r h="702078">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r h="702078">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0422" y="2866008"/>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698" y="2866008"/>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6376" y="2866008"/>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2866008"/>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27784" y="5877272"/>
            <a:ext cx="3877985" cy="369332"/>
          </a:xfrm>
          <a:prstGeom prst="rect">
            <a:avLst/>
          </a:prstGeom>
          <a:noFill/>
        </p:spPr>
        <p:txBody>
          <a:bodyPr wrap="none" rtlCol="0">
            <a:spAutoFit/>
          </a:bodyPr>
          <a:lstStyle/>
          <a:p>
            <a:r>
              <a:rPr lang="zh-CN" altLang="en-US" dirty="0" smtClean="0">
                <a:solidFill>
                  <a:srgbClr val="C00000"/>
                </a:solidFill>
              </a:rPr>
              <a:t>识别</a:t>
            </a:r>
            <a:r>
              <a:rPr lang="zh-CN" altLang="en-US" dirty="0" smtClean="0"/>
              <a:t>：对不同格子上的动物进行识别</a:t>
            </a:r>
            <a:endParaRPr lang="zh-CN" altLang="en-US" dirty="0"/>
          </a:p>
        </p:txBody>
      </p:sp>
    </p:spTree>
    <p:extLst>
      <p:ext uri="{BB962C8B-B14F-4D97-AF65-F5344CB8AC3E}">
        <p14:creationId xmlns:p14="http://schemas.microsoft.com/office/powerpoint/2010/main" val="21210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500"/>
                                        <p:tgtEl>
                                          <p:spTgt spid="3076"/>
                                        </p:tgtEl>
                                      </p:cBhvr>
                                    </p:animEffec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3074"/>
                                        </p:tgtEl>
                                      </p:cBhvr>
                                    </p:animEffect>
                                    <p:set>
                                      <p:cBhvr>
                                        <p:cTn id="15" dur="1" fill="hold">
                                          <p:stCondLst>
                                            <p:cond delay="499"/>
                                          </p:stCondLst>
                                        </p:cTn>
                                        <p:tgtEl>
                                          <p:spTgt spid="3074"/>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3076"/>
                                        </p:tgtEl>
                                      </p:cBhvr>
                                    </p:animEffect>
                                    <p:set>
                                      <p:cBhvr>
                                        <p:cTn id="19" dur="1" fill="hold">
                                          <p:stCondLst>
                                            <p:cond delay="499"/>
                                          </p:stCondLst>
                                        </p:cTn>
                                        <p:tgtEl>
                                          <p:spTgt spid="3076"/>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75"/>
                                        </p:tgtEl>
                                        <p:attrNameLst>
                                          <p:attrName>style.visibility</p:attrName>
                                        </p:attrNameLst>
                                      </p:cBhvr>
                                      <p:to>
                                        <p:strVal val="visible"/>
                                      </p:to>
                                    </p:set>
                                    <p:animEffect transition="in" filter="fade">
                                      <p:cBhvr>
                                        <p:cTn id="23" dur="500"/>
                                        <p:tgtEl>
                                          <p:spTgt spid="307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xit" presetSubtype="0" fill="hold" nodeType="afterEffect">
                                  <p:stCondLst>
                                    <p:cond delay="0"/>
                                  </p:stCondLst>
                                  <p:childTnLst>
                                    <p:animEffect transition="out" filter="fade">
                                      <p:cBhvr>
                                        <p:cTn id="30" dur="500"/>
                                        <p:tgtEl>
                                          <p:spTgt spid="3075"/>
                                        </p:tgtEl>
                                      </p:cBhvr>
                                    </p:animEffect>
                                    <p:set>
                                      <p:cBhvr>
                                        <p:cTn id="31" dur="1" fill="hold">
                                          <p:stCondLst>
                                            <p:cond delay="499"/>
                                          </p:stCondLst>
                                        </p:cTn>
                                        <p:tgtEl>
                                          <p:spTgt spid="3075"/>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表格 9"/>
          <p:cNvGraphicFramePr>
            <a:graphicFrameLocks noGrp="1"/>
          </p:cNvGraphicFramePr>
          <p:nvPr>
            <p:extLst>
              <p:ext uri="{D42A27DB-BD31-4B8C-83A1-F6EECF244321}">
                <p14:modId xmlns:p14="http://schemas.microsoft.com/office/powerpoint/2010/main" val="3968881827"/>
              </p:ext>
            </p:extLst>
          </p:nvPr>
        </p:nvGraphicFramePr>
        <p:xfrm>
          <a:off x="2771800" y="2780928"/>
          <a:ext cx="3384376" cy="2808312"/>
        </p:xfrm>
        <a:graphic>
          <a:graphicData uri="http://schemas.openxmlformats.org/drawingml/2006/table">
            <a:tbl>
              <a:tblPr firstRow="1" bandRow="1">
                <a:tableStyleId>{5940675A-B579-460E-94D1-54222C63F5DA}</a:tableStyleId>
              </a:tblPr>
              <a:tblGrid>
                <a:gridCol w="846094"/>
                <a:gridCol w="846094"/>
                <a:gridCol w="846094"/>
                <a:gridCol w="846094"/>
              </a:tblGrid>
              <a:tr h="702078">
                <a:tc>
                  <a:txBody>
                    <a:bodyPr/>
                    <a:lstStyle/>
                    <a:p>
                      <a:pPr algn="ctr"/>
                      <a:r>
                        <a:rPr lang="zh-CN" altLang="en-US" dirty="0" smtClean="0"/>
                        <a:t>熊</a:t>
                      </a:r>
                      <a:endParaRPr lang="zh-CN" altLang="en-US" dirty="0"/>
                    </a:p>
                  </a:txBody>
                  <a:tcPr anchor="ctr"/>
                </a:tc>
                <a:tc>
                  <a:txBody>
                    <a:bodyPr/>
                    <a:lstStyle/>
                    <a:p>
                      <a:pPr algn="ctr"/>
                      <a:r>
                        <a:rPr lang="zh-CN" altLang="en-US" dirty="0" smtClean="0"/>
                        <a:t>鸡</a:t>
                      </a:r>
                      <a:endParaRPr lang="zh-CN" altLang="en-US" dirty="0"/>
                    </a:p>
                  </a:txBody>
                  <a:tcPr anchor="ctr"/>
                </a:tc>
                <a:tc>
                  <a:txBody>
                    <a:bodyPr/>
                    <a:lstStyle/>
                    <a:p>
                      <a:pPr algn="ctr"/>
                      <a:r>
                        <a:rPr lang="zh-CN" altLang="en-US" dirty="0" smtClean="0"/>
                        <a:t>河马</a:t>
                      </a:r>
                      <a:endParaRPr lang="zh-CN" altLang="en-US" dirty="0"/>
                    </a:p>
                  </a:txBody>
                  <a:tcPr anchor="ctr"/>
                </a:tc>
                <a:tc>
                  <a:txBody>
                    <a:bodyPr/>
                    <a:lstStyle/>
                    <a:p>
                      <a:pPr algn="ctr"/>
                      <a:r>
                        <a:rPr lang="zh-CN" altLang="en-US" dirty="0" smtClean="0"/>
                        <a:t>鸡</a:t>
                      </a:r>
                      <a:endParaRPr lang="zh-CN" altLang="en-US" dirty="0"/>
                    </a:p>
                  </a:txBody>
                  <a:tcPr anchor="ctr"/>
                </a:tc>
              </a:tr>
              <a:tr h="702078">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r>
              <a:tr h="702078">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tr>
              <a:tr h="702078">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tr>
            </a:tbl>
          </a:graphicData>
        </a:graphic>
      </p:graphicFrame>
      <p:sp>
        <p:nvSpPr>
          <p:cNvPr id="4" name="TextBox 3"/>
          <p:cNvSpPr txBox="1"/>
          <p:nvPr/>
        </p:nvSpPr>
        <p:spPr>
          <a:xfrm>
            <a:off x="2555776" y="5877272"/>
            <a:ext cx="3877985" cy="369332"/>
          </a:xfrm>
          <a:prstGeom prst="rect">
            <a:avLst/>
          </a:prstGeom>
          <a:noFill/>
        </p:spPr>
        <p:txBody>
          <a:bodyPr wrap="none" rtlCol="0">
            <a:spAutoFit/>
          </a:bodyPr>
          <a:lstStyle/>
          <a:p>
            <a:r>
              <a:rPr lang="zh-CN" altLang="en-US" dirty="0" smtClean="0">
                <a:solidFill>
                  <a:srgbClr val="C00000"/>
                </a:solidFill>
              </a:rPr>
              <a:t>保持</a:t>
            </a:r>
            <a:r>
              <a:rPr lang="zh-CN" altLang="en-US" dirty="0" smtClean="0"/>
              <a:t>：经过识别对信息进行编码存储</a:t>
            </a:r>
            <a:endParaRPr lang="zh-CN" altLang="en-US" dirty="0"/>
          </a:p>
        </p:txBody>
      </p:sp>
    </p:spTree>
    <p:extLst>
      <p:ext uri="{BB962C8B-B14F-4D97-AF65-F5344CB8AC3E}">
        <p14:creationId xmlns:p14="http://schemas.microsoft.com/office/powerpoint/2010/main" val="115922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表格 9"/>
          <p:cNvGraphicFramePr>
            <a:graphicFrameLocks noGrp="1"/>
          </p:cNvGraphicFramePr>
          <p:nvPr>
            <p:extLst>
              <p:ext uri="{D42A27DB-BD31-4B8C-83A1-F6EECF244321}">
                <p14:modId xmlns:p14="http://schemas.microsoft.com/office/powerpoint/2010/main" val="2800637855"/>
              </p:ext>
            </p:extLst>
          </p:nvPr>
        </p:nvGraphicFramePr>
        <p:xfrm>
          <a:off x="2771800" y="2780928"/>
          <a:ext cx="3384376" cy="2808312"/>
        </p:xfrm>
        <a:graphic>
          <a:graphicData uri="http://schemas.openxmlformats.org/drawingml/2006/table">
            <a:tbl>
              <a:tblPr firstRow="1" bandRow="1">
                <a:tableStyleId>{5940675A-B579-460E-94D1-54222C63F5DA}</a:tableStyleId>
              </a:tblPr>
              <a:tblGrid>
                <a:gridCol w="846094"/>
                <a:gridCol w="846094"/>
                <a:gridCol w="846094"/>
                <a:gridCol w="846094"/>
              </a:tblGrid>
              <a:tr h="702078">
                <a:tc>
                  <a:txBody>
                    <a:bodyPr/>
                    <a:lstStyle/>
                    <a:p>
                      <a:pPr algn="ctr"/>
                      <a:endParaRPr lang="zh-CN" altLang="en-US" dirty="0"/>
                    </a:p>
                  </a:txBody>
                  <a:tcPr anchor="ctr">
                    <a:solidFill>
                      <a:srgbClr val="CC6600"/>
                    </a:solidFill>
                  </a:tcPr>
                </a:tc>
                <a:tc>
                  <a:txBody>
                    <a:bodyPr/>
                    <a:lstStyle/>
                    <a:p>
                      <a:pPr algn="ctr"/>
                      <a:endParaRPr lang="zh-CN" altLang="en-US" dirty="0"/>
                    </a:p>
                  </a:txBody>
                  <a:tcPr anchor="ctr">
                    <a:solidFill>
                      <a:srgbClr val="FFFF00"/>
                    </a:solidFill>
                  </a:tcPr>
                </a:tc>
                <a:tc>
                  <a:txBody>
                    <a:bodyPr/>
                    <a:lstStyle/>
                    <a:p>
                      <a:pPr algn="ctr"/>
                      <a:endParaRPr lang="zh-CN" altLang="en-US" dirty="0"/>
                    </a:p>
                  </a:txBody>
                  <a:tcPr anchor="ctr">
                    <a:solidFill>
                      <a:srgbClr val="00B0F0"/>
                    </a:solidFill>
                  </a:tcPr>
                </a:tc>
                <a:tc>
                  <a:txBody>
                    <a:bodyPr/>
                    <a:lstStyle/>
                    <a:p>
                      <a:pPr algn="ctr"/>
                      <a:endParaRPr lang="zh-CN" altLang="en-US" dirty="0"/>
                    </a:p>
                  </a:txBody>
                  <a:tcPr anchor="ctr">
                    <a:solidFill>
                      <a:srgbClr val="FFFF00"/>
                    </a:solidFill>
                  </a:tcPr>
                </a:tc>
              </a:tr>
              <a:tr h="702078">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r>
              <a:tr h="702078">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tr>
              <a:tr h="702078">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tr>
            </a:tbl>
          </a:graphicData>
        </a:graphic>
      </p:graphicFrame>
      <p:sp>
        <p:nvSpPr>
          <p:cNvPr id="11" name="TextBox 10"/>
          <p:cNvSpPr txBox="1"/>
          <p:nvPr/>
        </p:nvSpPr>
        <p:spPr>
          <a:xfrm>
            <a:off x="2555776" y="5877272"/>
            <a:ext cx="3877985" cy="369332"/>
          </a:xfrm>
          <a:prstGeom prst="rect">
            <a:avLst/>
          </a:prstGeom>
          <a:noFill/>
        </p:spPr>
        <p:txBody>
          <a:bodyPr wrap="none" rtlCol="0">
            <a:spAutoFit/>
          </a:bodyPr>
          <a:lstStyle/>
          <a:p>
            <a:r>
              <a:rPr lang="zh-CN" altLang="en-US" dirty="0" smtClean="0">
                <a:solidFill>
                  <a:srgbClr val="C00000"/>
                </a:solidFill>
              </a:rPr>
              <a:t>保持</a:t>
            </a:r>
            <a:r>
              <a:rPr lang="zh-CN" altLang="en-US" dirty="0" smtClean="0"/>
              <a:t>：经过识别对信息进行编码存储</a:t>
            </a:r>
            <a:endParaRPr lang="zh-CN" altLang="en-US" dirty="0"/>
          </a:p>
        </p:txBody>
      </p:sp>
    </p:spTree>
    <p:extLst>
      <p:ext uri="{BB962C8B-B14F-4D97-AF65-F5344CB8AC3E}">
        <p14:creationId xmlns:p14="http://schemas.microsoft.com/office/powerpoint/2010/main" val="31052020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表格 9"/>
          <p:cNvGraphicFramePr>
            <a:graphicFrameLocks noGrp="1"/>
          </p:cNvGraphicFramePr>
          <p:nvPr>
            <p:extLst>
              <p:ext uri="{D42A27DB-BD31-4B8C-83A1-F6EECF244321}">
                <p14:modId xmlns:p14="http://schemas.microsoft.com/office/powerpoint/2010/main" val="3445614912"/>
              </p:ext>
            </p:extLst>
          </p:nvPr>
        </p:nvGraphicFramePr>
        <p:xfrm>
          <a:off x="2771800" y="2780928"/>
          <a:ext cx="3384376" cy="2808312"/>
        </p:xfrm>
        <a:graphic>
          <a:graphicData uri="http://schemas.openxmlformats.org/drawingml/2006/table">
            <a:tbl>
              <a:tblPr firstRow="1" bandRow="1">
                <a:tableStyleId>{5940675A-B579-460E-94D1-54222C63F5DA}</a:tableStyleId>
              </a:tblPr>
              <a:tblGrid>
                <a:gridCol w="846094"/>
                <a:gridCol w="846094"/>
                <a:gridCol w="846094"/>
                <a:gridCol w="846094"/>
              </a:tblGrid>
              <a:tr h="702078">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r>
              <a:tr h="702078">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r>
              <a:tr h="702078">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tr>
              <a:tr h="702078">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tr>
            </a:tbl>
          </a:graphicData>
        </a:graphic>
      </p:graphicFrame>
      <p:sp>
        <p:nvSpPr>
          <p:cNvPr id="3" name="椭圆 2"/>
          <p:cNvSpPr/>
          <p:nvPr/>
        </p:nvSpPr>
        <p:spPr>
          <a:xfrm>
            <a:off x="2935835" y="2896478"/>
            <a:ext cx="504056"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3721856" y="2896478"/>
            <a:ext cx="654312" cy="504056"/>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5407068" y="2896478"/>
            <a:ext cx="654312" cy="504056"/>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a:off x="4530618" y="2896478"/>
            <a:ext cx="720080" cy="504056"/>
          </a:xfrm>
          <a:prstGeom prst="trapezoi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2555776" y="5877272"/>
            <a:ext cx="3877985" cy="369332"/>
          </a:xfrm>
          <a:prstGeom prst="rect">
            <a:avLst/>
          </a:prstGeom>
          <a:noFill/>
        </p:spPr>
        <p:txBody>
          <a:bodyPr wrap="none" rtlCol="0">
            <a:spAutoFit/>
          </a:bodyPr>
          <a:lstStyle/>
          <a:p>
            <a:r>
              <a:rPr lang="zh-CN" altLang="en-US" dirty="0" smtClean="0">
                <a:solidFill>
                  <a:srgbClr val="C00000"/>
                </a:solidFill>
              </a:rPr>
              <a:t>保持</a:t>
            </a:r>
            <a:r>
              <a:rPr lang="zh-CN" altLang="en-US" dirty="0" smtClean="0"/>
              <a:t>：经过识别对信息进行编码存储</a:t>
            </a:r>
            <a:endParaRPr lang="zh-CN" altLang="en-US" dirty="0"/>
          </a:p>
        </p:txBody>
      </p:sp>
    </p:spTree>
    <p:extLst>
      <p:ext uri="{BB962C8B-B14F-4D97-AF65-F5344CB8AC3E}">
        <p14:creationId xmlns:p14="http://schemas.microsoft.com/office/powerpoint/2010/main" val="1698780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a:xfrm>
            <a:off x="1043492" y="2323652"/>
            <a:ext cx="7128907" cy="3508977"/>
          </a:xfrm>
        </p:spPr>
        <p:txBody>
          <a:bodyPr/>
          <a:lstStyle/>
          <a:p>
            <a:r>
              <a:rPr lang="zh-CN" altLang="en-US" dirty="0" smtClean="0"/>
              <a:t>对深度和相对距离的感知</a:t>
            </a:r>
            <a:r>
              <a:rPr lang="en-US" altLang="zh-CN" dirty="0" smtClean="0"/>
              <a:t>——</a:t>
            </a:r>
            <a:r>
              <a:rPr lang="zh-CN" altLang="en-US" dirty="0" smtClean="0">
                <a:solidFill>
                  <a:srgbClr val="C00000"/>
                </a:solidFill>
              </a:rPr>
              <a:t>单眼</a:t>
            </a:r>
            <a:r>
              <a:rPr lang="zh-CN" altLang="en-US" dirty="0" smtClean="0"/>
              <a:t>线索</a:t>
            </a:r>
            <a:endParaRPr lang="en-US" altLang="zh-CN" dirty="0" smtClean="0"/>
          </a:p>
        </p:txBody>
      </p:sp>
      <p:pic>
        <p:nvPicPr>
          <p:cNvPr id="5122" name="Picture 2" descr="D:\系统文档\桌面\3f6afca660741b33d25fddb9a0b663b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46" y="3075868"/>
            <a:ext cx="3068522" cy="21602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ss1.bdstatic.com/70cFvXSh_Q1YnxGkpoWK1HF6hhy/it/u=845419717,171102456&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61506" y="3075868"/>
            <a:ext cx="216024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timgsa.baidu.com/timg?image&amp;quality=80&amp;size=b9999_10000&amp;sec=1585999519492&amp;di=a572aaca1fb2db0197c75ad01b66546f&amp;imgtype=0&amp;src=http%3A%2F%2Fimg.qingwk.com%2Fimages%2Fresource%2Ff16167129%2F2019%2F02%2F27%2F182686_66268618059_f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265762" y="3075868"/>
            <a:ext cx="2168353" cy="2160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1146" y="5291916"/>
            <a:ext cx="3068522" cy="369332"/>
          </a:xfrm>
          <a:prstGeom prst="rect">
            <a:avLst/>
          </a:prstGeom>
          <a:noFill/>
        </p:spPr>
        <p:txBody>
          <a:bodyPr wrap="square" rtlCol="0">
            <a:spAutoFit/>
          </a:bodyPr>
          <a:lstStyle/>
          <a:p>
            <a:pPr algn="ctr"/>
            <a:r>
              <a:rPr lang="zh-CN" altLang="en-US" dirty="0" smtClean="0"/>
              <a:t>线条透视线索</a:t>
            </a:r>
            <a:endParaRPr lang="zh-CN" altLang="en-US" dirty="0"/>
          </a:p>
        </p:txBody>
      </p:sp>
      <p:sp>
        <p:nvSpPr>
          <p:cNvPr id="16" name="TextBox 15"/>
          <p:cNvSpPr txBox="1"/>
          <p:nvPr/>
        </p:nvSpPr>
        <p:spPr>
          <a:xfrm>
            <a:off x="3961506" y="5291916"/>
            <a:ext cx="2160240" cy="369332"/>
          </a:xfrm>
          <a:prstGeom prst="rect">
            <a:avLst/>
          </a:prstGeom>
          <a:noFill/>
        </p:spPr>
        <p:txBody>
          <a:bodyPr wrap="square" rtlCol="0">
            <a:spAutoFit/>
          </a:bodyPr>
          <a:lstStyle/>
          <a:p>
            <a:pPr algn="ctr"/>
            <a:r>
              <a:rPr lang="zh-CN" altLang="en-US" dirty="0" smtClean="0"/>
              <a:t>纹理梯度线索</a:t>
            </a:r>
            <a:endParaRPr lang="zh-CN" altLang="en-US" dirty="0"/>
          </a:p>
        </p:txBody>
      </p:sp>
      <p:sp>
        <p:nvSpPr>
          <p:cNvPr id="17" name="TextBox 16"/>
          <p:cNvSpPr txBox="1"/>
          <p:nvPr/>
        </p:nvSpPr>
        <p:spPr>
          <a:xfrm>
            <a:off x="6265761" y="5291916"/>
            <a:ext cx="2168353" cy="369332"/>
          </a:xfrm>
          <a:prstGeom prst="rect">
            <a:avLst/>
          </a:prstGeom>
          <a:noFill/>
        </p:spPr>
        <p:txBody>
          <a:bodyPr wrap="square" rtlCol="0">
            <a:spAutoFit/>
          </a:bodyPr>
          <a:lstStyle/>
          <a:p>
            <a:pPr algn="ctr"/>
            <a:r>
              <a:rPr lang="zh-CN" altLang="en-US" dirty="0" smtClean="0"/>
              <a:t>遮挡线索</a:t>
            </a:r>
            <a:endParaRPr lang="zh-CN" altLang="en-US" dirty="0"/>
          </a:p>
        </p:txBody>
      </p:sp>
      <p:pic>
        <p:nvPicPr>
          <p:cNvPr id="18"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114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表格 9"/>
          <p:cNvGraphicFramePr>
            <a:graphicFrameLocks noGrp="1"/>
          </p:cNvGraphicFramePr>
          <p:nvPr>
            <p:extLst>
              <p:ext uri="{D42A27DB-BD31-4B8C-83A1-F6EECF244321}">
                <p14:modId xmlns:p14="http://schemas.microsoft.com/office/powerpoint/2010/main" val="1311106090"/>
              </p:ext>
            </p:extLst>
          </p:nvPr>
        </p:nvGraphicFramePr>
        <p:xfrm>
          <a:off x="2771800" y="2780928"/>
          <a:ext cx="3384376" cy="2808312"/>
        </p:xfrm>
        <a:graphic>
          <a:graphicData uri="http://schemas.openxmlformats.org/drawingml/2006/table">
            <a:tbl>
              <a:tblPr firstRow="1" bandRow="1">
                <a:tableStyleId>{5940675A-B579-460E-94D1-54222C63F5DA}</a:tableStyleId>
              </a:tblPr>
              <a:tblGrid>
                <a:gridCol w="846094"/>
                <a:gridCol w="846094"/>
                <a:gridCol w="846094"/>
                <a:gridCol w="846094"/>
              </a:tblGrid>
              <a:tr h="702078">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702078">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r h="702078">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r h="702078">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376" y="2866008"/>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2866008"/>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50605" y="5692606"/>
            <a:ext cx="6066185" cy="646331"/>
          </a:xfrm>
          <a:prstGeom prst="rect">
            <a:avLst/>
          </a:prstGeom>
          <a:noFill/>
        </p:spPr>
        <p:txBody>
          <a:bodyPr wrap="square" rtlCol="0">
            <a:spAutoFit/>
          </a:bodyPr>
          <a:lstStyle/>
          <a:p>
            <a:r>
              <a:rPr lang="zh-CN" altLang="en-US" dirty="0" smtClean="0">
                <a:solidFill>
                  <a:srgbClr val="C00000"/>
                </a:solidFill>
              </a:rPr>
              <a:t>再认和回忆</a:t>
            </a:r>
            <a:r>
              <a:rPr lang="zh-CN" altLang="en-US" dirty="0" smtClean="0"/>
              <a:t>：记忆中的动物再次出现后，能联想起其它格式的动物，以找到相同的</a:t>
            </a:r>
            <a:endParaRPr lang="zh-CN" altLang="en-US" dirty="0"/>
          </a:p>
        </p:txBody>
      </p:sp>
    </p:spTree>
    <p:extLst>
      <p:ext uri="{BB962C8B-B14F-4D97-AF65-F5344CB8AC3E}">
        <p14:creationId xmlns:p14="http://schemas.microsoft.com/office/powerpoint/2010/main" val="5361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dirty="0" smtClean="0"/>
              <a:t>人类的记忆特点：</a:t>
            </a:r>
            <a:endParaRPr lang="en-US" altLang="zh-CN" dirty="0" smtClean="0"/>
          </a:p>
          <a:p>
            <a:pPr lvl="1"/>
            <a:r>
              <a:rPr lang="zh-CN" altLang="en-US" sz="2000" dirty="0" smtClean="0"/>
              <a:t>人们</a:t>
            </a:r>
            <a:r>
              <a:rPr lang="zh-CN" altLang="en-US" sz="2000" dirty="0" smtClean="0">
                <a:solidFill>
                  <a:srgbClr val="C00000"/>
                </a:solidFill>
              </a:rPr>
              <a:t>识别</a:t>
            </a:r>
            <a:r>
              <a:rPr lang="zh-CN" altLang="en-US" sz="2000" dirty="0" smtClean="0"/>
              <a:t>事物的能力远</a:t>
            </a:r>
            <a:r>
              <a:rPr lang="zh-CN" altLang="en-US" sz="2000" dirty="0" smtClean="0">
                <a:solidFill>
                  <a:srgbClr val="C00000"/>
                </a:solidFill>
              </a:rPr>
              <a:t>胜于回忆</a:t>
            </a:r>
            <a:r>
              <a:rPr lang="zh-CN" altLang="en-US" sz="2000" dirty="0" smtClean="0"/>
              <a:t>事物的能力</a:t>
            </a:r>
            <a:endParaRPr lang="en-US" altLang="zh-CN" sz="2000" dirty="0" smtClean="0"/>
          </a:p>
          <a:p>
            <a:pPr lvl="1"/>
            <a:r>
              <a:rPr lang="zh-CN" altLang="en-US" sz="2000" dirty="0" smtClean="0"/>
              <a:t>人们擅长识别</a:t>
            </a:r>
            <a:r>
              <a:rPr lang="zh-CN" altLang="en-US" sz="2000" dirty="0" smtClean="0">
                <a:solidFill>
                  <a:srgbClr val="C00000"/>
                </a:solidFill>
              </a:rPr>
              <a:t>图片</a:t>
            </a:r>
            <a:r>
              <a:rPr lang="zh-CN" altLang="en-US" sz="2000" dirty="0" smtClean="0"/>
              <a:t>，即使只是匆匆浏览过</a:t>
            </a:r>
            <a:endParaRPr lang="en-US" altLang="zh-CN" dirty="0"/>
          </a:p>
          <a:p>
            <a:r>
              <a:rPr lang="zh-CN" altLang="en-US" dirty="0" smtClean="0"/>
              <a:t>利用人类记忆特点开发的交互：</a:t>
            </a:r>
            <a:endParaRPr lang="en-US" altLang="zh-CN" dirty="0"/>
          </a:p>
          <a:p>
            <a:endParaRPr lang="en-US" altLang="zh-CN" dirty="0" smtClean="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timgsa.baidu.com/timg?image&amp;quality=80&amp;size=b9999_10000&amp;sec=1586605651177&amp;di=9da1f7a926a72bd5239cdce10a0847a0&amp;imgtype=0&amp;src=http%3A%2F%2Fphotocdn.sohu.com%2F20120130%2FImg33320632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3976036"/>
            <a:ext cx="3742681" cy="22456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22941" y="6193770"/>
            <a:ext cx="1051891" cy="369332"/>
          </a:xfrm>
          <a:prstGeom prst="rect">
            <a:avLst/>
          </a:prstGeom>
          <a:noFill/>
        </p:spPr>
        <p:txBody>
          <a:bodyPr wrap="none" rtlCol="0">
            <a:spAutoFit/>
          </a:bodyPr>
          <a:lstStyle/>
          <a:p>
            <a:r>
              <a:rPr lang="en-US" altLang="zh-CN" dirty="0" smtClean="0"/>
              <a:t>GUI</a:t>
            </a:r>
            <a:r>
              <a:rPr lang="zh-CN" altLang="en-US" dirty="0" smtClean="0"/>
              <a:t>界面</a:t>
            </a:r>
            <a:endParaRPr lang="zh-CN" altLang="en-US" dirty="0"/>
          </a:p>
        </p:txBody>
      </p:sp>
      <p:pic>
        <p:nvPicPr>
          <p:cNvPr id="4100" name="Picture 4" descr="https://timgsa.baidu.com/timg?image&amp;quality=80&amp;size=b9999_10000&amp;sec=1586605781114&amp;di=8a6bdd9239c01ae71a81bde067aa774c&amp;imgtype=0&amp;src=http%3A%2F%2Fyesky.img.zz314.com%2F2017-04-13%2F315c1575c9dd7075c39e61c7b63409bf.jpg"/>
          <p:cNvPicPr>
            <a:picLocks noChangeAspect="1" noChangeArrowheads="1"/>
          </p:cNvPicPr>
          <p:nvPr/>
        </p:nvPicPr>
        <p:blipFill rotWithShape="1">
          <a:blip r:embed="rId5">
            <a:extLst>
              <a:ext uri="{28A0092B-C50C-407E-A947-70E740481C1C}">
                <a14:useLocalDpi xmlns:a14="http://schemas.microsoft.com/office/drawing/2010/main" val="0"/>
              </a:ext>
            </a:extLst>
          </a:blip>
          <a:srcRect l="15752" r="9789"/>
          <a:stretch/>
        </p:blipFill>
        <p:spPr bwMode="auto">
          <a:xfrm>
            <a:off x="5207198" y="3976036"/>
            <a:ext cx="2965202" cy="22177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904969" y="6193770"/>
            <a:ext cx="1569660" cy="369332"/>
          </a:xfrm>
          <a:prstGeom prst="rect">
            <a:avLst/>
          </a:prstGeom>
          <a:noFill/>
        </p:spPr>
        <p:txBody>
          <a:bodyPr wrap="none" rtlCol="0">
            <a:spAutoFit/>
          </a:bodyPr>
          <a:lstStyle/>
          <a:p>
            <a:r>
              <a:rPr lang="zh-CN" altLang="en-US" dirty="0" smtClean="0"/>
              <a:t>浏览器收藏栏</a:t>
            </a:r>
            <a:endParaRPr lang="zh-CN" altLang="en-US" dirty="0"/>
          </a:p>
        </p:txBody>
      </p:sp>
    </p:spTree>
    <p:extLst>
      <p:ext uri="{BB962C8B-B14F-4D97-AF65-F5344CB8AC3E}">
        <p14:creationId xmlns:p14="http://schemas.microsoft.com/office/powerpoint/2010/main" val="413597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4100"/>
                                        </p:tgtEl>
                                        <p:attrNameLst>
                                          <p:attrName>style.visibility</p:attrName>
                                        </p:attrNameLst>
                                      </p:cBhvr>
                                      <p:to>
                                        <p:strVal val="visible"/>
                                      </p:to>
                                    </p:set>
                                    <p:animEffect transition="in" filter="fade">
                                      <p:cBhvr>
                                        <p:cTn id="27" dur="500"/>
                                        <p:tgtEl>
                                          <p:spTgt spid="410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dirty="0" smtClean="0"/>
              <a:t>计算机带来的记忆负担</a:t>
            </a:r>
            <a:endParaRPr lang="en-US" altLang="zh-CN" dirty="0" smtClean="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s://timgsa.baidu.com/timg?image&amp;quality=80&amp;size=b9999_10000&amp;sec=1586606193656&amp;di=94924ba4cac881b71006a63578893645&amp;imgtype=0&amp;src=http%3A%2F%2F5b0988e595225.cdn.sohucs.com%2Fq_70%2Cc_zoom%2Cw_640%2Fimages%2F20180410%2F761e3fe051b14ea8bdc1f223f97c6057.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992851"/>
            <a:ext cx="3999705" cy="26685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67757" y="5703639"/>
            <a:ext cx="2031325" cy="461665"/>
          </a:xfrm>
          <a:prstGeom prst="rect">
            <a:avLst/>
          </a:prstGeom>
          <a:noFill/>
        </p:spPr>
        <p:txBody>
          <a:bodyPr wrap="none" rtlCol="0">
            <a:spAutoFit/>
          </a:bodyPr>
          <a:lstStyle/>
          <a:p>
            <a:r>
              <a:rPr lang="zh-CN" altLang="en-US" sz="2400" dirty="0" smtClean="0"/>
              <a:t>文件管理问题</a:t>
            </a:r>
            <a:endParaRPr lang="zh-CN" altLang="en-US" sz="2400" dirty="0"/>
          </a:p>
        </p:txBody>
      </p:sp>
      <p:pic>
        <p:nvPicPr>
          <p:cNvPr id="12292" name="Picture 4" descr="https://ss1.bdstatic.com/70cFuXSh_Q1YnxGkpoWK1HF6hhy/it/u=3323219729,2670761782&amp;fm=26&amp;gp=0.jpg"/>
          <p:cNvPicPr>
            <a:picLocks noChangeAspect="1" noChangeArrowheads="1"/>
          </p:cNvPicPr>
          <p:nvPr/>
        </p:nvPicPr>
        <p:blipFill rotWithShape="1">
          <a:blip r:embed="rId5">
            <a:extLst>
              <a:ext uri="{28A0092B-C50C-407E-A947-70E740481C1C}">
                <a14:useLocalDpi xmlns:a14="http://schemas.microsoft.com/office/drawing/2010/main" val="0"/>
              </a:ext>
            </a:extLst>
          </a:blip>
          <a:srcRect b="45312"/>
          <a:stretch/>
        </p:blipFill>
        <p:spPr bwMode="auto">
          <a:xfrm>
            <a:off x="5175652" y="2204864"/>
            <a:ext cx="3110437" cy="34565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022984" y="5703639"/>
            <a:ext cx="1415772" cy="461665"/>
          </a:xfrm>
          <a:prstGeom prst="rect">
            <a:avLst/>
          </a:prstGeom>
          <a:noFill/>
        </p:spPr>
        <p:txBody>
          <a:bodyPr wrap="none" rtlCol="0">
            <a:spAutoFit/>
          </a:bodyPr>
          <a:lstStyle/>
          <a:p>
            <a:r>
              <a:rPr lang="zh-CN" altLang="en-US" sz="2400" dirty="0" smtClean="0"/>
              <a:t>密码问题</a:t>
            </a:r>
            <a:endParaRPr lang="zh-CN" altLang="en-US" sz="2400" dirty="0"/>
          </a:p>
        </p:txBody>
      </p:sp>
      <p:sp>
        <p:nvSpPr>
          <p:cNvPr id="14" name="TextBox 13"/>
          <p:cNvSpPr txBox="1"/>
          <p:nvPr/>
        </p:nvSpPr>
        <p:spPr>
          <a:xfrm>
            <a:off x="6236376" y="2331131"/>
            <a:ext cx="2404760" cy="1464231"/>
          </a:xfrm>
          <a:prstGeom prst="wedgeRoundRectCallout">
            <a:avLst>
              <a:gd name="adj1" fmla="val -29560"/>
              <a:gd name="adj2" fmla="val 71714"/>
              <a:gd name="adj3" fmla="val 16667"/>
            </a:avLst>
          </a:prstGeom>
          <a:solidFill>
            <a:schemeClr val="bg1">
              <a:lumMod val="85000"/>
            </a:schemeClr>
          </a:solidFill>
          <a:ln>
            <a:solidFill>
              <a:schemeClr val="tx1"/>
            </a:solidFill>
          </a:ln>
        </p:spPr>
        <p:txBody>
          <a:bodyPr wrap="square" rtlCol="0">
            <a:spAutoFit/>
          </a:bodyPr>
          <a:lstStyle/>
          <a:p>
            <a:r>
              <a:rPr lang="zh-CN" altLang="en-US" sz="1600" dirty="0" smtClean="0"/>
              <a:t>请输入不小于</a:t>
            </a:r>
            <a:r>
              <a:rPr lang="en-US" altLang="zh-CN" sz="1600" dirty="0" smtClean="0"/>
              <a:t>16</a:t>
            </a:r>
            <a:r>
              <a:rPr lang="zh-CN" altLang="en-US" sz="1600" dirty="0" smtClean="0"/>
              <a:t>位的密码，必须同时包含数字，大小写字母和特殊字符。不能是连续的数字和相同的数字。</a:t>
            </a:r>
            <a:endParaRPr lang="zh-CN" altLang="en-US" sz="1600" dirty="0"/>
          </a:p>
        </p:txBody>
      </p:sp>
    </p:spTree>
    <p:extLst>
      <p:ext uri="{BB962C8B-B14F-4D97-AF65-F5344CB8AC3E}">
        <p14:creationId xmlns:p14="http://schemas.microsoft.com/office/powerpoint/2010/main" val="233373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fade">
                                      <p:cBhvr>
                                        <p:cTn id="12" dur="500"/>
                                        <p:tgtEl>
                                          <p:spTgt spid="1229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292"/>
                                        </p:tgtEl>
                                        <p:attrNameLst>
                                          <p:attrName>style.visibility</p:attrName>
                                        </p:attrNameLst>
                                      </p:cBhvr>
                                      <p:to>
                                        <p:strVal val="visible"/>
                                      </p:to>
                                    </p:set>
                                    <p:animEffect transition="in" filter="fade">
                                      <p:cBhvr>
                                        <p:cTn id="20" dur="500"/>
                                        <p:tgtEl>
                                          <p:spTgt spid="1229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dirty="0" smtClean="0"/>
              <a:t>减轻记忆负担的策略</a:t>
            </a:r>
            <a:endParaRPr lang="en-US" altLang="zh-CN" dirty="0" smtClean="0"/>
          </a:p>
          <a:p>
            <a:pPr lvl="1"/>
            <a:r>
              <a:rPr lang="zh-CN" altLang="en-US" dirty="0" smtClean="0"/>
              <a:t>针对</a:t>
            </a:r>
            <a:r>
              <a:rPr lang="zh-CN" altLang="en-US" dirty="0" smtClean="0">
                <a:solidFill>
                  <a:srgbClr val="C00000"/>
                </a:solidFill>
              </a:rPr>
              <a:t>文件管理</a:t>
            </a:r>
            <a:r>
              <a:rPr lang="zh-CN" altLang="en-US" dirty="0" smtClean="0"/>
              <a:t>问题</a:t>
            </a:r>
            <a:endParaRPr lang="en-US" altLang="zh-CN" dirty="0" smtClean="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93" t="8938" r="13016" b="31695"/>
          <a:stretch/>
        </p:blipFill>
        <p:spPr bwMode="auto">
          <a:xfrm>
            <a:off x="1475656" y="3284984"/>
            <a:ext cx="5976664" cy="3132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标注 3"/>
          <p:cNvSpPr/>
          <p:nvPr/>
        </p:nvSpPr>
        <p:spPr>
          <a:xfrm>
            <a:off x="4355976" y="2204864"/>
            <a:ext cx="4320480" cy="792088"/>
          </a:xfrm>
          <a:prstGeom prst="wedgeRoundRectCallout">
            <a:avLst>
              <a:gd name="adj1" fmla="val -25200"/>
              <a:gd name="adj2" fmla="val 863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zh-CN" altLang="en-US" dirty="0" smtClean="0"/>
              <a:t>定向记忆</a:t>
            </a:r>
            <a:r>
              <a:rPr lang="en-US" altLang="zh-CN" dirty="0" smtClean="0"/>
              <a:t>——</a:t>
            </a:r>
            <a:r>
              <a:rPr lang="zh-CN" altLang="en-US" dirty="0" smtClean="0"/>
              <a:t>根据关键信息检索</a:t>
            </a:r>
            <a:endParaRPr lang="en-US" altLang="zh-CN" dirty="0" smtClean="0"/>
          </a:p>
          <a:p>
            <a:pPr marL="285750" indent="-285750">
              <a:buFont typeface="Arial" pitchFamily="34" charset="0"/>
              <a:buChar char="•"/>
            </a:pPr>
            <a:r>
              <a:rPr lang="zh-CN" altLang="en-US" dirty="0" smtClean="0"/>
              <a:t>扫描识别</a:t>
            </a:r>
            <a:r>
              <a:rPr lang="en-US" altLang="zh-CN" dirty="0" smtClean="0"/>
              <a:t>——</a:t>
            </a:r>
            <a:r>
              <a:rPr lang="zh-CN" altLang="en-US" dirty="0" smtClean="0"/>
              <a:t>在筛选结果中逐个检索</a:t>
            </a:r>
            <a:endParaRPr lang="zh-CN" altLang="en-US" dirty="0"/>
          </a:p>
        </p:txBody>
      </p:sp>
    </p:spTree>
    <p:extLst>
      <p:ext uri="{BB962C8B-B14F-4D97-AF65-F5344CB8AC3E}">
        <p14:creationId xmlns:p14="http://schemas.microsoft.com/office/powerpoint/2010/main" val="37234167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a:xfrm>
            <a:off x="1043493" y="2323652"/>
            <a:ext cx="4480682" cy="3508977"/>
          </a:xfrm>
        </p:spPr>
        <p:txBody>
          <a:bodyPr>
            <a:noAutofit/>
          </a:bodyPr>
          <a:lstStyle/>
          <a:p>
            <a:r>
              <a:rPr lang="zh-CN" altLang="en-US" dirty="0" smtClean="0"/>
              <a:t>减轻记忆负担的策略</a:t>
            </a:r>
            <a:endParaRPr lang="en-US" altLang="zh-CN" dirty="0" smtClean="0"/>
          </a:p>
          <a:p>
            <a:pPr lvl="1"/>
            <a:r>
              <a:rPr lang="zh-CN" altLang="en-US" dirty="0" smtClean="0"/>
              <a:t>针对</a:t>
            </a:r>
            <a:r>
              <a:rPr lang="zh-CN" altLang="en-US" dirty="0" smtClean="0">
                <a:solidFill>
                  <a:srgbClr val="C00000"/>
                </a:solidFill>
              </a:rPr>
              <a:t>密码</a:t>
            </a:r>
            <a:r>
              <a:rPr lang="zh-CN" altLang="en-US" dirty="0" smtClean="0"/>
              <a:t>问题，提供一些记忆辅助</a:t>
            </a:r>
            <a:endParaRPr lang="en-US" altLang="zh-CN" dirty="0" smtClean="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s://timgsa.baidu.com/timg?image&amp;quality=80&amp;size=b9999_10000&amp;sec=1586607667555&amp;di=27d22e33958ce8f19f94b4bc6a8bc76b&amp;imgtype=0&amp;src=http%3A%2F%2Fimg0.pconline.com.cn%2Fpconline%2F1306%2F14%2F3341651_3.jpg"/>
          <p:cNvPicPr>
            <a:picLocks noChangeAspect="1" noChangeArrowheads="1"/>
          </p:cNvPicPr>
          <p:nvPr/>
        </p:nvPicPr>
        <p:blipFill rotWithShape="1">
          <a:blip r:embed="rId4">
            <a:extLst>
              <a:ext uri="{28A0092B-C50C-407E-A947-70E740481C1C}">
                <a14:useLocalDpi xmlns:a14="http://schemas.microsoft.com/office/drawing/2010/main" val="0"/>
              </a:ext>
            </a:extLst>
          </a:blip>
          <a:srcRect l="33170" t="4474" r="3517" b="4098"/>
          <a:stretch/>
        </p:blipFill>
        <p:spPr bwMode="auto">
          <a:xfrm>
            <a:off x="5675086" y="2811886"/>
            <a:ext cx="2857354" cy="297931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6064" t="59611" r="5848"/>
          <a:stretch/>
        </p:blipFill>
        <p:spPr bwMode="auto">
          <a:xfrm>
            <a:off x="574778" y="3583305"/>
            <a:ext cx="4949396" cy="220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95478" y="5791200"/>
            <a:ext cx="1107996" cy="369332"/>
          </a:xfrm>
          <a:prstGeom prst="rect">
            <a:avLst/>
          </a:prstGeom>
          <a:noFill/>
        </p:spPr>
        <p:txBody>
          <a:bodyPr wrap="none" rtlCol="0">
            <a:spAutoFit/>
          </a:bodyPr>
          <a:lstStyle/>
          <a:p>
            <a:r>
              <a:rPr lang="zh-CN" altLang="en-US" dirty="0" smtClean="0"/>
              <a:t>密码提示</a:t>
            </a:r>
            <a:endParaRPr lang="zh-CN" altLang="en-US" dirty="0"/>
          </a:p>
        </p:txBody>
      </p:sp>
      <p:sp>
        <p:nvSpPr>
          <p:cNvPr id="9" name="TextBox 8"/>
          <p:cNvSpPr txBox="1"/>
          <p:nvPr/>
        </p:nvSpPr>
        <p:spPr>
          <a:xfrm>
            <a:off x="6549765" y="5791200"/>
            <a:ext cx="1107996" cy="369332"/>
          </a:xfrm>
          <a:prstGeom prst="rect">
            <a:avLst/>
          </a:prstGeom>
          <a:noFill/>
        </p:spPr>
        <p:txBody>
          <a:bodyPr wrap="none" rtlCol="0">
            <a:spAutoFit/>
          </a:bodyPr>
          <a:lstStyle/>
          <a:p>
            <a:r>
              <a:rPr lang="zh-CN" altLang="en-US" dirty="0" smtClean="0"/>
              <a:t>找回密码</a:t>
            </a:r>
            <a:endParaRPr lang="zh-CN" altLang="en-US" dirty="0"/>
          </a:p>
        </p:txBody>
      </p:sp>
    </p:spTree>
    <p:extLst>
      <p:ext uri="{BB962C8B-B14F-4D97-AF65-F5344CB8AC3E}">
        <p14:creationId xmlns:p14="http://schemas.microsoft.com/office/powerpoint/2010/main" val="25303145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dirty="0" smtClean="0"/>
              <a:t>记忆特点给予交互开发的启示：</a:t>
            </a:r>
            <a:endParaRPr lang="en-US" altLang="zh-CN" dirty="0" smtClean="0"/>
          </a:p>
          <a:p>
            <a:pPr lvl="1"/>
            <a:r>
              <a:rPr lang="zh-CN" altLang="en-US" dirty="0" smtClean="0"/>
              <a:t>应考虑用户的记忆能力，</a:t>
            </a:r>
            <a:r>
              <a:rPr lang="zh-CN" altLang="en-US" dirty="0" smtClean="0">
                <a:solidFill>
                  <a:srgbClr val="C00000"/>
                </a:solidFill>
              </a:rPr>
              <a:t>勿</a:t>
            </a:r>
            <a:r>
              <a:rPr lang="zh-CN" altLang="en-US" dirty="0" smtClean="0"/>
              <a:t>使用</a:t>
            </a:r>
            <a:r>
              <a:rPr lang="zh-CN" altLang="en-US" dirty="0" smtClean="0">
                <a:solidFill>
                  <a:srgbClr val="C00000"/>
                </a:solidFill>
              </a:rPr>
              <a:t>过于复杂</a:t>
            </a:r>
            <a:r>
              <a:rPr lang="zh-CN" altLang="en-US" dirty="0" smtClean="0"/>
              <a:t>的任务执行步骤</a:t>
            </a:r>
            <a:endParaRPr lang="en-US" altLang="zh-CN" dirty="0" smtClean="0"/>
          </a:p>
          <a:p>
            <a:pPr lvl="1"/>
            <a:endParaRPr lang="en-US" altLang="zh-CN" dirty="0" smtClean="0"/>
          </a:p>
          <a:p>
            <a:pPr lvl="1"/>
            <a:r>
              <a:rPr lang="zh-CN" altLang="en-US" dirty="0" smtClean="0"/>
              <a:t>应使用菜单、图标，且它们的位置应</a:t>
            </a:r>
            <a:r>
              <a:rPr lang="zh-CN" altLang="en-US" dirty="0" smtClean="0">
                <a:solidFill>
                  <a:srgbClr val="C00000"/>
                </a:solidFill>
              </a:rPr>
              <a:t>保持一致</a:t>
            </a:r>
            <a:endParaRPr lang="en-US" altLang="zh-CN" dirty="0" smtClean="0">
              <a:solidFill>
                <a:srgbClr val="C00000"/>
              </a:solidFill>
            </a:endParaRPr>
          </a:p>
          <a:p>
            <a:pPr lvl="1"/>
            <a:endParaRPr lang="en-US" altLang="zh-CN" dirty="0" smtClean="0"/>
          </a:p>
          <a:p>
            <a:pPr lvl="1"/>
            <a:r>
              <a:rPr lang="zh-CN" altLang="en-US" dirty="0" smtClean="0">
                <a:solidFill>
                  <a:srgbClr val="C00000"/>
                </a:solidFill>
              </a:rPr>
              <a:t>提供多种信息</a:t>
            </a:r>
            <a:r>
              <a:rPr lang="zh-CN" altLang="en-US" dirty="0" smtClean="0"/>
              <a:t>（如文件、邮件、图像）的</a:t>
            </a:r>
            <a:r>
              <a:rPr lang="zh-CN" altLang="en-US" dirty="0" smtClean="0">
                <a:solidFill>
                  <a:srgbClr val="C00000"/>
                </a:solidFill>
              </a:rPr>
              <a:t>编码方式</a:t>
            </a:r>
            <a:r>
              <a:rPr lang="zh-CN" altLang="en-US" dirty="0" smtClean="0"/>
              <a:t>，并且通过颜色、标志、时间戳、图标等帮助用户记住它们的存放位置</a:t>
            </a:r>
            <a:endParaRPr lang="en-US" altLang="zh-CN" dirty="0" smtClean="0"/>
          </a:p>
        </p:txBody>
      </p:sp>
      <p:sp>
        <p:nvSpPr>
          <p:cNvPr id="5" name="矩形 4"/>
          <p:cNvSpPr/>
          <p:nvPr/>
        </p:nvSpPr>
        <p:spPr>
          <a:xfrm>
            <a:off x="1619672" y="653787"/>
            <a:ext cx="6768752" cy="830997"/>
          </a:xfrm>
          <a:prstGeom prst="rect">
            <a:avLst/>
          </a:prstGeom>
        </p:spPr>
        <p:txBody>
          <a:bodyPr wrap="square">
            <a:spAutoFit/>
          </a:bodyPr>
          <a:lstStyle/>
          <a:p>
            <a:r>
              <a:rPr lang="zh-CN" altLang="en-US" sz="2400" dirty="0">
                <a:solidFill>
                  <a:srgbClr val="C00000"/>
                </a:solidFill>
              </a:rPr>
              <a:t>记忆</a:t>
            </a:r>
            <a:r>
              <a:rPr lang="zh-CN" altLang="en-US" sz="2400" dirty="0" smtClean="0"/>
              <a:t>：</a:t>
            </a:r>
            <a:r>
              <a:rPr lang="zh-CN" altLang="en-US" sz="2400" dirty="0"/>
              <a:t>人脑对经验过事物的识记、保持、再现或再认</a:t>
            </a:r>
            <a:endParaRPr lang="en-US" altLang="zh-CN" sz="2400" dirty="0"/>
          </a:p>
        </p:txBody>
      </p:sp>
      <p:pic>
        <p:nvPicPr>
          <p:cNvPr id="7" name="Picture 6" descr="https://ss3.bdstatic.com/70cFv8Sh_Q1YnxGkpoWK1HF6hhy/it/u=2209479181,2768380710&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19512"/>
            <a:ext cx="1169544" cy="106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3563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dirty="0" smtClean="0"/>
              <a:t>问题解决的四个过程</a:t>
            </a:r>
            <a:endParaRPr lang="en-US" altLang="zh-CN" dirty="0" smtClean="0"/>
          </a:p>
          <a:p>
            <a:pPr lvl="1"/>
            <a:r>
              <a:rPr lang="zh-CN" altLang="en-US" dirty="0" smtClean="0">
                <a:solidFill>
                  <a:srgbClr val="C00000"/>
                </a:solidFill>
              </a:rPr>
              <a:t>理解问题</a:t>
            </a:r>
            <a:r>
              <a:rPr lang="zh-CN" altLang="en-US" dirty="0" smtClean="0"/>
              <a:t>：考虑做什么（</a:t>
            </a:r>
            <a:r>
              <a:rPr lang="zh-CN" altLang="en-US" dirty="0" smtClean="0">
                <a:solidFill>
                  <a:srgbClr val="7030A0"/>
                </a:solidFill>
              </a:rPr>
              <a:t>买什么东西</a:t>
            </a:r>
            <a:r>
              <a:rPr lang="zh-CN" altLang="en-US" dirty="0" smtClean="0"/>
              <a:t>）</a:t>
            </a:r>
            <a:endParaRPr lang="en-US" altLang="zh-CN" dirty="0" smtClean="0"/>
          </a:p>
          <a:p>
            <a:pPr lvl="1"/>
            <a:r>
              <a:rPr lang="zh-CN" altLang="en-US" dirty="0" smtClean="0">
                <a:solidFill>
                  <a:srgbClr val="C00000"/>
                </a:solidFill>
              </a:rPr>
              <a:t>制订计划</a:t>
            </a:r>
            <a:r>
              <a:rPr lang="zh-CN" altLang="en-US" dirty="0" smtClean="0"/>
              <a:t>：有哪些选择（</a:t>
            </a:r>
            <a:r>
              <a:rPr lang="zh-CN" altLang="en-US" dirty="0" smtClean="0">
                <a:solidFill>
                  <a:srgbClr val="7030A0"/>
                </a:solidFill>
              </a:rPr>
              <a:t>有哪些店卖</a:t>
            </a:r>
            <a:r>
              <a:rPr lang="zh-CN" altLang="en-US" dirty="0" smtClean="0"/>
              <a:t>）</a:t>
            </a:r>
            <a:endParaRPr lang="en-US" altLang="zh-CN" dirty="0" smtClean="0"/>
          </a:p>
          <a:p>
            <a:pPr lvl="1"/>
            <a:r>
              <a:rPr lang="zh-CN" altLang="en-US" dirty="0" smtClean="0">
                <a:solidFill>
                  <a:srgbClr val="C00000"/>
                </a:solidFill>
              </a:rPr>
              <a:t>实施计划</a:t>
            </a:r>
            <a:r>
              <a:rPr lang="zh-CN" altLang="en-US" dirty="0" smtClean="0"/>
              <a:t>：执行某个活动（</a:t>
            </a:r>
            <a:r>
              <a:rPr lang="zh-CN" altLang="en-US" dirty="0" smtClean="0">
                <a:solidFill>
                  <a:srgbClr val="7030A0"/>
                </a:solidFill>
              </a:rPr>
              <a:t>买某个店的货品</a:t>
            </a:r>
            <a:r>
              <a:rPr lang="zh-CN" altLang="en-US" dirty="0" smtClean="0"/>
              <a:t>）</a:t>
            </a:r>
            <a:endParaRPr lang="en-US" altLang="zh-CN" dirty="0" smtClean="0"/>
          </a:p>
          <a:p>
            <a:pPr lvl="1"/>
            <a:r>
              <a:rPr lang="zh-CN" altLang="en-US" dirty="0" smtClean="0">
                <a:solidFill>
                  <a:srgbClr val="C00000"/>
                </a:solidFill>
              </a:rPr>
              <a:t>检验结果</a:t>
            </a:r>
            <a:r>
              <a:rPr lang="zh-CN" altLang="en-US" dirty="0" smtClean="0"/>
              <a:t>：会有什么结果（</a:t>
            </a:r>
            <a:r>
              <a:rPr lang="zh-CN" altLang="en-US" dirty="0" smtClean="0">
                <a:solidFill>
                  <a:srgbClr val="7030A0"/>
                </a:solidFill>
              </a:rPr>
              <a:t>要付多少钱，售后？</a:t>
            </a:r>
            <a:r>
              <a:rPr lang="zh-CN" altLang="en-US" dirty="0" smtClean="0"/>
              <a:t>）</a:t>
            </a:r>
            <a:endParaRPr lang="en-US" altLang="zh-CN" dirty="0" smtClean="0"/>
          </a:p>
          <a:p>
            <a:pPr marL="68580" indent="0">
              <a:buNone/>
            </a:pPr>
            <a:endParaRPr lang="en-US" altLang="zh-CN" dirty="0"/>
          </a:p>
          <a:p>
            <a:r>
              <a:rPr lang="zh-CN" altLang="en-US" dirty="0" smtClean="0"/>
              <a:t>问题解决的效果取决于在相关行业的经验以及对应用和技能的掌握程度</a:t>
            </a:r>
            <a:endParaRPr lang="en-US" altLang="zh-CN" dirty="0" smtClean="0"/>
          </a:p>
          <a:p>
            <a:pPr lvl="1"/>
            <a:r>
              <a:rPr lang="zh-CN" altLang="en-US" dirty="0" smtClean="0">
                <a:solidFill>
                  <a:srgbClr val="7030A0"/>
                </a:solidFill>
              </a:rPr>
              <a:t>半路出家</a:t>
            </a:r>
            <a:r>
              <a:rPr lang="zh-CN" altLang="en-US" dirty="0" smtClean="0"/>
              <a:t> </a:t>
            </a:r>
            <a:r>
              <a:rPr lang="en-US" altLang="zh-CN" dirty="0" smtClean="0"/>
              <a:t>VS </a:t>
            </a:r>
            <a:r>
              <a:rPr lang="zh-CN" altLang="en-US" dirty="0" smtClean="0">
                <a:solidFill>
                  <a:srgbClr val="C00000"/>
                </a:solidFill>
              </a:rPr>
              <a:t>驾轻就熟</a:t>
            </a:r>
            <a:endParaRPr lang="en-US" altLang="zh-CN" dirty="0" smtClean="0">
              <a:solidFill>
                <a:srgbClr val="C00000"/>
              </a:solidFill>
            </a:endParaRPr>
          </a:p>
        </p:txBody>
      </p:sp>
      <p:sp>
        <p:nvSpPr>
          <p:cNvPr id="5" name="矩形 4"/>
          <p:cNvSpPr/>
          <p:nvPr/>
        </p:nvSpPr>
        <p:spPr>
          <a:xfrm>
            <a:off x="1619672" y="653787"/>
            <a:ext cx="6768752" cy="707886"/>
          </a:xfrm>
          <a:prstGeom prst="rect">
            <a:avLst/>
          </a:prstGeom>
        </p:spPr>
        <p:txBody>
          <a:bodyPr wrap="square">
            <a:spAutoFit/>
          </a:bodyPr>
          <a:lstStyle/>
          <a:p>
            <a:r>
              <a:rPr lang="zh-CN" altLang="en-US" sz="2000" dirty="0" smtClean="0">
                <a:solidFill>
                  <a:srgbClr val="C00000"/>
                </a:solidFill>
              </a:rPr>
              <a:t>问题解决</a:t>
            </a:r>
            <a:r>
              <a:rPr lang="zh-CN" altLang="en-US" sz="2000" dirty="0" smtClean="0"/>
              <a:t>：由一定情景引起，按照一定目标，应用各种认知活动，经过一系列思维操作，使问题得以解决的过程</a:t>
            </a:r>
            <a:endParaRPr lang="en-US" altLang="zh-CN" sz="2000" dirty="0"/>
          </a:p>
        </p:txBody>
      </p:sp>
      <p:pic>
        <p:nvPicPr>
          <p:cNvPr id="6" name="Picture 8" descr="https://timgsa.baidu.com/timg?image&amp;quality=80&amp;size=b9999_10000&amp;sec=1586495455795&amp;di=ddc1dab59290aa6ff500e7f5c3f7fc3f&amp;imgtype=0&amp;src=http%3A%2F%2Fimg1.imgtn.bdimg.com%2Fit%2Fu%3D2216648496%2C1889573198%26fm%3D214%26gp%3D0.jpg"/>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r="7938"/>
          <a:stretch/>
        </p:blipFill>
        <p:spPr bwMode="auto">
          <a:xfrm>
            <a:off x="683568" y="244388"/>
            <a:ext cx="1042487" cy="125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85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dirty="0" smtClean="0"/>
              <a:t>问题解决给予交互开发的启示：</a:t>
            </a:r>
            <a:endParaRPr lang="en-US" altLang="zh-CN" dirty="0" smtClean="0"/>
          </a:p>
          <a:p>
            <a:pPr lvl="1"/>
            <a:r>
              <a:rPr lang="zh-CN" altLang="en-US" dirty="0" smtClean="0"/>
              <a:t>应考虑在界面中</a:t>
            </a:r>
            <a:r>
              <a:rPr lang="zh-CN" altLang="en-US" dirty="0" smtClean="0">
                <a:solidFill>
                  <a:srgbClr val="C00000"/>
                </a:solidFill>
              </a:rPr>
              <a:t>隐藏一些附加信息</a:t>
            </a:r>
            <a:r>
              <a:rPr lang="zh-CN" altLang="en-US" dirty="0" smtClean="0"/>
              <a:t>，专门供那些希望学习如何更有效地执行任务的用户访问</a:t>
            </a:r>
            <a:endParaRPr lang="en-US" altLang="zh-CN" dirty="0" smtClean="0"/>
          </a:p>
        </p:txBody>
      </p:sp>
      <p:sp>
        <p:nvSpPr>
          <p:cNvPr id="5" name="矩形 4"/>
          <p:cNvSpPr/>
          <p:nvPr/>
        </p:nvSpPr>
        <p:spPr>
          <a:xfrm>
            <a:off x="1619672" y="653787"/>
            <a:ext cx="6768752" cy="707886"/>
          </a:xfrm>
          <a:prstGeom prst="rect">
            <a:avLst/>
          </a:prstGeom>
        </p:spPr>
        <p:txBody>
          <a:bodyPr wrap="square">
            <a:spAutoFit/>
          </a:bodyPr>
          <a:lstStyle/>
          <a:p>
            <a:r>
              <a:rPr lang="zh-CN" altLang="en-US" sz="2000" dirty="0" smtClean="0">
                <a:solidFill>
                  <a:srgbClr val="C00000"/>
                </a:solidFill>
              </a:rPr>
              <a:t>问题解决</a:t>
            </a:r>
            <a:r>
              <a:rPr lang="zh-CN" altLang="en-US" sz="2000" dirty="0" smtClean="0"/>
              <a:t>：由一定情景引起，按照一定目标，应用各种认知活动，经过一系列思维操作，使问题得以解决的过程</a:t>
            </a:r>
            <a:endParaRPr lang="en-US" altLang="zh-CN" sz="2000" dirty="0"/>
          </a:p>
        </p:txBody>
      </p:sp>
      <p:pic>
        <p:nvPicPr>
          <p:cNvPr id="6" name="Picture 8" descr="https://timgsa.baidu.com/timg?image&amp;quality=80&amp;size=b9999_10000&amp;sec=1586495455795&amp;di=ddc1dab59290aa6ff500e7f5c3f7fc3f&amp;imgtype=0&amp;src=http%3A%2F%2Fimg1.imgtn.bdimg.com%2Fit%2Fu%3D2216648496%2C1889573198%26fm%3D214%26gp%3D0.jpg"/>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r="7938"/>
          <a:stretch/>
        </p:blipFill>
        <p:spPr bwMode="auto">
          <a:xfrm>
            <a:off x="683568" y="244388"/>
            <a:ext cx="1042487" cy="12512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468328"/>
            <a:ext cx="2305050"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3816" y="3468328"/>
            <a:ext cx="3058120"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17582" y="6227480"/>
            <a:ext cx="1210588" cy="338554"/>
          </a:xfrm>
          <a:prstGeom prst="rect">
            <a:avLst/>
          </a:prstGeom>
          <a:noFill/>
        </p:spPr>
        <p:txBody>
          <a:bodyPr wrap="none" rtlCol="0">
            <a:spAutoFit/>
          </a:bodyPr>
          <a:lstStyle/>
          <a:p>
            <a:r>
              <a:rPr lang="zh-CN" altLang="en-US" sz="1600" dirty="0" smtClean="0"/>
              <a:t>小问号图标</a:t>
            </a:r>
            <a:endParaRPr lang="zh-CN" altLang="en-US" sz="1600" dirty="0"/>
          </a:p>
        </p:txBody>
      </p:sp>
      <p:sp>
        <p:nvSpPr>
          <p:cNvPr id="9" name="TextBox 8"/>
          <p:cNvSpPr txBox="1"/>
          <p:nvPr/>
        </p:nvSpPr>
        <p:spPr>
          <a:xfrm>
            <a:off x="5326350" y="6227480"/>
            <a:ext cx="2236510" cy="338554"/>
          </a:xfrm>
          <a:prstGeom prst="rect">
            <a:avLst/>
          </a:prstGeom>
          <a:noFill/>
        </p:spPr>
        <p:txBody>
          <a:bodyPr wrap="none" rtlCol="0">
            <a:spAutoFit/>
          </a:bodyPr>
          <a:lstStyle/>
          <a:p>
            <a:r>
              <a:rPr lang="zh-CN" altLang="en-US" sz="1600" dirty="0" smtClean="0"/>
              <a:t>鼠标停留显示帮助信息</a:t>
            </a:r>
            <a:endParaRPr lang="zh-CN" altLang="en-US" sz="1600" dirty="0"/>
          </a:p>
        </p:txBody>
      </p:sp>
    </p:spTree>
    <p:extLst>
      <p:ext uri="{BB962C8B-B14F-4D97-AF65-F5344CB8AC3E}">
        <p14:creationId xmlns:p14="http://schemas.microsoft.com/office/powerpoint/2010/main" val="316989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dirty="0" smtClean="0"/>
              <a:t>三种形式的异同</a:t>
            </a:r>
            <a:endParaRPr lang="en-US" altLang="zh-CN" dirty="0" smtClean="0"/>
          </a:p>
          <a:p>
            <a:pPr lvl="1"/>
            <a:r>
              <a:rPr lang="zh-CN" altLang="en-US" dirty="0" smtClean="0"/>
              <a:t>相同之处：要表示的信息意思相同</a:t>
            </a:r>
            <a:endParaRPr lang="en-US" altLang="zh-CN" dirty="0"/>
          </a:p>
          <a:p>
            <a:pPr lvl="1"/>
            <a:r>
              <a:rPr lang="zh-CN" altLang="en-US" dirty="0" smtClean="0"/>
              <a:t>不同之处：</a:t>
            </a:r>
            <a:endParaRPr lang="en-US" altLang="zh-CN" dirty="0" smtClean="0"/>
          </a:p>
          <a:p>
            <a:pPr lvl="2"/>
            <a:r>
              <a:rPr lang="zh-CN" altLang="en-US" dirty="0" smtClean="0"/>
              <a:t>书面语言是永久性的，而聆听是暂时性的</a:t>
            </a:r>
            <a:endParaRPr lang="en-US" altLang="zh-CN" dirty="0" smtClean="0"/>
          </a:p>
          <a:p>
            <a:pPr lvl="2"/>
            <a:r>
              <a:rPr lang="zh-CN" altLang="en-US" dirty="0" smtClean="0"/>
              <a:t>阅读比听、说更快</a:t>
            </a:r>
            <a:endParaRPr lang="en-US" altLang="zh-CN" dirty="0" smtClean="0"/>
          </a:p>
          <a:p>
            <a:pPr lvl="2"/>
            <a:r>
              <a:rPr lang="zh-CN" altLang="en-US" dirty="0" smtClean="0"/>
              <a:t>听要比读和说更容易</a:t>
            </a:r>
            <a:endParaRPr lang="en-US" altLang="zh-CN" dirty="0" smtClean="0"/>
          </a:p>
          <a:p>
            <a:pPr lvl="2"/>
            <a:r>
              <a:rPr lang="zh-CN" altLang="en-US" dirty="0" smtClean="0"/>
              <a:t>书面语言合乎语法，而口头语言不符合语法</a:t>
            </a:r>
            <a:endParaRPr lang="en-US" altLang="zh-CN" dirty="0" smtClean="0"/>
          </a:p>
          <a:p>
            <a:pPr lvl="2"/>
            <a:r>
              <a:rPr lang="zh-CN" altLang="en-US" dirty="0" smtClean="0"/>
              <a:t>人们对使用语言的方式也有不同的偏好</a:t>
            </a:r>
            <a:endParaRPr lang="en-US" altLang="zh-CN" dirty="0" smtClean="0"/>
          </a:p>
          <a:p>
            <a:pPr lvl="2"/>
            <a:r>
              <a:rPr lang="zh-CN" altLang="en-US" dirty="0" smtClean="0"/>
              <a:t>“诵读困难”的人很难理解、识别和写出书面文字</a:t>
            </a:r>
            <a:endParaRPr lang="en-US" altLang="zh-CN" dirty="0" smtClean="0"/>
          </a:p>
          <a:p>
            <a:pPr lvl="2"/>
            <a:r>
              <a:rPr lang="zh-CN" altLang="en-US" dirty="0" smtClean="0"/>
              <a:t>有听觉障碍的人在语言处理方面也有很大限制</a:t>
            </a:r>
            <a:endParaRPr lang="en-US" altLang="zh-CN" dirty="0" smtClean="0"/>
          </a:p>
        </p:txBody>
      </p:sp>
      <p:sp>
        <p:nvSpPr>
          <p:cNvPr id="5" name="矩形 4"/>
          <p:cNvSpPr/>
          <p:nvPr/>
        </p:nvSpPr>
        <p:spPr>
          <a:xfrm>
            <a:off x="1619672" y="726226"/>
            <a:ext cx="6768752" cy="400110"/>
          </a:xfrm>
          <a:prstGeom prst="rect">
            <a:avLst/>
          </a:prstGeom>
        </p:spPr>
        <p:txBody>
          <a:bodyPr wrap="square">
            <a:spAutoFit/>
          </a:bodyPr>
          <a:lstStyle/>
          <a:p>
            <a:r>
              <a:rPr lang="zh-CN" altLang="en-US" sz="2000" dirty="0" smtClean="0">
                <a:solidFill>
                  <a:srgbClr val="C00000"/>
                </a:solidFill>
              </a:rPr>
              <a:t>语言处理</a:t>
            </a:r>
            <a:r>
              <a:rPr lang="zh-CN" altLang="en-US" sz="2000" dirty="0" smtClean="0"/>
              <a:t>：用</a:t>
            </a:r>
            <a:r>
              <a:rPr lang="zh-CN" altLang="en-US" sz="2000" dirty="0" smtClean="0">
                <a:solidFill>
                  <a:srgbClr val="7030A0"/>
                </a:solidFill>
              </a:rPr>
              <a:t>阅读</a:t>
            </a:r>
            <a:r>
              <a:rPr lang="zh-CN" altLang="en-US" sz="2000" dirty="0" smtClean="0"/>
              <a:t>、</a:t>
            </a:r>
            <a:r>
              <a:rPr lang="zh-CN" altLang="en-US" sz="2000" dirty="0" smtClean="0">
                <a:solidFill>
                  <a:srgbClr val="7030A0"/>
                </a:solidFill>
              </a:rPr>
              <a:t>说话</a:t>
            </a:r>
            <a:r>
              <a:rPr lang="zh-CN" altLang="en-US" sz="2000" dirty="0" smtClean="0"/>
              <a:t>和</a:t>
            </a:r>
            <a:r>
              <a:rPr lang="zh-CN" altLang="en-US" sz="2000" dirty="0" smtClean="0">
                <a:solidFill>
                  <a:srgbClr val="7030A0"/>
                </a:solidFill>
              </a:rPr>
              <a:t>聆听</a:t>
            </a:r>
            <a:r>
              <a:rPr lang="zh-CN" altLang="en-US" sz="2000" dirty="0" smtClean="0"/>
              <a:t>三种形式来表现信息</a:t>
            </a:r>
            <a:endParaRPr lang="en-US" altLang="zh-CN" sz="2000" dirty="0"/>
          </a:p>
        </p:txBody>
      </p:sp>
      <p:pic>
        <p:nvPicPr>
          <p:cNvPr id="10" name="Picture 2" descr="https://timgsa.baidu.com/timg?image&amp;quality=80&amp;size=b9999_10000&amp;sec=1586502578568&amp;di=61c473f225987f4153dd8a0e1b6d907b&amp;imgtype=0&amp;src=http%3A%2F%2Fimg.jk51.com%2Fimg_jk51%2F72974175.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21" t="34716" r="51914"/>
          <a:stretch/>
        </p:blipFill>
        <p:spPr bwMode="auto">
          <a:xfrm>
            <a:off x="860513" y="490890"/>
            <a:ext cx="759159" cy="87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96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认知过程与交互设计原则</a:t>
            </a:r>
            <a:endParaRPr lang="zh-CN" altLang="en-US" dirty="0"/>
          </a:p>
        </p:txBody>
      </p:sp>
      <p:sp>
        <p:nvSpPr>
          <p:cNvPr id="3" name="内容占位符 2"/>
          <p:cNvSpPr>
            <a:spLocks noGrp="1"/>
          </p:cNvSpPr>
          <p:nvPr>
            <p:ph idx="1"/>
          </p:nvPr>
        </p:nvSpPr>
        <p:spPr/>
        <p:txBody>
          <a:bodyPr>
            <a:noAutofit/>
          </a:bodyPr>
          <a:lstStyle/>
          <a:p>
            <a:r>
              <a:rPr lang="zh-CN" altLang="en-US" dirty="0" smtClean="0"/>
              <a:t>语言处理特点给予交互开发的启示：</a:t>
            </a:r>
            <a:endParaRPr lang="en-US" altLang="zh-CN" dirty="0" smtClean="0"/>
          </a:p>
          <a:p>
            <a:pPr lvl="1"/>
            <a:endParaRPr lang="en-US" altLang="zh-CN" dirty="0" smtClean="0"/>
          </a:p>
          <a:p>
            <a:pPr lvl="1"/>
            <a:r>
              <a:rPr lang="zh-CN" altLang="en-US" dirty="0" smtClean="0"/>
              <a:t>尽量减少语音菜单、命令的数目（说话）</a:t>
            </a:r>
            <a:endParaRPr lang="en-US" altLang="zh-CN" dirty="0" smtClean="0"/>
          </a:p>
          <a:p>
            <a:pPr lvl="1"/>
            <a:endParaRPr lang="en-US" altLang="zh-CN" dirty="0"/>
          </a:p>
          <a:p>
            <a:pPr lvl="1"/>
            <a:r>
              <a:rPr lang="zh-CN" altLang="en-US" dirty="0" smtClean="0"/>
              <a:t>应重视人工合成语音的语调（聆听）</a:t>
            </a:r>
            <a:endParaRPr lang="en-US" altLang="zh-CN" dirty="0" smtClean="0"/>
          </a:p>
          <a:p>
            <a:pPr lvl="1"/>
            <a:endParaRPr lang="en-US" altLang="zh-CN" dirty="0"/>
          </a:p>
          <a:p>
            <a:pPr lvl="1"/>
            <a:r>
              <a:rPr lang="zh-CN" altLang="en-US" dirty="0" smtClean="0"/>
              <a:t>应允许使用和自由放大文字（阅读）</a:t>
            </a:r>
            <a:endParaRPr lang="en-US" altLang="zh-CN" dirty="0" smtClean="0"/>
          </a:p>
        </p:txBody>
      </p:sp>
      <p:sp>
        <p:nvSpPr>
          <p:cNvPr id="5" name="矩形 4"/>
          <p:cNvSpPr/>
          <p:nvPr/>
        </p:nvSpPr>
        <p:spPr>
          <a:xfrm>
            <a:off x="1619672" y="726226"/>
            <a:ext cx="6768752" cy="400110"/>
          </a:xfrm>
          <a:prstGeom prst="rect">
            <a:avLst/>
          </a:prstGeom>
        </p:spPr>
        <p:txBody>
          <a:bodyPr wrap="square">
            <a:spAutoFit/>
          </a:bodyPr>
          <a:lstStyle/>
          <a:p>
            <a:r>
              <a:rPr lang="zh-CN" altLang="en-US" sz="2000" dirty="0" smtClean="0">
                <a:solidFill>
                  <a:srgbClr val="C00000"/>
                </a:solidFill>
              </a:rPr>
              <a:t>语言处理</a:t>
            </a:r>
            <a:r>
              <a:rPr lang="zh-CN" altLang="en-US" sz="2000" dirty="0" smtClean="0"/>
              <a:t>：用</a:t>
            </a:r>
            <a:r>
              <a:rPr lang="zh-CN" altLang="en-US" sz="2000" dirty="0" smtClean="0">
                <a:solidFill>
                  <a:srgbClr val="7030A0"/>
                </a:solidFill>
              </a:rPr>
              <a:t>阅读</a:t>
            </a:r>
            <a:r>
              <a:rPr lang="zh-CN" altLang="en-US" sz="2000" dirty="0" smtClean="0"/>
              <a:t>、</a:t>
            </a:r>
            <a:r>
              <a:rPr lang="zh-CN" altLang="en-US" sz="2000" dirty="0" smtClean="0">
                <a:solidFill>
                  <a:srgbClr val="7030A0"/>
                </a:solidFill>
              </a:rPr>
              <a:t>说话</a:t>
            </a:r>
            <a:r>
              <a:rPr lang="zh-CN" altLang="en-US" sz="2000" dirty="0" smtClean="0"/>
              <a:t>和</a:t>
            </a:r>
            <a:r>
              <a:rPr lang="zh-CN" altLang="en-US" sz="2000" dirty="0" smtClean="0">
                <a:solidFill>
                  <a:srgbClr val="7030A0"/>
                </a:solidFill>
              </a:rPr>
              <a:t>聆听</a:t>
            </a:r>
            <a:r>
              <a:rPr lang="zh-CN" altLang="en-US" sz="2000" dirty="0" smtClean="0"/>
              <a:t>三种形式来表现信息</a:t>
            </a:r>
            <a:endParaRPr lang="en-US" altLang="zh-CN" sz="2000" dirty="0"/>
          </a:p>
        </p:txBody>
      </p:sp>
      <p:pic>
        <p:nvPicPr>
          <p:cNvPr id="10" name="Picture 2" descr="https://timgsa.baidu.com/timg?image&amp;quality=80&amp;size=b9999_10000&amp;sec=1586502578568&amp;di=61c473f225987f4153dd8a0e1b6d907b&amp;imgtype=0&amp;src=http%3A%2F%2Fimg.jk51.com%2Fimg_jk51%2F72974175.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21" t="34716" r="51914"/>
          <a:stretch/>
        </p:blipFill>
        <p:spPr bwMode="auto">
          <a:xfrm>
            <a:off x="860513" y="490890"/>
            <a:ext cx="759159" cy="87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26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a:xfrm>
            <a:off x="1043492" y="2323652"/>
            <a:ext cx="7128907" cy="3508977"/>
          </a:xfrm>
        </p:spPr>
        <p:txBody>
          <a:bodyPr/>
          <a:lstStyle/>
          <a:p>
            <a:r>
              <a:rPr lang="zh-CN" altLang="en-US" dirty="0" smtClean="0"/>
              <a:t>对深度和相对距离的感知</a:t>
            </a:r>
            <a:r>
              <a:rPr lang="en-US" altLang="zh-CN" dirty="0" smtClean="0"/>
              <a:t>——</a:t>
            </a:r>
            <a:r>
              <a:rPr lang="zh-CN" altLang="en-US" dirty="0" smtClean="0">
                <a:solidFill>
                  <a:srgbClr val="C00000"/>
                </a:solidFill>
              </a:rPr>
              <a:t>单眼</a:t>
            </a:r>
            <a:r>
              <a:rPr lang="zh-CN" altLang="en-US" dirty="0" smtClean="0"/>
              <a:t>线索</a:t>
            </a:r>
            <a:endParaRPr lang="en-US" altLang="zh-CN" dirty="0" smtClean="0"/>
          </a:p>
        </p:txBody>
      </p:sp>
      <p:grpSp>
        <p:nvGrpSpPr>
          <p:cNvPr id="6" name="组合 5"/>
          <p:cNvGrpSpPr/>
          <p:nvPr/>
        </p:nvGrpSpPr>
        <p:grpSpPr>
          <a:xfrm>
            <a:off x="1475656" y="3284984"/>
            <a:ext cx="3168352" cy="1872208"/>
            <a:chOff x="755576" y="2996952"/>
            <a:chExt cx="3168352" cy="1872208"/>
          </a:xfrm>
        </p:grpSpPr>
        <p:grpSp>
          <p:nvGrpSpPr>
            <p:cNvPr id="4" name="组合 3"/>
            <p:cNvGrpSpPr/>
            <p:nvPr/>
          </p:nvGrpSpPr>
          <p:grpSpPr>
            <a:xfrm>
              <a:off x="899592" y="3140968"/>
              <a:ext cx="2915119" cy="1591444"/>
              <a:chOff x="899592" y="3140968"/>
              <a:chExt cx="2915119" cy="1591444"/>
            </a:xfrm>
          </p:grpSpPr>
          <p:pic>
            <p:nvPicPr>
              <p:cNvPr id="7" name="Picture 8" descr="https://timgsa.baidu.com/timg?image&amp;quality=80&amp;size=b9999_10000&amp;sec=1585999620685&amp;di=7bfa67071a749125fdbb98ddb8345f1e&amp;imgtype=0&amp;src=http%3A%2F%2Fczsx.cooco.net.cn%2Ffiles%2Fdown%2Ftest%2Fimagenew2%2Fczsx%2F5%2F77305.png"/>
              <p:cNvPicPr>
                <a:picLocks noChangeAspect="1" noChangeArrowheads="1"/>
              </p:cNvPicPr>
              <p:nvPr/>
            </p:nvPicPr>
            <p:blipFill rotWithShape="1">
              <a:blip r:embed="rId2">
                <a:extLst>
                  <a:ext uri="{28A0092B-C50C-407E-A947-70E740481C1C}">
                    <a14:useLocalDpi xmlns:a14="http://schemas.microsoft.com/office/drawing/2010/main" val="0"/>
                  </a:ext>
                </a:extLst>
              </a:blip>
              <a:srcRect t="9901" r="79536"/>
              <a:stretch/>
            </p:blipFill>
            <p:spPr bwMode="auto">
              <a:xfrm>
                <a:off x="899592" y="3140968"/>
                <a:ext cx="1152128" cy="15914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timgsa.baidu.com/timg?image&amp;quality=80&amp;size=b9999_10000&amp;sec=1585999620685&amp;di=7bfa67071a749125fdbb98ddb8345f1e&amp;imgtype=0&amp;src=http%3A%2F%2Fczsx.cooco.net.cn%2Ffiles%2Fdown%2Ftest%2Fimagenew2%2Fczsx%2F5%2F77305.png"/>
              <p:cNvPicPr>
                <a:picLocks noChangeAspect="1" noChangeArrowheads="1"/>
              </p:cNvPicPr>
              <p:nvPr/>
            </p:nvPicPr>
            <p:blipFill rotWithShape="1">
              <a:blip r:embed="rId2">
                <a:extLst>
                  <a:ext uri="{28A0092B-C50C-407E-A947-70E740481C1C}">
                    <a14:useLocalDpi xmlns:a14="http://schemas.microsoft.com/office/drawing/2010/main" val="0"/>
                  </a:ext>
                </a:extLst>
              </a:blip>
              <a:srcRect l="26312" t="8784" r="53428"/>
              <a:stretch/>
            </p:blipFill>
            <p:spPr bwMode="auto">
              <a:xfrm>
                <a:off x="2267744" y="3407208"/>
                <a:ext cx="749746" cy="10589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timgsa.baidu.com/timg?image&amp;quality=80&amp;size=b9999_10000&amp;sec=1585999620685&amp;di=7bfa67071a749125fdbb98ddb8345f1e&amp;imgtype=0&amp;src=http%3A%2F%2Fczsx.cooco.net.cn%2Ffiles%2Fdown%2Ftest%2Fimagenew2%2Fczsx%2F5%2F77305.png"/>
              <p:cNvPicPr>
                <a:picLocks noChangeAspect="1" noChangeArrowheads="1"/>
              </p:cNvPicPr>
              <p:nvPr/>
            </p:nvPicPr>
            <p:blipFill rotWithShape="1">
              <a:blip r:embed="rId2">
                <a:extLst>
                  <a:ext uri="{28A0092B-C50C-407E-A947-70E740481C1C}">
                    <a14:useLocalDpi xmlns:a14="http://schemas.microsoft.com/office/drawing/2010/main" val="0"/>
                  </a:ext>
                </a:extLst>
              </a:blip>
              <a:srcRect l="51487" t="9926" r="27337"/>
              <a:stretch/>
            </p:blipFill>
            <p:spPr bwMode="auto">
              <a:xfrm>
                <a:off x="3269659" y="3573017"/>
                <a:ext cx="545052" cy="72734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矩形 4"/>
            <p:cNvSpPr/>
            <p:nvPr/>
          </p:nvSpPr>
          <p:spPr>
            <a:xfrm>
              <a:off x="755576" y="2996952"/>
              <a:ext cx="3168352" cy="18722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2"/>
          <p:cNvSpPr txBox="1"/>
          <p:nvPr/>
        </p:nvSpPr>
        <p:spPr>
          <a:xfrm>
            <a:off x="1525571" y="5291916"/>
            <a:ext cx="3068522" cy="369332"/>
          </a:xfrm>
          <a:prstGeom prst="rect">
            <a:avLst/>
          </a:prstGeom>
          <a:noFill/>
        </p:spPr>
        <p:txBody>
          <a:bodyPr wrap="square" rtlCol="0">
            <a:spAutoFit/>
          </a:bodyPr>
          <a:lstStyle/>
          <a:p>
            <a:pPr algn="ctr"/>
            <a:r>
              <a:rPr lang="zh-CN" altLang="en-US" dirty="0" smtClean="0"/>
              <a:t>熟知大小线索</a:t>
            </a:r>
            <a:endParaRPr lang="zh-CN" altLang="en-US" dirty="0"/>
          </a:p>
        </p:txBody>
      </p:sp>
      <p:pic>
        <p:nvPicPr>
          <p:cNvPr id="6146" name="Picture 2" descr="D:\系统文档\桌面\timg (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87806" y="3284984"/>
            <a:ext cx="2255269" cy="18722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287806" y="5291916"/>
            <a:ext cx="2255270" cy="369332"/>
          </a:xfrm>
          <a:prstGeom prst="rect">
            <a:avLst/>
          </a:prstGeom>
          <a:noFill/>
        </p:spPr>
        <p:txBody>
          <a:bodyPr wrap="square" rtlCol="0">
            <a:spAutoFit/>
          </a:bodyPr>
          <a:lstStyle/>
          <a:p>
            <a:pPr algn="ctr"/>
            <a:r>
              <a:rPr lang="zh-CN" altLang="en-US" dirty="0" smtClean="0"/>
              <a:t>运动视察线索</a:t>
            </a:r>
            <a:endParaRPr lang="zh-CN" altLang="en-US" dirty="0"/>
          </a:p>
        </p:txBody>
      </p:sp>
      <p:pic>
        <p:nvPicPr>
          <p:cNvPr id="16"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2437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认知过程与交互设计原则</a:t>
            </a:r>
          </a:p>
        </p:txBody>
      </p:sp>
      <p:sp>
        <p:nvSpPr>
          <p:cNvPr id="3" name="内容占位符 2"/>
          <p:cNvSpPr>
            <a:spLocks noGrp="1"/>
          </p:cNvSpPr>
          <p:nvPr>
            <p:ph idx="1"/>
          </p:nvPr>
        </p:nvSpPr>
        <p:spPr/>
        <p:txBody>
          <a:bodyPr>
            <a:normAutofit lnSpcReduction="10000"/>
          </a:bodyPr>
          <a:lstStyle/>
          <a:p>
            <a:r>
              <a:rPr lang="zh-CN" altLang="en-US" dirty="0" smtClean="0"/>
              <a:t>影响认知的因素</a:t>
            </a:r>
            <a:endParaRPr lang="en-US" altLang="zh-CN" dirty="0" smtClean="0"/>
          </a:p>
          <a:p>
            <a:pPr lvl="1"/>
            <a:r>
              <a:rPr lang="zh-CN" altLang="en-US" dirty="0" smtClean="0"/>
              <a:t>情感</a:t>
            </a:r>
            <a:endParaRPr lang="en-US" altLang="zh-CN" dirty="0" smtClean="0"/>
          </a:p>
          <a:p>
            <a:pPr lvl="2"/>
            <a:r>
              <a:rPr lang="zh-CN" altLang="en-US" dirty="0"/>
              <a:t>情感因素会影响人的感知和认知</a:t>
            </a:r>
            <a:r>
              <a:rPr lang="zh-CN" altLang="en-US" dirty="0" smtClean="0"/>
              <a:t>能力</a:t>
            </a:r>
            <a:endParaRPr lang="en-US" altLang="zh-CN" dirty="0" smtClean="0"/>
          </a:p>
          <a:p>
            <a:pPr lvl="2"/>
            <a:r>
              <a:rPr lang="zh-CN" altLang="en-US" dirty="0"/>
              <a:t>一个差的交互系统，会反过来影响一个人的情绪，从而影响他解决问题的</a:t>
            </a:r>
            <a:r>
              <a:rPr lang="zh-CN" altLang="en-US" dirty="0" smtClean="0"/>
              <a:t>能力</a:t>
            </a:r>
            <a:endParaRPr lang="en-US" altLang="zh-CN" dirty="0" smtClean="0"/>
          </a:p>
          <a:p>
            <a:pPr lvl="1"/>
            <a:r>
              <a:rPr lang="zh-CN" altLang="en-US" dirty="0" smtClean="0"/>
              <a:t>启示</a:t>
            </a:r>
            <a:endParaRPr lang="en-US" altLang="zh-CN" dirty="0" smtClean="0"/>
          </a:p>
          <a:p>
            <a:pPr lvl="2"/>
            <a:r>
              <a:rPr lang="zh-CN" altLang="en-US" dirty="0">
                <a:solidFill>
                  <a:srgbClr val="C00000"/>
                </a:solidFill>
              </a:rPr>
              <a:t>避免使人产生疲劳的</a:t>
            </a:r>
            <a:r>
              <a:rPr lang="zh-CN" altLang="en-US" dirty="0" smtClean="0">
                <a:solidFill>
                  <a:srgbClr val="C00000"/>
                </a:solidFill>
              </a:rPr>
              <a:t>界面</a:t>
            </a:r>
            <a:r>
              <a:rPr lang="zh-CN" altLang="en-US" dirty="0" smtClean="0"/>
              <a:t>：</a:t>
            </a:r>
            <a:r>
              <a:rPr lang="zh-CN" altLang="en-US" dirty="0"/>
              <a:t>反复的动作产生</a:t>
            </a:r>
            <a:r>
              <a:rPr lang="zh-CN" altLang="en-US" dirty="0" smtClean="0"/>
              <a:t>视觉或听觉疲劳</a:t>
            </a:r>
            <a:endParaRPr lang="en-US" altLang="zh-CN" dirty="0" smtClean="0"/>
          </a:p>
          <a:p>
            <a:pPr lvl="2"/>
            <a:r>
              <a:rPr lang="zh-CN" altLang="en-US" dirty="0">
                <a:solidFill>
                  <a:srgbClr val="C00000"/>
                </a:solidFill>
              </a:rPr>
              <a:t>异常行为的</a:t>
            </a:r>
            <a:r>
              <a:rPr lang="zh-CN" altLang="en-US" dirty="0" smtClean="0">
                <a:solidFill>
                  <a:srgbClr val="C00000"/>
                </a:solidFill>
              </a:rPr>
              <a:t>判断</a:t>
            </a:r>
            <a:r>
              <a:rPr lang="zh-CN" altLang="en-US" dirty="0"/>
              <a:t>：如用户快速敲击鼠标；</a:t>
            </a:r>
          </a:p>
          <a:p>
            <a:pPr lvl="2"/>
            <a:r>
              <a:rPr lang="zh-CN" altLang="en-US" dirty="0">
                <a:solidFill>
                  <a:srgbClr val="C00000"/>
                </a:solidFill>
              </a:rPr>
              <a:t>关键动作时的有意识的提醒</a:t>
            </a:r>
            <a:r>
              <a:rPr lang="zh-CN" altLang="en-US" dirty="0"/>
              <a:t>：真的要这样做吗？</a:t>
            </a:r>
          </a:p>
          <a:p>
            <a:pPr lvl="2"/>
            <a:endParaRPr lang="zh-CN" altLang="en-US" dirty="0"/>
          </a:p>
        </p:txBody>
      </p:sp>
    </p:spTree>
    <p:extLst>
      <p:ext uri="{BB962C8B-B14F-4D97-AF65-F5344CB8AC3E}">
        <p14:creationId xmlns:p14="http://schemas.microsoft.com/office/powerpoint/2010/main" val="35601160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认知过程与交互设计原则</a:t>
            </a:r>
          </a:p>
        </p:txBody>
      </p:sp>
      <p:sp>
        <p:nvSpPr>
          <p:cNvPr id="3" name="内容占位符 2"/>
          <p:cNvSpPr>
            <a:spLocks noGrp="1"/>
          </p:cNvSpPr>
          <p:nvPr>
            <p:ph idx="1"/>
          </p:nvPr>
        </p:nvSpPr>
        <p:spPr/>
        <p:txBody>
          <a:bodyPr>
            <a:normAutofit/>
          </a:bodyPr>
          <a:lstStyle/>
          <a:p>
            <a:r>
              <a:rPr lang="zh-CN" altLang="en-US" dirty="0" smtClean="0"/>
              <a:t>影响认知的因素</a:t>
            </a:r>
            <a:endParaRPr lang="en-US" altLang="zh-CN" dirty="0" smtClean="0"/>
          </a:p>
          <a:p>
            <a:pPr lvl="1"/>
            <a:r>
              <a:rPr lang="zh-CN" altLang="en-US" dirty="0" smtClean="0"/>
              <a:t>个体差异</a:t>
            </a:r>
            <a:endParaRPr lang="en-US" altLang="zh-CN" dirty="0" smtClean="0"/>
          </a:p>
          <a:p>
            <a:pPr lvl="2">
              <a:lnSpc>
                <a:spcPct val="90000"/>
              </a:lnSpc>
            </a:pPr>
            <a:r>
              <a:rPr lang="zh-CN" altLang="en-US" dirty="0"/>
              <a:t>长期的，如性别、体力和智力水平；</a:t>
            </a:r>
          </a:p>
          <a:p>
            <a:pPr lvl="2">
              <a:lnSpc>
                <a:spcPct val="90000"/>
              </a:lnSpc>
            </a:pPr>
            <a:r>
              <a:rPr lang="zh-CN" altLang="en-US" dirty="0"/>
              <a:t>短期的，如压力和情感因素对人的影响；</a:t>
            </a:r>
          </a:p>
          <a:p>
            <a:pPr lvl="2">
              <a:lnSpc>
                <a:spcPct val="90000"/>
              </a:lnSpc>
            </a:pPr>
            <a:r>
              <a:rPr lang="zh-CN" altLang="en-US" dirty="0"/>
              <a:t>随时间变化的，如人的年龄等</a:t>
            </a:r>
            <a:r>
              <a:rPr lang="zh-CN" altLang="en-US" dirty="0" smtClean="0"/>
              <a:t>。</a:t>
            </a:r>
            <a:endParaRPr lang="en-US" altLang="zh-CN" dirty="0" smtClean="0"/>
          </a:p>
          <a:p>
            <a:pPr lvl="1">
              <a:lnSpc>
                <a:spcPct val="90000"/>
              </a:lnSpc>
            </a:pPr>
            <a:r>
              <a:rPr lang="zh-CN" altLang="en-US" dirty="0" smtClean="0"/>
              <a:t>启发：</a:t>
            </a:r>
            <a:endParaRPr lang="en-US" altLang="zh-CN" dirty="0" smtClean="0"/>
          </a:p>
          <a:p>
            <a:pPr lvl="2">
              <a:lnSpc>
                <a:spcPct val="90000"/>
              </a:lnSpc>
            </a:pPr>
            <a:r>
              <a:rPr lang="zh-CN" altLang="en-US" dirty="0" smtClean="0"/>
              <a:t>应考虑是否会给目标用户中的一部分带来不便</a:t>
            </a:r>
            <a:endParaRPr lang="en-US" altLang="zh-CN" dirty="0" smtClean="0"/>
          </a:p>
          <a:p>
            <a:pPr lvl="2">
              <a:lnSpc>
                <a:spcPct val="90000"/>
              </a:lnSpc>
            </a:pPr>
            <a:r>
              <a:rPr lang="zh-CN" altLang="en-US" dirty="0" smtClean="0"/>
              <a:t>应考虑提供其他的感知通道</a:t>
            </a:r>
            <a:endParaRPr lang="en-US" altLang="zh-CN" dirty="0" smtClean="0"/>
          </a:p>
        </p:txBody>
      </p:sp>
    </p:spTree>
    <p:extLst>
      <p:ext uri="{BB962C8B-B14F-4D97-AF65-F5344CB8AC3E}">
        <p14:creationId xmlns:p14="http://schemas.microsoft.com/office/powerpoint/2010/main" val="38582487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认知过程与交互设计原则</a:t>
            </a:r>
          </a:p>
        </p:txBody>
      </p:sp>
      <p:sp>
        <p:nvSpPr>
          <p:cNvPr id="3" name="内容占位符 2"/>
          <p:cNvSpPr>
            <a:spLocks noGrp="1"/>
          </p:cNvSpPr>
          <p:nvPr>
            <p:ph idx="1"/>
          </p:nvPr>
        </p:nvSpPr>
        <p:spPr/>
        <p:txBody>
          <a:bodyPr>
            <a:normAutofit/>
          </a:bodyPr>
          <a:lstStyle/>
          <a:p>
            <a:r>
              <a:rPr lang="zh-CN" altLang="en-US" dirty="0" smtClean="0"/>
              <a:t>影响认知的因素</a:t>
            </a:r>
            <a:endParaRPr lang="en-US" altLang="zh-CN" dirty="0" smtClean="0"/>
          </a:p>
          <a:p>
            <a:pPr lvl="1"/>
            <a:r>
              <a:rPr lang="zh-CN" altLang="en-US" dirty="0" smtClean="0"/>
              <a:t>个体差异</a:t>
            </a:r>
            <a:endParaRPr lang="en-US" altLang="zh-CN" dirty="0" smtClean="0"/>
          </a:p>
        </p:txBody>
      </p:sp>
      <p:pic>
        <p:nvPicPr>
          <p:cNvPr id="2050" name="Picture 2" descr="https://timgsa.baidu.com/timg?image&amp;quality=80&amp;size=b9999_10000&amp;sec=1586632639740&amp;di=6dda24e66b490a24b6de5a1b06fd9ece&amp;imgtype=0&amp;src=http%3A%2F%2Fimg3.redocn.com%2F20120426%2FRedocn_201204261641117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3212976"/>
            <a:ext cx="2945019" cy="23928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86632696444&amp;di=d592916e8685d6268125b93f6a1652ab&amp;imgtype=0&amp;src=http%3A%2F%2Fimg.aiimg.com%2Fuploads%2Fallimg%2F140603%2F263915-140603135203-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3212977"/>
            <a:ext cx="2003994" cy="23928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86632780987&amp;di=14bc75a4f97a241dba3a08ca8137f3cc&amp;imgtype=0&amp;src=http%3A%2F%2Fshike.it168.com%2Fthumb%2F800%2Fuploads%2Fueditor%2F20180622%2F1529680596-RZMNZSHN10PEP5CJFDWAK8ZQWM0DYKX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0406" y="3212976"/>
            <a:ext cx="1196415" cy="23928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27838" y="5805264"/>
            <a:ext cx="1800493" cy="369332"/>
          </a:xfrm>
          <a:prstGeom prst="rect">
            <a:avLst/>
          </a:prstGeom>
          <a:noFill/>
        </p:spPr>
        <p:txBody>
          <a:bodyPr wrap="none" rtlCol="0">
            <a:spAutoFit/>
          </a:bodyPr>
          <a:lstStyle/>
          <a:p>
            <a:r>
              <a:rPr lang="zh-CN" altLang="en-US" dirty="0" smtClean="0"/>
              <a:t>儿童用户的界面</a:t>
            </a:r>
            <a:endParaRPr lang="zh-CN" altLang="en-US" dirty="0"/>
          </a:p>
        </p:txBody>
      </p:sp>
      <p:sp>
        <p:nvSpPr>
          <p:cNvPr id="8" name="TextBox 7"/>
          <p:cNvSpPr txBox="1"/>
          <p:nvPr/>
        </p:nvSpPr>
        <p:spPr>
          <a:xfrm>
            <a:off x="4385718" y="5805264"/>
            <a:ext cx="1800493" cy="369332"/>
          </a:xfrm>
          <a:prstGeom prst="rect">
            <a:avLst/>
          </a:prstGeom>
          <a:noFill/>
        </p:spPr>
        <p:txBody>
          <a:bodyPr wrap="none" rtlCol="0">
            <a:spAutoFit/>
          </a:bodyPr>
          <a:lstStyle/>
          <a:p>
            <a:r>
              <a:rPr lang="zh-CN" altLang="en-US" dirty="0" smtClean="0"/>
              <a:t>女士用户的界面</a:t>
            </a:r>
            <a:endParaRPr lang="zh-CN" altLang="en-US" dirty="0"/>
          </a:p>
        </p:txBody>
      </p:sp>
      <p:sp>
        <p:nvSpPr>
          <p:cNvPr id="9" name="TextBox 8"/>
          <p:cNvSpPr txBox="1"/>
          <p:nvPr/>
        </p:nvSpPr>
        <p:spPr>
          <a:xfrm>
            <a:off x="6668366" y="5805264"/>
            <a:ext cx="1800493" cy="369332"/>
          </a:xfrm>
          <a:prstGeom prst="rect">
            <a:avLst/>
          </a:prstGeom>
          <a:noFill/>
        </p:spPr>
        <p:txBody>
          <a:bodyPr wrap="none" rtlCol="0">
            <a:spAutoFit/>
          </a:bodyPr>
          <a:lstStyle/>
          <a:p>
            <a:r>
              <a:rPr lang="zh-CN" altLang="en-US" dirty="0" smtClean="0"/>
              <a:t>老人用户的界面</a:t>
            </a:r>
            <a:endParaRPr lang="zh-CN" altLang="en-US" dirty="0"/>
          </a:p>
        </p:txBody>
      </p:sp>
    </p:spTree>
    <p:extLst>
      <p:ext uri="{BB962C8B-B14F-4D97-AF65-F5344CB8AC3E}">
        <p14:creationId xmlns:p14="http://schemas.microsoft.com/office/powerpoint/2010/main" val="38611627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认知过程与交互设计原则</a:t>
            </a:r>
          </a:p>
        </p:txBody>
      </p:sp>
      <p:sp>
        <p:nvSpPr>
          <p:cNvPr id="3" name="内容占位符 2"/>
          <p:cNvSpPr>
            <a:spLocks noGrp="1"/>
          </p:cNvSpPr>
          <p:nvPr>
            <p:ph idx="1"/>
          </p:nvPr>
        </p:nvSpPr>
        <p:spPr/>
        <p:txBody>
          <a:bodyPr/>
          <a:lstStyle/>
          <a:p>
            <a:r>
              <a:rPr lang="zh-CN" altLang="en-US" dirty="0"/>
              <a:t>影响认知的因素</a:t>
            </a:r>
            <a:endParaRPr lang="en-US" altLang="zh-CN" dirty="0"/>
          </a:p>
          <a:p>
            <a:pPr lvl="1"/>
            <a:r>
              <a:rPr lang="zh-CN" altLang="en-US" dirty="0" smtClean="0"/>
              <a:t>动机和兴趣</a:t>
            </a:r>
            <a:endParaRPr lang="en-US" altLang="zh-CN" dirty="0"/>
          </a:p>
          <a:p>
            <a:pPr lvl="2"/>
            <a:r>
              <a:rPr lang="zh-CN" altLang="en-US" dirty="0" smtClean="0">
                <a:solidFill>
                  <a:srgbClr val="C00000"/>
                </a:solidFill>
              </a:rPr>
              <a:t>动机</a:t>
            </a:r>
            <a:r>
              <a:rPr lang="zh-CN" altLang="en-US" dirty="0" smtClean="0"/>
              <a:t>：激发、指引、维持或抑制心理活动和意志行为活动的内在动力</a:t>
            </a:r>
            <a:endParaRPr lang="en-US" altLang="zh-CN" dirty="0" smtClean="0"/>
          </a:p>
          <a:p>
            <a:pPr lvl="2"/>
            <a:r>
              <a:rPr lang="zh-CN" altLang="en-US" dirty="0" smtClean="0">
                <a:solidFill>
                  <a:srgbClr val="C00000"/>
                </a:solidFill>
              </a:rPr>
              <a:t>兴趣</a:t>
            </a:r>
            <a:r>
              <a:rPr lang="zh-CN" altLang="en-US" dirty="0" smtClean="0"/>
              <a:t>：人们在研究事物或从事活动时产生的心理倾向</a:t>
            </a:r>
            <a:endParaRPr lang="en-US" altLang="zh-CN" dirty="0" smtClean="0"/>
          </a:p>
          <a:p>
            <a:pPr lvl="2"/>
            <a:r>
              <a:rPr lang="zh-CN" altLang="en-US" dirty="0" smtClean="0"/>
              <a:t>动机和兴趣的提高有助于激发积极的认知，获得更高的参与程度和更优的活动体验</a:t>
            </a:r>
            <a:endParaRPr lang="en-US" altLang="zh-CN" dirty="0" smtClean="0"/>
          </a:p>
          <a:p>
            <a:pPr lvl="1"/>
            <a:r>
              <a:rPr lang="zh-CN" altLang="en-US" dirty="0" smtClean="0"/>
              <a:t>启示：根据用户动机，提升用户的兴趣</a:t>
            </a:r>
            <a:endParaRPr lang="zh-CN" altLang="en-US" dirty="0"/>
          </a:p>
        </p:txBody>
      </p:sp>
    </p:spTree>
    <p:extLst>
      <p:ext uri="{BB962C8B-B14F-4D97-AF65-F5344CB8AC3E}">
        <p14:creationId xmlns:p14="http://schemas.microsoft.com/office/powerpoint/2010/main" val="24376169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概念模型及对概念模型的认知</a:t>
            </a:r>
            <a:endParaRPr lang="zh-CN" altLang="en-US" dirty="0"/>
          </a:p>
        </p:txBody>
      </p:sp>
      <p:sp>
        <p:nvSpPr>
          <p:cNvPr id="3" name="内容占位符 2"/>
          <p:cNvSpPr>
            <a:spLocks noGrp="1"/>
          </p:cNvSpPr>
          <p:nvPr>
            <p:ph idx="1"/>
          </p:nvPr>
        </p:nvSpPr>
        <p:spPr/>
        <p:txBody>
          <a:bodyPr/>
          <a:lstStyle/>
          <a:p>
            <a:r>
              <a:rPr lang="zh-CN" altLang="en-US" dirty="0" smtClean="0"/>
              <a:t>概念模型：用户能够理解的关于系统的描述</a:t>
            </a:r>
            <a:endParaRPr lang="en-US" altLang="zh-CN" dirty="0" smtClean="0"/>
          </a:p>
          <a:p>
            <a:pPr lvl="1"/>
            <a:r>
              <a:rPr lang="zh-CN" altLang="en-US" dirty="0" smtClean="0"/>
              <a:t>使用一组构思和概念，描述系统做什么、如何动作、外观如何</a:t>
            </a:r>
            <a:endParaRPr lang="en-US" altLang="zh-CN" dirty="0" smtClean="0"/>
          </a:p>
          <a:p>
            <a:endParaRPr lang="en-US" altLang="zh-CN" dirty="0" smtClean="0"/>
          </a:p>
          <a:p>
            <a:r>
              <a:rPr lang="zh-CN" altLang="en-US" dirty="0" smtClean="0"/>
              <a:t>两个阶段：</a:t>
            </a:r>
            <a:endParaRPr lang="en-US" altLang="zh-CN" dirty="0" smtClean="0"/>
          </a:p>
          <a:p>
            <a:pPr lvl="1"/>
            <a:r>
              <a:rPr lang="zh-CN" altLang="en-US" dirty="0" smtClean="0"/>
              <a:t>了解用户任务需求</a:t>
            </a:r>
            <a:endParaRPr lang="en-US" altLang="zh-CN" dirty="0" smtClean="0"/>
          </a:p>
          <a:p>
            <a:pPr lvl="1"/>
            <a:r>
              <a:rPr lang="zh-CN" altLang="en-US" dirty="0" smtClean="0"/>
              <a:t>选择交互方式，并决定采用何种交互形式</a:t>
            </a:r>
            <a:endParaRPr lang="zh-CN" altLang="en-US" dirty="0"/>
          </a:p>
        </p:txBody>
      </p:sp>
    </p:spTree>
    <p:extLst>
      <p:ext uri="{BB962C8B-B14F-4D97-AF65-F5344CB8AC3E}">
        <p14:creationId xmlns:p14="http://schemas.microsoft.com/office/powerpoint/2010/main" val="2062252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概念模型及对概念模型的认知</a:t>
            </a:r>
          </a:p>
        </p:txBody>
      </p:sp>
      <p:sp>
        <p:nvSpPr>
          <p:cNvPr id="3" name="内容占位符 2"/>
          <p:cNvSpPr>
            <a:spLocks noGrp="1"/>
          </p:cNvSpPr>
          <p:nvPr>
            <p:ph idx="1"/>
          </p:nvPr>
        </p:nvSpPr>
        <p:spPr/>
        <p:txBody>
          <a:bodyPr/>
          <a:lstStyle/>
          <a:p>
            <a:r>
              <a:rPr lang="en-US" altLang="zh-CN" dirty="0" smtClean="0"/>
              <a:t>Norman</a:t>
            </a:r>
            <a:r>
              <a:rPr lang="zh-CN" altLang="en-US" dirty="0" smtClean="0"/>
              <a:t>提出的用于说明“设计概念模型”和“用户理解模型”之间关系的框架</a:t>
            </a:r>
            <a:endParaRPr lang="zh-CN" altLang="en-US" dirty="0"/>
          </a:p>
        </p:txBody>
      </p:sp>
      <p:pic>
        <p:nvPicPr>
          <p:cNvPr id="5" name="Picture 7" descr="concept%20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091" y="3140968"/>
            <a:ext cx="404812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flipH="1">
            <a:off x="1907704" y="3501008"/>
            <a:ext cx="56038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6" idx="0"/>
          </p:cNvCxnSpPr>
          <p:nvPr/>
        </p:nvCxnSpPr>
        <p:spPr>
          <a:xfrm flipH="1">
            <a:off x="1403648" y="3501008"/>
            <a:ext cx="504056" cy="300806"/>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2" name="Picture 2" descr="https://timgsa.baidu.com/timg?image&amp;quality=80&amp;size=b9999_10000&amp;sec=1586684178872&amp;di=33ee3f967a77db86a10d25c193619c1c&amp;imgtype=0&amp;src=http%3A%2F%2Fimgsrc.baidu.com%2Fimgad%2Fpic%2Fitem%2Fd788d43f8794a4c2797d103f05f41bd5ad6e394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61"/>
          <a:stretch/>
        </p:blipFill>
        <p:spPr bwMode="auto">
          <a:xfrm>
            <a:off x="530942" y="4796730"/>
            <a:ext cx="1897550" cy="1355304"/>
          </a:xfrm>
          <a:prstGeom prst="rect">
            <a:avLst/>
          </a:prstGeom>
          <a:noFill/>
          <a:extLst>
            <a:ext uri="{909E8E84-426E-40DD-AFC4-6F175D3DCCD1}">
              <a14:hiddenFill xmlns:a14="http://schemas.microsoft.com/office/drawing/2010/main">
                <a:solidFill>
                  <a:srgbClr val="FFFFFF"/>
                </a:solidFill>
              </a14:hiddenFill>
            </a:ext>
          </a:extLst>
        </p:spPr>
      </p:pic>
      <p:sp>
        <p:nvSpPr>
          <p:cNvPr id="11" name="云形标注 10"/>
          <p:cNvSpPr/>
          <p:nvPr/>
        </p:nvSpPr>
        <p:spPr>
          <a:xfrm>
            <a:off x="1648365" y="4538616"/>
            <a:ext cx="1368152" cy="744312"/>
          </a:xfrm>
          <a:prstGeom prst="cloudCallout">
            <a:avLst>
              <a:gd name="adj1" fmla="val -47423"/>
              <a:gd name="adj2" fmla="val 57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我是这样想的</a:t>
            </a:r>
            <a:endParaRPr lang="zh-CN" altLang="en-US" dirty="0"/>
          </a:p>
        </p:txBody>
      </p:sp>
      <p:sp>
        <p:nvSpPr>
          <p:cNvPr id="6" name="TextBox 5"/>
          <p:cNvSpPr txBox="1"/>
          <p:nvPr/>
        </p:nvSpPr>
        <p:spPr>
          <a:xfrm>
            <a:off x="611560" y="3801814"/>
            <a:ext cx="1584176" cy="923330"/>
          </a:xfrm>
          <a:prstGeom prst="rect">
            <a:avLst/>
          </a:prstGeom>
          <a:noFill/>
        </p:spPr>
        <p:txBody>
          <a:bodyPr wrap="square" rtlCol="0">
            <a:spAutoFit/>
          </a:bodyPr>
          <a:lstStyle/>
          <a:p>
            <a:r>
              <a:rPr lang="zh-CN" altLang="en-US" dirty="0" smtClean="0">
                <a:solidFill>
                  <a:srgbClr val="C00000"/>
                </a:solidFill>
              </a:rPr>
              <a:t>设计师设想的模型，描述系统如何运行</a:t>
            </a:r>
            <a:endParaRPr lang="zh-CN" altLang="en-US" dirty="0">
              <a:solidFill>
                <a:srgbClr val="C00000"/>
              </a:solidFill>
            </a:endParaRPr>
          </a:p>
        </p:txBody>
      </p:sp>
      <p:sp>
        <p:nvSpPr>
          <p:cNvPr id="14" name="TextBox 13"/>
          <p:cNvSpPr txBox="1"/>
          <p:nvPr/>
        </p:nvSpPr>
        <p:spPr>
          <a:xfrm>
            <a:off x="6876256" y="3801814"/>
            <a:ext cx="1584176" cy="646331"/>
          </a:xfrm>
          <a:prstGeom prst="rect">
            <a:avLst/>
          </a:prstGeom>
          <a:noFill/>
        </p:spPr>
        <p:txBody>
          <a:bodyPr wrap="square" rtlCol="0">
            <a:spAutoFit/>
          </a:bodyPr>
          <a:lstStyle/>
          <a:p>
            <a:r>
              <a:rPr lang="zh-CN" altLang="en-US" dirty="0" smtClean="0">
                <a:solidFill>
                  <a:srgbClr val="C00000"/>
                </a:solidFill>
              </a:rPr>
              <a:t>用户如何理解系统的运行</a:t>
            </a:r>
            <a:endParaRPr lang="zh-CN" altLang="en-US" dirty="0">
              <a:solidFill>
                <a:srgbClr val="C00000"/>
              </a:solidFill>
            </a:endParaRPr>
          </a:p>
        </p:txBody>
      </p:sp>
      <p:cxnSp>
        <p:nvCxnSpPr>
          <p:cNvPr id="15" name="直接连接符 14"/>
          <p:cNvCxnSpPr/>
          <p:nvPr/>
        </p:nvCxnSpPr>
        <p:spPr>
          <a:xfrm flipH="1">
            <a:off x="6732240" y="3501008"/>
            <a:ext cx="56038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92627" y="3501008"/>
            <a:ext cx="231701" cy="300806"/>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6" name="Picture 6" descr="https://timgsa.baidu.com/timg?image&amp;quality=80&amp;size=b9999_10000&amp;sec=1586684706056&amp;di=dadfb48a397d6e25a62e55b003a91fc6&amp;imgtype=0&amp;src=http%3A%2F%2Fimage.biaobaiju.com%2Fuploads%2F20190825%2F15%2F1566719394-CjIhvEnVHG.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020" r="12804"/>
          <a:stretch/>
        </p:blipFill>
        <p:spPr bwMode="auto">
          <a:xfrm>
            <a:off x="7092280" y="4622781"/>
            <a:ext cx="1481163" cy="1444292"/>
          </a:xfrm>
          <a:prstGeom prst="rect">
            <a:avLst/>
          </a:prstGeom>
          <a:noFill/>
          <a:extLst>
            <a:ext uri="{909E8E84-426E-40DD-AFC4-6F175D3DCCD1}">
              <a14:hiddenFill xmlns:a14="http://schemas.microsoft.com/office/drawing/2010/main">
                <a:solidFill>
                  <a:srgbClr val="FFFFFF"/>
                </a:solidFill>
              </a14:hiddenFill>
            </a:ext>
          </a:extLst>
        </p:spPr>
      </p:pic>
      <p:sp>
        <p:nvSpPr>
          <p:cNvPr id="20" name="云形标注 19"/>
          <p:cNvSpPr/>
          <p:nvPr/>
        </p:nvSpPr>
        <p:spPr>
          <a:xfrm>
            <a:off x="5832140" y="4538616"/>
            <a:ext cx="1368152" cy="744312"/>
          </a:xfrm>
          <a:prstGeom prst="cloudCallout">
            <a:avLst>
              <a:gd name="adj1" fmla="val 56063"/>
              <a:gd name="adj2" fmla="val 400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是这样的吗？</a:t>
            </a:r>
            <a:endParaRPr lang="zh-CN" altLang="en-US" dirty="0"/>
          </a:p>
        </p:txBody>
      </p:sp>
      <p:sp>
        <p:nvSpPr>
          <p:cNvPr id="17" name="等于号 16"/>
          <p:cNvSpPr/>
          <p:nvPr/>
        </p:nvSpPr>
        <p:spPr>
          <a:xfrm>
            <a:off x="4024244" y="4377044"/>
            <a:ext cx="648072" cy="390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solidFill>
                  <a:srgbClr val="FF0000"/>
                </a:solidFill>
              </a:rPr>
              <a:t>？</a:t>
            </a:r>
            <a:endParaRPr lang="zh-CN" altLang="en-US" b="1" dirty="0">
              <a:solidFill>
                <a:srgbClr val="FF0000"/>
              </a:solidFill>
            </a:endParaRPr>
          </a:p>
        </p:txBody>
      </p:sp>
      <p:sp>
        <p:nvSpPr>
          <p:cNvPr id="18" name="下箭头 17"/>
          <p:cNvSpPr/>
          <p:nvPr/>
        </p:nvSpPr>
        <p:spPr>
          <a:xfrm>
            <a:off x="4244116" y="4767439"/>
            <a:ext cx="208328" cy="216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3635896" y="5832389"/>
            <a:ext cx="1584176" cy="369332"/>
          </a:xfrm>
          <a:prstGeom prst="rect">
            <a:avLst/>
          </a:prstGeom>
          <a:noFill/>
        </p:spPr>
        <p:txBody>
          <a:bodyPr wrap="square" rtlCol="0">
            <a:spAutoFit/>
          </a:bodyPr>
          <a:lstStyle/>
          <a:p>
            <a:r>
              <a:rPr lang="zh-CN" altLang="en-US" dirty="0" smtClean="0">
                <a:solidFill>
                  <a:srgbClr val="C00000"/>
                </a:solidFill>
              </a:rPr>
              <a:t>系统实际运行</a:t>
            </a:r>
            <a:endParaRPr lang="zh-CN" altLang="en-US" dirty="0">
              <a:solidFill>
                <a:srgbClr val="C00000"/>
              </a:solidFill>
            </a:endParaRPr>
          </a:p>
        </p:txBody>
      </p:sp>
    </p:spTree>
    <p:extLst>
      <p:ext uri="{BB962C8B-B14F-4D97-AF65-F5344CB8AC3E}">
        <p14:creationId xmlns:p14="http://schemas.microsoft.com/office/powerpoint/2010/main" val="13198239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概念模型及对概念模型的认知</a:t>
            </a:r>
          </a:p>
        </p:txBody>
      </p:sp>
      <p:sp>
        <p:nvSpPr>
          <p:cNvPr id="3" name="内容占位符 2"/>
          <p:cNvSpPr>
            <a:spLocks noGrp="1"/>
          </p:cNvSpPr>
          <p:nvPr>
            <p:ph idx="1"/>
          </p:nvPr>
        </p:nvSpPr>
        <p:spPr/>
        <p:txBody>
          <a:bodyPr>
            <a:noAutofit/>
          </a:bodyPr>
          <a:lstStyle/>
          <a:p>
            <a:r>
              <a:rPr lang="zh-CN" altLang="en-US" dirty="0"/>
              <a:t>好的交互系统应当实现设计师与用户思维的统一，这就要求设计师在设计系统时先了解用户是如何理解系统的概念</a:t>
            </a:r>
            <a:r>
              <a:rPr lang="zh-CN" altLang="en-US" dirty="0" smtClean="0"/>
              <a:t>模型</a:t>
            </a:r>
            <a:endParaRPr lang="en-US" altLang="zh-CN" dirty="0" smtClean="0"/>
          </a:p>
          <a:p>
            <a:r>
              <a:rPr lang="zh-CN" altLang="en-US" dirty="0" smtClean="0"/>
              <a:t>用户理解系统概念模型的方式：</a:t>
            </a:r>
            <a:endParaRPr lang="en-US" altLang="zh-CN" dirty="0" smtClean="0"/>
          </a:p>
          <a:p>
            <a:pPr lvl="1"/>
            <a:r>
              <a:rPr lang="zh-CN" altLang="en-US" dirty="0" smtClean="0">
                <a:solidFill>
                  <a:srgbClr val="C00000"/>
                </a:solidFill>
              </a:rPr>
              <a:t>思维模型</a:t>
            </a:r>
            <a:endParaRPr lang="en-US" altLang="zh-CN" dirty="0" smtClean="0">
              <a:solidFill>
                <a:srgbClr val="C00000"/>
              </a:solidFill>
            </a:endParaRPr>
          </a:p>
          <a:p>
            <a:pPr lvl="1"/>
            <a:r>
              <a:rPr lang="zh-CN" altLang="en-US" dirty="0" smtClean="0">
                <a:solidFill>
                  <a:srgbClr val="C00000"/>
                </a:solidFill>
              </a:rPr>
              <a:t>信息处理模型</a:t>
            </a:r>
            <a:endParaRPr lang="en-US" altLang="zh-CN" dirty="0" smtClean="0"/>
          </a:p>
          <a:p>
            <a:pPr lvl="1"/>
            <a:r>
              <a:rPr lang="zh-CN" altLang="en-US" dirty="0">
                <a:solidFill>
                  <a:srgbClr val="C00000"/>
                </a:solidFill>
              </a:rPr>
              <a:t>外部</a:t>
            </a:r>
            <a:r>
              <a:rPr lang="zh-CN" altLang="en-US" dirty="0" smtClean="0">
                <a:solidFill>
                  <a:srgbClr val="C00000"/>
                </a:solidFill>
              </a:rPr>
              <a:t>认知模型</a:t>
            </a:r>
            <a:endParaRPr lang="en-US" altLang="zh-CN" dirty="0" smtClean="0">
              <a:solidFill>
                <a:srgbClr val="C00000"/>
              </a:solidFill>
            </a:endParaRPr>
          </a:p>
          <a:p>
            <a:pPr lvl="1"/>
            <a:r>
              <a:rPr lang="zh-CN" altLang="en-US" dirty="0" smtClean="0">
                <a:solidFill>
                  <a:srgbClr val="C00000"/>
                </a:solidFill>
              </a:rPr>
              <a:t>分布式模型</a:t>
            </a:r>
            <a:endParaRPr lang="zh-CN" altLang="en-US" dirty="0"/>
          </a:p>
        </p:txBody>
      </p:sp>
    </p:spTree>
    <p:extLst>
      <p:ext uri="{BB962C8B-B14F-4D97-AF65-F5344CB8AC3E}">
        <p14:creationId xmlns:p14="http://schemas.microsoft.com/office/powerpoint/2010/main" val="25982168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概念模型及对概念模型的认知</a:t>
            </a:r>
          </a:p>
        </p:txBody>
      </p:sp>
      <p:sp>
        <p:nvSpPr>
          <p:cNvPr id="3" name="内容占位符 2"/>
          <p:cNvSpPr>
            <a:spLocks noGrp="1"/>
          </p:cNvSpPr>
          <p:nvPr>
            <p:ph idx="1"/>
          </p:nvPr>
        </p:nvSpPr>
        <p:spPr/>
        <p:txBody>
          <a:bodyPr>
            <a:noAutofit/>
          </a:bodyPr>
          <a:lstStyle/>
          <a:p>
            <a:r>
              <a:rPr lang="zh-CN" altLang="en-US" dirty="0" smtClean="0">
                <a:solidFill>
                  <a:srgbClr val="C00000"/>
                </a:solidFill>
              </a:rPr>
              <a:t>思维模型</a:t>
            </a:r>
            <a:r>
              <a:rPr lang="zh-CN" altLang="en-US" dirty="0" smtClean="0"/>
              <a:t>：在学习和使用系统过程中，积累了有关</a:t>
            </a:r>
            <a:r>
              <a:rPr lang="zh-CN" altLang="en-US" dirty="0" smtClean="0">
                <a:solidFill>
                  <a:srgbClr val="7030A0"/>
                </a:solidFill>
              </a:rPr>
              <a:t>如何使用系统的知识</a:t>
            </a:r>
            <a:r>
              <a:rPr lang="zh-CN" altLang="en-US" dirty="0" smtClean="0"/>
              <a:t>和</a:t>
            </a:r>
            <a:r>
              <a:rPr lang="zh-CN" altLang="en-US" dirty="0" smtClean="0">
                <a:solidFill>
                  <a:srgbClr val="7030A0"/>
                </a:solidFill>
              </a:rPr>
              <a:t>系统如何工作的知识</a:t>
            </a:r>
            <a:endParaRPr lang="en-US" altLang="zh-CN" dirty="0" smtClean="0">
              <a:solidFill>
                <a:srgbClr val="7030A0"/>
              </a:solidFill>
            </a:endParaRPr>
          </a:p>
          <a:p>
            <a:endParaRPr lang="en-US" altLang="zh-CN" dirty="0" smtClean="0">
              <a:solidFill>
                <a:srgbClr val="7030A0"/>
              </a:solidFill>
            </a:endParaRPr>
          </a:p>
        </p:txBody>
      </p:sp>
      <p:pic>
        <p:nvPicPr>
          <p:cNvPr id="6146" name="Picture 2" descr="https://timgsa.baidu.com/timg?image&amp;quality=80&amp;size=b9999_10000&amp;sec=1586688542221&amp;di=ff1843e2ca9e47f60fd59979df24bb51&amp;imgtype=0&amp;src=http%3A%2F%2Fimg1.gtimg.com%2Fdigi%2Fpics%2Fhv1%2F54%2F85%2F972%2F6322602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3713146"/>
            <a:ext cx="2026196" cy="12521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ss2.bdstatic.com/70cFvnSh_Q1YnxGkpoWK1HF6hhy/it/u=1867469106,3007040346&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45024"/>
            <a:ext cx="1669586" cy="125218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timgsa.baidu.com/timg?image&amp;quality=80&amp;size=b9999_10000&amp;sec=1586688651308&amp;di=5c0696eecc1c7ef1023b500133720711&amp;imgtype=0&amp;src=http%3A%2F%2Fbpic.588ku.com%2Felement_pic%2F00%2F16%2F09%2F0757ceeb8b67af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4624828"/>
            <a:ext cx="1687447" cy="1693938"/>
          </a:xfrm>
          <a:prstGeom prst="rect">
            <a:avLst/>
          </a:prstGeom>
          <a:noFill/>
          <a:extLst>
            <a:ext uri="{909E8E84-426E-40DD-AFC4-6F175D3DCCD1}">
              <a14:hiddenFill xmlns:a14="http://schemas.microsoft.com/office/drawing/2010/main">
                <a:solidFill>
                  <a:srgbClr val="FFFFFF"/>
                </a:solidFill>
              </a14:hiddenFill>
            </a:ext>
          </a:extLst>
        </p:spPr>
      </p:pic>
      <p:sp>
        <p:nvSpPr>
          <p:cNvPr id="5" name="圆角右箭头 4"/>
          <p:cNvSpPr/>
          <p:nvPr/>
        </p:nvSpPr>
        <p:spPr>
          <a:xfrm flipV="1">
            <a:off x="2526239" y="5157192"/>
            <a:ext cx="648072" cy="6480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角右箭头 8"/>
          <p:cNvSpPr/>
          <p:nvPr/>
        </p:nvSpPr>
        <p:spPr>
          <a:xfrm rot="16200000" flipV="1">
            <a:off x="5838841" y="5157192"/>
            <a:ext cx="648072" cy="6480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TextBox 5"/>
          <p:cNvSpPr txBox="1"/>
          <p:nvPr/>
        </p:nvSpPr>
        <p:spPr>
          <a:xfrm>
            <a:off x="3234112" y="3528480"/>
            <a:ext cx="2491014" cy="923330"/>
          </a:xfrm>
          <a:prstGeom prst="rect">
            <a:avLst/>
          </a:prstGeom>
          <a:noFill/>
        </p:spPr>
        <p:txBody>
          <a:bodyPr wrap="square" rtlCol="0">
            <a:spAutoFit/>
          </a:bodyPr>
          <a:lstStyle/>
          <a:p>
            <a:r>
              <a:rPr lang="zh-CN" altLang="en-US" dirty="0" smtClean="0">
                <a:solidFill>
                  <a:srgbClr val="C00000"/>
                </a:solidFill>
              </a:rPr>
              <a:t>简而言之，就是用已有知识或经验去处理未见过的问题</a:t>
            </a:r>
            <a:endParaRPr lang="zh-CN" altLang="en-US" dirty="0">
              <a:solidFill>
                <a:srgbClr val="C00000"/>
              </a:solidFill>
            </a:endParaRPr>
          </a:p>
        </p:txBody>
      </p:sp>
      <p:sp>
        <p:nvSpPr>
          <p:cNvPr id="11" name="TextBox 10"/>
          <p:cNvSpPr txBox="1"/>
          <p:nvPr/>
        </p:nvSpPr>
        <p:spPr>
          <a:xfrm>
            <a:off x="793061" y="5301208"/>
            <a:ext cx="1733178" cy="646331"/>
          </a:xfrm>
          <a:prstGeom prst="rect">
            <a:avLst/>
          </a:prstGeom>
          <a:noFill/>
        </p:spPr>
        <p:txBody>
          <a:bodyPr wrap="square" rtlCol="0">
            <a:spAutoFit/>
          </a:bodyPr>
          <a:lstStyle/>
          <a:p>
            <a:r>
              <a:rPr lang="zh-CN" altLang="en-US" dirty="0" smtClean="0">
                <a:solidFill>
                  <a:srgbClr val="C00000"/>
                </a:solidFill>
              </a:rPr>
              <a:t>我会</a:t>
            </a:r>
            <a:r>
              <a:rPr lang="en-US" altLang="zh-CN" dirty="0" smtClean="0">
                <a:solidFill>
                  <a:srgbClr val="C00000"/>
                </a:solidFill>
              </a:rPr>
              <a:t>Windows</a:t>
            </a:r>
            <a:r>
              <a:rPr lang="zh-CN" altLang="en-US" dirty="0" smtClean="0">
                <a:solidFill>
                  <a:srgbClr val="C00000"/>
                </a:solidFill>
              </a:rPr>
              <a:t>的操作</a:t>
            </a:r>
            <a:endParaRPr lang="zh-CN" altLang="en-US" dirty="0">
              <a:solidFill>
                <a:srgbClr val="C00000"/>
              </a:solidFill>
            </a:endParaRPr>
          </a:p>
        </p:txBody>
      </p:sp>
      <p:sp>
        <p:nvSpPr>
          <p:cNvPr id="12" name="TextBox 11"/>
          <p:cNvSpPr txBox="1"/>
          <p:nvPr/>
        </p:nvSpPr>
        <p:spPr>
          <a:xfrm>
            <a:off x="6588224" y="5301208"/>
            <a:ext cx="1733178" cy="923330"/>
          </a:xfrm>
          <a:prstGeom prst="rect">
            <a:avLst/>
          </a:prstGeom>
          <a:noFill/>
        </p:spPr>
        <p:txBody>
          <a:bodyPr wrap="square" rtlCol="0">
            <a:spAutoFit/>
          </a:bodyPr>
          <a:lstStyle/>
          <a:p>
            <a:r>
              <a:rPr lang="zh-CN" altLang="en-US" dirty="0" smtClean="0">
                <a:solidFill>
                  <a:srgbClr val="C00000"/>
                </a:solidFill>
              </a:rPr>
              <a:t>从类似的思维和操作方式使用</a:t>
            </a:r>
            <a:r>
              <a:rPr lang="en-US" altLang="zh-CN" dirty="0" smtClean="0">
                <a:solidFill>
                  <a:srgbClr val="C00000"/>
                </a:solidFill>
              </a:rPr>
              <a:t>Linux</a:t>
            </a:r>
            <a:r>
              <a:rPr lang="zh-CN" altLang="en-US" dirty="0" smtClean="0">
                <a:solidFill>
                  <a:srgbClr val="C00000"/>
                </a:solidFill>
              </a:rPr>
              <a:t>系统</a:t>
            </a:r>
            <a:endParaRPr lang="zh-CN" altLang="en-US" dirty="0">
              <a:solidFill>
                <a:srgbClr val="C00000"/>
              </a:solidFill>
            </a:endParaRPr>
          </a:p>
        </p:txBody>
      </p:sp>
    </p:spTree>
    <p:extLst>
      <p:ext uri="{BB962C8B-B14F-4D97-AF65-F5344CB8AC3E}">
        <p14:creationId xmlns:p14="http://schemas.microsoft.com/office/powerpoint/2010/main" val="18920206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概念模型及对概念模型的认知</a:t>
            </a:r>
          </a:p>
        </p:txBody>
      </p:sp>
      <p:sp>
        <p:nvSpPr>
          <p:cNvPr id="3" name="内容占位符 2"/>
          <p:cNvSpPr>
            <a:spLocks noGrp="1"/>
          </p:cNvSpPr>
          <p:nvPr>
            <p:ph idx="1"/>
          </p:nvPr>
        </p:nvSpPr>
        <p:spPr/>
        <p:txBody>
          <a:bodyPr>
            <a:noAutofit/>
          </a:bodyPr>
          <a:lstStyle/>
          <a:p>
            <a:r>
              <a:rPr lang="zh-CN" altLang="en-US" dirty="0" smtClean="0">
                <a:solidFill>
                  <a:srgbClr val="C00000"/>
                </a:solidFill>
              </a:rPr>
              <a:t>思维模型</a:t>
            </a:r>
            <a:r>
              <a:rPr lang="zh-CN" altLang="en-US" dirty="0" smtClean="0"/>
              <a:t>：在学习和使用系统过程中，积累了有关</a:t>
            </a:r>
            <a:r>
              <a:rPr lang="zh-CN" altLang="en-US" dirty="0" smtClean="0">
                <a:solidFill>
                  <a:srgbClr val="7030A0"/>
                </a:solidFill>
              </a:rPr>
              <a:t>如何使用系统的知识</a:t>
            </a:r>
            <a:r>
              <a:rPr lang="zh-CN" altLang="en-US" dirty="0" smtClean="0"/>
              <a:t>和</a:t>
            </a:r>
            <a:r>
              <a:rPr lang="zh-CN" altLang="en-US" dirty="0" smtClean="0">
                <a:solidFill>
                  <a:srgbClr val="7030A0"/>
                </a:solidFill>
              </a:rPr>
              <a:t>系统如何工作的知识</a:t>
            </a:r>
            <a:endParaRPr lang="en-US" altLang="zh-CN" dirty="0" smtClean="0">
              <a:solidFill>
                <a:srgbClr val="7030A0"/>
              </a:solidFill>
            </a:endParaRPr>
          </a:p>
          <a:p>
            <a:r>
              <a:rPr lang="zh-CN" altLang="en-US" dirty="0" smtClean="0"/>
              <a:t>若思维模型完善，用户在使用陌生交互系统时很容易掌握方法，基本不影响使用效率</a:t>
            </a:r>
            <a:endParaRPr lang="en-US" altLang="zh-CN" dirty="0" smtClean="0"/>
          </a:p>
          <a:p>
            <a:r>
              <a:rPr lang="zh-CN" altLang="en-US" dirty="0" smtClean="0"/>
              <a:t>反之，用户在遇到不熟悉情况时会不知所措</a:t>
            </a:r>
            <a:endParaRPr lang="en-US" altLang="zh-CN" dirty="0" smtClean="0"/>
          </a:p>
          <a:p>
            <a:pPr lvl="1"/>
            <a:r>
              <a:rPr lang="zh-CN" altLang="en-US" dirty="0" smtClean="0"/>
              <a:t>网速慢时，疯狂点鼠标觉得速度会变快</a:t>
            </a:r>
            <a:endParaRPr lang="en-US" altLang="zh-CN" dirty="0" smtClean="0"/>
          </a:p>
        </p:txBody>
      </p:sp>
    </p:spTree>
    <p:extLst>
      <p:ext uri="{BB962C8B-B14F-4D97-AF65-F5344CB8AC3E}">
        <p14:creationId xmlns:p14="http://schemas.microsoft.com/office/powerpoint/2010/main" val="30179806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概念模型及对概念模型的认知</a:t>
            </a:r>
          </a:p>
        </p:txBody>
      </p:sp>
      <p:sp>
        <p:nvSpPr>
          <p:cNvPr id="3" name="内容占位符 2"/>
          <p:cNvSpPr>
            <a:spLocks noGrp="1"/>
          </p:cNvSpPr>
          <p:nvPr>
            <p:ph idx="1"/>
          </p:nvPr>
        </p:nvSpPr>
        <p:spPr/>
        <p:txBody>
          <a:bodyPr>
            <a:noAutofit/>
          </a:bodyPr>
          <a:lstStyle/>
          <a:p>
            <a:r>
              <a:rPr lang="zh-CN" altLang="en-US" dirty="0" smtClean="0">
                <a:solidFill>
                  <a:srgbClr val="C00000"/>
                </a:solidFill>
              </a:rPr>
              <a:t>思维模型</a:t>
            </a:r>
            <a:r>
              <a:rPr lang="zh-CN" altLang="en-US" dirty="0" smtClean="0"/>
              <a:t>：在学习和使用系统过程中，积累了有关</a:t>
            </a:r>
            <a:r>
              <a:rPr lang="zh-CN" altLang="en-US" dirty="0" smtClean="0">
                <a:solidFill>
                  <a:srgbClr val="7030A0"/>
                </a:solidFill>
              </a:rPr>
              <a:t>如何使用系统的知识</a:t>
            </a:r>
            <a:r>
              <a:rPr lang="zh-CN" altLang="en-US" dirty="0" smtClean="0"/>
              <a:t>和</a:t>
            </a:r>
            <a:r>
              <a:rPr lang="zh-CN" altLang="en-US" dirty="0" smtClean="0">
                <a:solidFill>
                  <a:srgbClr val="7030A0"/>
                </a:solidFill>
              </a:rPr>
              <a:t>系统如何工作的知识</a:t>
            </a:r>
            <a:endParaRPr lang="en-US" altLang="zh-CN" dirty="0" smtClean="0">
              <a:solidFill>
                <a:srgbClr val="7030A0"/>
              </a:solidFill>
            </a:endParaRPr>
          </a:p>
          <a:p>
            <a:r>
              <a:rPr lang="zh-CN" altLang="en-US" dirty="0" smtClean="0"/>
              <a:t>建立正确的思维模型方法：</a:t>
            </a:r>
            <a:endParaRPr lang="en-US" altLang="zh-CN" dirty="0" smtClean="0"/>
          </a:p>
          <a:p>
            <a:pPr lvl="1"/>
            <a:r>
              <a:rPr lang="zh-CN" altLang="en-US" dirty="0" smtClean="0">
                <a:solidFill>
                  <a:srgbClr val="C00000"/>
                </a:solidFill>
              </a:rPr>
              <a:t>从设计师角度</a:t>
            </a:r>
            <a:r>
              <a:rPr lang="zh-CN" altLang="en-US" dirty="0" smtClean="0"/>
              <a:t>：提供培训或使用说明</a:t>
            </a:r>
            <a:endParaRPr lang="en-US" altLang="zh-CN" dirty="0" smtClean="0"/>
          </a:p>
          <a:p>
            <a:pPr lvl="2"/>
            <a:r>
              <a:rPr lang="zh-CN" altLang="en-US" dirty="0" smtClean="0"/>
              <a:t>用户不一定愿意花时间</a:t>
            </a:r>
            <a:endParaRPr lang="en-US" altLang="zh-CN" dirty="0" smtClean="0"/>
          </a:p>
          <a:p>
            <a:pPr lvl="1"/>
            <a:r>
              <a:rPr lang="zh-CN" altLang="en-US" dirty="0" smtClean="0">
                <a:solidFill>
                  <a:srgbClr val="C00000"/>
                </a:solidFill>
              </a:rPr>
              <a:t>从用户角度</a:t>
            </a:r>
            <a:r>
              <a:rPr lang="zh-CN" altLang="en-US" dirty="0" smtClean="0"/>
              <a:t>：提供易于理解和直观的交互方式</a:t>
            </a:r>
            <a:endParaRPr lang="en-US" altLang="zh-CN" dirty="0" smtClean="0"/>
          </a:p>
          <a:p>
            <a:pPr lvl="2"/>
            <a:r>
              <a:rPr lang="zh-CN" altLang="en-US" dirty="0" smtClean="0"/>
              <a:t>有条理的、易于理解的说明</a:t>
            </a:r>
            <a:endParaRPr lang="en-US" altLang="zh-CN" dirty="0" smtClean="0"/>
          </a:p>
          <a:p>
            <a:pPr lvl="2"/>
            <a:r>
              <a:rPr lang="zh-CN" altLang="en-US" dirty="0" smtClean="0"/>
              <a:t>合适的在线帮助和自学教程</a:t>
            </a:r>
            <a:endParaRPr lang="en-US" altLang="zh-CN" dirty="0" smtClean="0"/>
          </a:p>
          <a:p>
            <a:pPr lvl="2"/>
            <a:r>
              <a:rPr lang="zh-CN" altLang="en-US" dirty="0" smtClean="0"/>
              <a:t>上下文相关的用户指南</a:t>
            </a:r>
            <a:endParaRPr lang="en-US" altLang="zh-CN" dirty="0" smtClean="0"/>
          </a:p>
        </p:txBody>
      </p:sp>
    </p:spTree>
    <p:extLst>
      <p:ext uri="{BB962C8B-B14F-4D97-AF65-F5344CB8AC3E}">
        <p14:creationId xmlns:p14="http://schemas.microsoft.com/office/powerpoint/2010/main" val="1222148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a:xfrm>
            <a:off x="1043493" y="2323652"/>
            <a:ext cx="4464611" cy="3508977"/>
          </a:xfrm>
        </p:spPr>
        <p:txBody>
          <a:bodyPr/>
          <a:lstStyle/>
          <a:p>
            <a:r>
              <a:rPr lang="zh-CN" altLang="en-US" dirty="0" smtClean="0"/>
              <a:t>对亮度的感知</a:t>
            </a:r>
            <a:endParaRPr lang="en-US" altLang="zh-CN" dirty="0" smtClean="0"/>
          </a:p>
          <a:p>
            <a:pPr lvl="1"/>
            <a:r>
              <a:rPr lang="zh-CN" altLang="en-US" dirty="0" smtClean="0"/>
              <a:t>亮度，光线的明亮程度</a:t>
            </a:r>
            <a:endParaRPr lang="en-US" altLang="zh-CN" dirty="0" smtClean="0"/>
          </a:p>
          <a:p>
            <a:pPr lvl="1"/>
            <a:r>
              <a:rPr lang="zh-CN" altLang="en-US" dirty="0" smtClean="0"/>
              <a:t>人眼的感光范围大约从</a:t>
            </a:r>
            <a:r>
              <a:rPr lang="en-US" altLang="zh-CN" dirty="0" smtClean="0"/>
              <a:t>10</a:t>
            </a:r>
            <a:r>
              <a:rPr lang="en-US" altLang="zh-CN" baseline="30000" dirty="0" smtClean="0"/>
              <a:t>-6</a:t>
            </a:r>
            <a:r>
              <a:rPr lang="zh-CN" altLang="en-US" dirty="0" smtClean="0"/>
              <a:t>烛光</a:t>
            </a:r>
            <a:r>
              <a:rPr lang="en-US" altLang="zh-CN" dirty="0" smtClean="0"/>
              <a:t>/m</a:t>
            </a:r>
            <a:r>
              <a:rPr lang="en-US" altLang="zh-CN" baseline="30000" dirty="0" smtClean="0"/>
              <a:t>2</a:t>
            </a:r>
            <a:r>
              <a:rPr lang="en-US" altLang="zh-CN" dirty="0" smtClean="0"/>
              <a:t>~10</a:t>
            </a:r>
            <a:r>
              <a:rPr lang="en-US" altLang="zh-CN" baseline="30000" dirty="0" smtClean="0"/>
              <a:t>7</a:t>
            </a:r>
            <a:r>
              <a:rPr lang="zh-CN" altLang="en-US" dirty="0" smtClean="0"/>
              <a:t>烛光</a:t>
            </a:r>
            <a:r>
              <a:rPr lang="en-US" altLang="zh-CN" dirty="0" smtClean="0"/>
              <a:t>/m</a:t>
            </a:r>
            <a:r>
              <a:rPr lang="en-US" altLang="zh-CN" baseline="30000" dirty="0" smtClean="0"/>
              <a:t>2</a:t>
            </a:r>
          </a:p>
          <a:p>
            <a:pPr lvl="1"/>
            <a:endParaRPr lang="en-US" altLang="zh-CN" baseline="30000" dirty="0"/>
          </a:p>
          <a:p>
            <a:pPr lvl="1"/>
            <a:endParaRPr lang="en-US" altLang="zh-CN" dirty="0" smtClean="0"/>
          </a:p>
          <a:p>
            <a:pPr lvl="1"/>
            <a:r>
              <a:rPr lang="zh-CN" altLang="en-US" dirty="0" smtClean="0"/>
              <a:t>高亮度能提高视敏度</a:t>
            </a:r>
            <a:endParaRPr lang="en-US" altLang="zh-CN" dirty="0" smtClean="0"/>
          </a:p>
          <a:p>
            <a:pPr lvl="1"/>
            <a:r>
              <a:rPr lang="zh-CN" altLang="en-US" dirty="0" smtClean="0"/>
              <a:t>高亮度导致视觉系统的闪烁，尤其在</a:t>
            </a:r>
            <a:r>
              <a:rPr lang="en-US" altLang="zh-CN" dirty="0" smtClean="0"/>
              <a:t>50Hz</a:t>
            </a:r>
            <a:r>
              <a:rPr lang="zh-CN" altLang="en-US" dirty="0" smtClean="0"/>
              <a:t>以下</a:t>
            </a:r>
            <a:endParaRPr lang="zh-CN" altLang="en-US" dirty="0"/>
          </a:p>
        </p:txBody>
      </p:sp>
      <p:grpSp>
        <p:nvGrpSpPr>
          <p:cNvPr id="30" name="组合 29"/>
          <p:cNvGrpSpPr/>
          <p:nvPr/>
        </p:nvGrpSpPr>
        <p:grpSpPr>
          <a:xfrm>
            <a:off x="5724128" y="682822"/>
            <a:ext cx="2557061" cy="3476130"/>
            <a:chOff x="5724128" y="682822"/>
            <a:chExt cx="2557061" cy="3476130"/>
          </a:xfrm>
        </p:grpSpPr>
        <p:sp>
          <p:nvSpPr>
            <p:cNvPr id="4" name="矩形 3"/>
            <p:cNvSpPr/>
            <p:nvPr/>
          </p:nvSpPr>
          <p:spPr>
            <a:xfrm>
              <a:off x="6268510" y="836712"/>
              <a:ext cx="288032" cy="3168352"/>
            </a:xfrm>
            <a:prstGeom prst="rect">
              <a:avLst/>
            </a:prstGeom>
            <a:gradFill flip="none" rotWithShape="1">
              <a:gsLst>
                <a:gs pos="0">
                  <a:srgbClr val="0000FF"/>
                </a:gs>
                <a:gs pos="50000">
                  <a:srgbClr val="FFFF00"/>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H="1">
              <a:off x="6156176" y="4005064"/>
              <a:ext cx="112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156176" y="3552444"/>
              <a:ext cx="112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6156176" y="3099822"/>
              <a:ext cx="112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6156176" y="2647200"/>
              <a:ext cx="112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156176" y="2194578"/>
              <a:ext cx="112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6156176" y="1741956"/>
              <a:ext cx="112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156176" y="1289334"/>
              <a:ext cx="112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156176" y="836712"/>
              <a:ext cx="1123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24128" y="3851175"/>
              <a:ext cx="489236" cy="307777"/>
            </a:xfrm>
            <a:prstGeom prst="rect">
              <a:avLst/>
            </a:prstGeom>
            <a:noFill/>
          </p:spPr>
          <p:txBody>
            <a:bodyPr wrap="none" rtlCol="0">
              <a:spAutoFit/>
            </a:bodyPr>
            <a:lstStyle/>
            <a:p>
              <a:r>
                <a:rPr lang="en-US" altLang="zh-CN" sz="1400" dirty="0" smtClean="0"/>
                <a:t>10</a:t>
              </a:r>
              <a:r>
                <a:rPr lang="en-US" altLang="zh-CN" sz="1400" baseline="30000" dirty="0" smtClean="0"/>
                <a:t>-6</a:t>
              </a:r>
              <a:endParaRPr lang="zh-CN" altLang="en-US" sz="1400" baseline="30000" dirty="0"/>
            </a:p>
          </p:txBody>
        </p:sp>
        <p:sp>
          <p:nvSpPr>
            <p:cNvPr id="15" name="TextBox 14"/>
            <p:cNvSpPr txBox="1"/>
            <p:nvPr/>
          </p:nvSpPr>
          <p:spPr>
            <a:xfrm>
              <a:off x="5724128" y="3398555"/>
              <a:ext cx="489236" cy="307777"/>
            </a:xfrm>
            <a:prstGeom prst="rect">
              <a:avLst/>
            </a:prstGeom>
            <a:noFill/>
          </p:spPr>
          <p:txBody>
            <a:bodyPr wrap="none" rtlCol="0">
              <a:spAutoFit/>
            </a:bodyPr>
            <a:lstStyle/>
            <a:p>
              <a:r>
                <a:rPr lang="en-US" altLang="zh-CN" sz="1400" dirty="0" smtClean="0"/>
                <a:t>10</a:t>
              </a:r>
              <a:r>
                <a:rPr lang="en-US" altLang="zh-CN" sz="1400" baseline="30000" dirty="0" smtClean="0"/>
                <a:t>-4</a:t>
              </a:r>
              <a:endParaRPr lang="zh-CN" altLang="en-US" sz="1400" baseline="30000" dirty="0"/>
            </a:p>
          </p:txBody>
        </p:sp>
        <p:sp>
          <p:nvSpPr>
            <p:cNvPr id="16" name="TextBox 15"/>
            <p:cNvSpPr txBox="1"/>
            <p:nvPr/>
          </p:nvSpPr>
          <p:spPr>
            <a:xfrm>
              <a:off x="5724128" y="2945931"/>
              <a:ext cx="489236" cy="307777"/>
            </a:xfrm>
            <a:prstGeom prst="rect">
              <a:avLst/>
            </a:prstGeom>
            <a:noFill/>
          </p:spPr>
          <p:txBody>
            <a:bodyPr wrap="none" rtlCol="0">
              <a:spAutoFit/>
            </a:bodyPr>
            <a:lstStyle/>
            <a:p>
              <a:r>
                <a:rPr lang="en-US" altLang="zh-CN" sz="1400" dirty="0" smtClean="0"/>
                <a:t>10</a:t>
              </a:r>
              <a:r>
                <a:rPr lang="en-US" altLang="zh-CN" sz="1400" baseline="30000" dirty="0" smtClean="0"/>
                <a:t>-2</a:t>
              </a:r>
              <a:endParaRPr lang="zh-CN" altLang="en-US" sz="1400" baseline="30000" dirty="0"/>
            </a:p>
          </p:txBody>
        </p:sp>
        <p:sp>
          <p:nvSpPr>
            <p:cNvPr id="17" name="TextBox 16"/>
            <p:cNvSpPr txBox="1"/>
            <p:nvPr/>
          </p:nvSpPr>
          <p:spPr>
            <a:xfrm>
              <a:off x="5724128" y="2493311"/>
              <a:ext cx="449162" cy="307777"/>
            </a:xfrm>
            <a:prstGeom prst="rect">
              <a:avLst/>
            </a:prstGeom>
            <a:noFill/>
          </p:spPr>
          <p:txBody>
            <a:bodyPr wrap="none" rtlCol="0">
              <a:spAutoFit/>
            </a:bodyPr>
            <a:lstStyle/>
            <a:p>
              <a:r>
                <a:rPr lang="en-US" altLang="zh-CN" sz="1400" dirty="0" smtClean="0"/>
                <a:t>10</a:t>
              </a:r>
              <a:r>
                <a:rPr lang="en-US" altLang="zh-CN" sz="1400" baseline="30000" dirty="0" smtClean="0"/>
                <a:t>0</a:t>
              </a:r>
              <a:endParaRPr lang="zh-CN" altLang="en-US" sz="1400" baseline="30000" dirty="0"/>
            </a:p>
          </p:txBody>
        </p:sp>
        <p:sp>
          <p:nvSpPr>
            <p:cNvPr id="18" name="TextBox 17"/>
            <p:cNvSpPr txBox="1"/>
            <p:nvPr/>
          </p:nvSpPr>
          <p:spPr>
            <a:xfrm>
              <a:off x="5724128" y="2040687"/>
              <a:ext cx="449162" cy="307777"/>
            </a:xfrm>
            <a:prstGeom prst="rect">
              <a:avLst/>
            </a:prstGeom>
            <a:noFill/>
          </p:spPr>
          <p:txBody>
            <a:bodyPr wrap="none" rtlCol="0">
              <a:spAutoFit/>
            </a:bodyPr>
            <a:lstStyle/>
            <a:p>
              <a:r>
                <a:rPr lang="en-US" altLang="zh-CN" sz="1400" dirty="0" smtClean="0"/>
                <a:t>10</a:t>
              </a:r>
              <a:r>
                <a:rPr lang="en-US" altLang="zh-CN" sz="1400" baseline="30000" dirty="0" smtClean="0"/>
                <a:t>2</a:t>
              </a:r>
              <a:endParaRPr lang="zh-CN" altLang="en-US" sz="1400" baseline="30000" dirty="0"/>
            </a:p>
          </p:txBody>
        </p:sp>
        <p:sp>
          <p:nvSpPr>
            <p:cNvPr id="19" name="TextBox 18"/>
            <p:cNvSpPr txBox="1"/>
            <p:nvPr/>
          </p:nvSpPr>
          <p:spPr>
            <a:xfrm>
              <a:off x="5724128" y="1588067"/>
              <a:ext cx="449162" cy="307777"/>
            </a:xfrm>
            <a:prstGeom prst="rect">
              <a:avLst/>
            </a:prstGeom>
            <a:noFill/>
          </p:spPr>
          <p:txBody>
            <a:bodyPr wrap="none" rtlCol="0">
              <a:spAutoFit/>
            </a:bodyPr>
            <a:lstStyle/>
            <a:p>
              <a:r>
                <a:rPr lang="en-US" altLang="zh-CN" sz="1400" dirty="0" smtClean="0"/>
                <a:t>10</a:t>
              </a:r>
              <a:r>
                <a:rPr lang="en-US" altLang="zh-CN" sz="1400" baseline="30000" dirty="0" smtClean="0"/>
                <a:t>4</a:t>
              </a:r>
              <a:endParaRPr lang="zh-CN" altLang="en-US" sz="1400" baseline="30000" dirty="0"/>
            </a:p>
          </p:txBody>
        </p:sp>
        <p:sp>
          <p:nvSpPr>
            <p:cNvPr id="20" name="TextBox 19"/>
            <p:cNvSpPr txBox="1"/>
            <p:nvPr/>
          </p:nvSpPr>
          <p:spPr>
            <a:xfrm>
              <a:off x="5724128" y="1135443"/>
              <a:ext cx="449162" cy="307777"/>
            </a:xfrm>
            <a:prstGeom prst="rect">
              <a:avLst/>
            </a:prstGeom>
            <a:noFill/>
          </p:spPr>
          <p:txBody>
            <a:bodyPr wrap="none" rtlCol="0">
              <a:spAutoFit/>
            </a:bodyPr>
            <a:lstStyle/>
            <a:p>
              <a:r>
                <a:rPr lang="en-US" altLang="zh-CN" sz="1400" dirty="0" smtClean="0"/>
                <a:t>10</a:t>
              </a:r>
              <a:r>
                <a:rPr lang="en-US" altLang="zh-CN" sz="1400" baseline="30000" dirty="0" smtClean="0"/>
                <a:t>6</a:t>
              </a:r>
              <a:endParaRPr lang="zh-CN" altLang="en-US" sz="1400" baseline="30000" dirty="0"/>
            </a:p>
          </p:txBody>
        </p:sp>
        <p:sp>
          <p:nvSpPr>
            <p:cNvPr id="21" name="TextBox 20"/>
            <p:cNvSpPr txBox="1"/>
            <p:nvPr/>
          </p:nvSpPr>
          <p:spPr>
            <a:xfrm>
              <a:off x="5724128" y="682823"/>
              <a:ext cx="449162" cy="307777"/>
            </a:xfrm>
            <a:prstGeom prst="rect">
              <a:avLst/>
            </a:prstGeom>
            <a:noFill/>
          </p:spPr>
          <p:txBody>
            <a:bodyPr wrap="none" rtlCol="0">
              <a:spAutoFit/>
            </a:bodyPr>
            <a:lstStyle/>
            <a:p>
              <a:r>
                <a:rPr lang="en-US" altLang="zh-CN" sz="1400" dirty="0" smtClean="0"/>
                <a:t>10</a:t>
              </a:r>
              <a:r>
                <a:rPr lang="en-US" altLang="zh-CN" sz="1400" baseline="30000" dirty="0" smtClean="0"/>
                <a:t>8</a:t>
              </a:r>
              <a:endParaRPr lang="zh-CN" altLang="en-US" sz="1400" baseline="30000" dirty="0"/>
            </a:p>
          </p:txBody>
        </p:sp>
        <p:sp>
          <p:nvSpPr>
            <p:cNvPr id="22" name="TextBox 21"/>
            <p:cNvSpPr txBox="1"/>
            <p:nvPr/>
          </p:nvSpPr>
          <p:spPr>
            <a:xfrm>
              <a:off x="6660232" y="3851175"/>
              <a:ext cx="902811" cy="307777"/>
            </a:xfrm>
            <a:prstGeom prst="rect">
              <a:avLst/>
            </a:prstGeom>
            <a:noFill/>
          </p:spPr>
          <p:txBody>
            <a:bodyPr wrap="none" rtlCol="0">
              <a:spAutoFit/>
            </a:bodyPr>
            <a:lstStyle/>
            <a:p>
              <a:r>
                <a:rPr lang="zh-CN" altLang="en-US" sz="1400" dirty="0" smtClean="0"/>
                <a:t>视觉阈限</a:t>
              </a:r>
              <a:endParaRPr lang="zh-CN" altLang="en-US" sz="1400" dirty="0"/>
            </a:p>
          </p:txBody>
        </p:sp>
        <p:sp>
          <p:nvSpPr>
            <p:cNvPr id="23" name="TextBox 22"/>
            <p:cNvSpPr txBox="1"/>
            <p:nvPr/>
          </p:nvSpPr>
          <p:spPr>
            <a:xfrm>
              <a:off x="6660232" y="3398554"/>
              <a:ext cx="1082348" cy="307777"/>
            </a:xfrm>
            <a:prstGeom prst="rect">
              <a:avLst/>
            </a:prstGeom>
            <a:noFill/>
          </p:spPr>
          <p:txBody>
            <a:bodyPr wrap="none" rtlCol="0">
              <a:spAutoFit/>
            </a:bodyPr>
            <a:lstStyle/>
            <a:p>
              <a:r>
                <a:rPr lang="zh-CN" altLang="en-US" sz="1400" dirty="0" smtClean="0"/>
                <a:t>户外，星光</a:t>
              </a:r>
              <a:endParaRPr lang="zh-CN" altLang="en-US" sz="1400" dirty="0"/>
            </a:p>
          </p:txBody>
        </p:sp>
        <p:sp>
          <p:nvSpPr>
            <p:cNvPr id="24" name="TextBox 23"/>
            <p:cNvSpPr txBox="1"/>
            <p:nvPr/>
          </p:nvSpPr>
          <p:spPr>
            <a:xfrm>
              <a:off x="6660232" y="2945930"/>
              <a:ext cx="1082348" cy="307777"/>
            </a:xfrm>
            <a:prstGeom prst="rect">
              <a:avLst/>
            </a:prstGeom>
            <a:noFill/>
          </p:spPr>
          <p:txBody>
            <a:bodyPr wrap="none" rtlCol="0">
              <a:spAutoFit/>
            </a:bodyPr>
            <a:lstStyle/>
            <a:p>
              <a:r>
                <a:rPr lang="zh-CN" altLang="en-US" sz="1400" dirty="0" smtClean="0"/>
                <a:t>户外，满月</a:t>
              </a:r>
              <a:endParaRPr lang="zh-CN" altLang="en-US" sz="1400" dirty="0"/>
            </a:p>
          </p:txBody>
        </p:sp>
        <p:sp>
          <p:nvSpPr>
            <p:cNvPr id="25" name="TextBox 24"/>
            <p:cNvSpPr txBox="1"/>
            <p:nvPr/>
          </p:nvSpPr>
          <p:spPr>
            <a:xfrm>
              <a:off x="6660232" y="2493311"/>
              <a:ext cx="543739" cy="307777"/>
            </a:xfrm>
            <a:prstGeom prst="rect">
              <a:avLst/>
            </a:prstGeom>
            <a:noFill/>
          </p:spPr>
          <p:txBody>
            <a:bodyPr wrap="none" rtlCol="0">
              <a:spAutoFit/>
            </a:bodyPr>
            <a:lstStyle/>
            <a:p>
              <a:r>
                <a:rPr lang="zh-CN" altLang="en-US" sz="1400" dirty="0" smtClean="0"/>
                <a:t>路灯</a:t>
              </a:r>
              <a:endParaRPr lang="zh-CN" altLang="en-US" sz="1400" dirty="0"/>
            </a:p>
          </p:txBody>
        </p:sp>
        <p:sp>
          <p:nvSpPr>
            <p:cNvPr id="26" name="TextBox 25"/>
            <p:cNvSpPr txBox="1"/>
            <p:nvPr/>
          </p:nvSpPr>
          <p:spPr>
            <a:xfrm>
              <a:off x="6660232" y="2040689"/>
              <a:ext cx="1620957" cy="307777"/>
            </a:xfrm>
            <a:prstGeom prst="rect">
              <a:avLst/>
            </a:prstGeom>
            <a:noFill/>
          </p:spPr>
          <p:txBody>
            <a:bodyPr wrap="none" rtlCol="0">
              <a:spAutoFit/>
            </a:bodyPr>
            <a:lstStyle/>
            <a:p>
              <a:r>
                <a:rPr lang="zh-CN" altLang="en-US" sz="1400" dirty="0" smtClean="0"/>
                <a:t>室内，明亮的房间</a:t>
              </a:r>
              <a:endParaRPr lang="zh-CN" altLang="en-US" sz="1400" dirty="0"/>
            </a:p>
          </p:txBody>
        </p:sp>
        <p:sp>
          <p:nvSpPr>
            <p:cNvPr id="27" name="TextBox 26"/>
            <p:cNvSpPr txBox="1"/>
            <p:nvPr/>
          </p:nvSpPr>
          <p:spPr>
            <a:xfrm>
              <a:off x="6660232" y="1588067"/>
              <a:ext cx="1082348" cy="307777"/>
            </a:xfrm>
            <a:prstGeom prst="rect">
              <a:avLst/>
            </a:prstGeom>
            <a:noFill/>
          </p:spPr>
          <p:txBody>
            <a:bodyPr wrap="none" rtlCol="0">
              <a:spAutoFit/>
            </a:bodyPr>
            <a:lstStyle/>
            <a:p>
              <a:r>
                <a:rPr lang="zh-CN" altLang="en-US" sz="1400" dirty="0" smtClean="0"/>
                <a:t>户外，多云</a:t>
              </a:r>
              <a:endParaRPr lang="zh-CN" altLang="en-US" sz="1400" dirty="0"/>
            </a:p>
          </p:txBody>
        </p:sp>
        <p:sp>
          <p:nvSpPr>
            <p:cNvPr id="28" name="TextBox 27"/>
            <p:cNvSpPr txBox="1"/>
            <p:nvPr/>
          </p:nvSpPr>
          <p:spPr>
            <a:xfrm>
              <a:off x="6660232" y="1136010"/>
              <a:ext cx="1441420" cy="307777"/>
            </a:xfrm>
            <a:prstGeom prst="rect">
              <a:avLst/>
            </a:prstGeom>
            <a:noFill/>
          </p:spPr>
          <p:txBody>
            <a:bodyPr wrap="none" rtlCol="0">
              <a:spAutoFit/>
            </a:bodyPr>
            <a:lstStyle/>
            <a:p>
              <a:r>
                <a:rPr lang="zh-CN" altLang="en-US" sz="1400" dirty="0" smtClean="0"/>
                <a:t>户外，阳光明媚</a:t>
              </a:r>
              <a:endParaRPr lang="zh-CN" altLang="en-US" sz="1400" dirty="0"/>
            </a:p>
          </p:txBody>
        </p:sp>
        <p:sp>
          <p:nvSpPr>
            <p:cNvPr id="29" name="TextBox 28"/>
            <p:cNvSpPr txBox="1"/>
            <p:nvPr/>
          </p:nvSpPr>
          <p:spPr>
            <a:xfrm>
              <a:off x="6660232" y="682822"/>
              <a:ext cx="902811" cy="307777"/>
            </a:xfrm>
            <a:prstGeom prst="rect">
              <a:avLst/>
            </a:prstGeom>
            <a:noFill/>
          </p:spPr>
          <p:txBody>
            <a:bodyPr wrap="none" rtlCol="0">
              <a:spAutoFit/>
            </a:bodyPr>
            <a:lstStyle/>
            <a:p>
              <a:r>
                <a:rPr lang="zh-CN" altLang="en-US" sz="1400" dirty="0" smtClean="0"/>
                <a:t>眼睛损伤</a:t>
              </a:r>
              <a:endParaRPr lang="zh-CN" altLang="en-US" sz="1400" dirty="0"/>
            </a:p>
          </p:txBody>
        </p:sp>
      </p:grpSp>
      <p:sp>
        <p:nvSpPr>
          <p:cNvPr id="31" name="左大括号 30"/>
          <p:cNvSpPr/>
          <p:nvPr/>
        </p:nvSpPr>
        <p:spPr>
          <a:xfrm>
            <a:off x="5436096" y="1103086"/>
            <a:ext cx="238990" cy="2901977"/>
          </a:xfrm>
          <a:prstGeom prst="leftBrace">
            <a:avLst>
              <a:gd name="adj1" fmla="val 8333"/>
              <a:gd name="adj2" fmla="val 7914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7170" name="Picture 2" descr="D:\下载缓存\ezgif.com-video-to-gif (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48681" y="4293096"/>
            <a:ext cx="3166839" cy="179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4821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概念模型及对概念模型的认知</a:t>
            </a:r>
          </a:p>
        </p:txBody>
      </p:sp>
      <p:sp>
        <p:nvSpPr>
          <p:cNvPr id="3" name="内容占位符 2"/>
          <p:cNvSpPr>
            <a:spLocks noGrp="1"/>
          </p:cNvSpPr>
          <p:nvPr>
            <p:ph idx="1"/>
          </p:nvPr>
        </p:nvSpPr>
        <p:spPr/>
        <p:txBody>
          <a:bodyPr>
            <a:noAutofit/>
          </a:bodyPr>
          <a:lstStyle/>
          <a:p>
            <a:r>
              <a:rPr lang="zh-CN" altLang="en-US" dirty="0">
                <a:solidFill>
                  <a:srgbClr val="C00000"/>
                </a:solidFill>
              </a:rPr>
              <a:t>信息处理模型</a:t>
            </a:r>
            <a:r>
              <a:rPr lang="zh-CN" altLang="en-US" dirty="0"/>
              <a:t>：描述从刺激输入到编码，到处理，到响应一系列过程的</a:t>
            </a:r>
            <a:r>
              <a:rPr lang="zh-CN" altLang="en-US" dirty="0" smtClean="0"/>
              <a:t>模型</a:t>
            </a:r>
            <a:endParaRPr lang="en-US" altLang="zh-CN" dirty="0"/>
          </a:p>
        </p:txBody>
      </p:sp>
      <p:sp>
        <p:nvSpPr>
          <p:cNvPr id="4" name="Line 4"/>
          <p:cNvSpPr>
            <a:spLocks noChangeShapeType="1"/>
          </p:cNvSpPr>
          <p:nvPr/>
        </p:nvSpPr>
        <p:spPr bwMode="auto">
          <a:xfrm>
            <a:off x="1833563" y="45815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5"/>
          <p:cNvSpPr>
            <a:spLocks noChangeShapeType="1"/>
          </p:cNvSpPr>
          <p:nvPr/>
        </p:nvSpPr>
        <p:spPr bwMode="auto">
          <a:xfrm>
            <a:off x="1833563" y="48101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Freeform 6"/>
          <p:cNvSpPr>
            <a:spLocks/>
          </p:cNvSpPr>
          <p:nvPr/>
        </p:nvSpPr>
        <p:spPr bwMode="auto">
          <a:xfrm>
            <a:off x="3052763" y="4657725"/>
            <a:ext cx="334962" cy="0"/>
          </a:xfrm>
          <a:custGeom>
            <a:avLst/>
            <a:gdLst>
              <a:gd name="T0" fmla="*/ 0 w 527"/>
              <a:gd name="T1" fmla="*/ 0 h 1"/>
              <a:gd name="T2" fmla="*/ 2147483647 w 527"/>
              <a:gd name="T3" fmla="*/ 0 h 1"/>
              <a:gd name="T4" fmla="*/ 0 60000 65536"/>
              <a:gd name="T5" fmla="*/ 0 60000 65536"/>
              <a:gd name="T6" fmla="*/ 0 w 527"/>
              <a:gd name="T7" fmla="*/ 0 h 1"/>
              <a:gd name="T8" fmla="*/ 527 w 527"/>
              <a:gd name="T9" fmla="*/ 0 h 1"/>
            </a:gdLst>
            <a:ahLst/>
            <a:cxnLst>
              <a:cxn ang="T4">
                <a:pos x="T0" y="T1"/>
              </a:cxn>
              <a:cxn ang="T5">
                <a:pos x="T2" y="T3"/>
              </a:cxn>
            </a:cxnLst>
            <a:rect l="T6" t="T7" r="T8" b="T9"/>
            <a:pathLst>
              <a:path w="527" h="1">
                <a:moveTo>
                  <a:pt x="0" y="0"/>
                </a:moveTo>
                <a:lnTo>
                  <a:pt x="527"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Line 7"/>
          <p:cNvSpPr>
            <a:spLocks noChangeShapeType="1"/>
          </p:cNvSpPr>
          <p:nvPr/>
        </p:nvSpPr>
        <p:spPr bwMode="auto">
          <a:xfrm>
            <a:off x="4005263" y="4657725"/>
            <a:ext cx="342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a:off x="5186363" y="46577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6710363" y="46577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Rectangle 10"/>
          <p:cNvSpPr>
            <a:spLocks noChangeArrowheads="1"/>
          </p:cNvSpPr>
          <p:nvPr/>
        </p:nvSpPr>
        <p:spPr bwMode="auto">
          <a:xfrm>
            <a:off x="5795963" y="4276725"/>
            <a:ext cx="8382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ctr"/>
            <a:r>
              <a:rPr lang="zh-CN" altLang="en-US"/>
              <a:t>响应执行</a:t>
            </a:r>
          </a:p>
        </p:txBody>
      </p:sp>
      <p:sp>
        <p:nvSpPr>
          <p:cNvPr id="11" name="Rectangle 11"/>
          <p:cNvSpPr>
            <a:spLocks noChangeArrowheads="1"/>
          </p:cNvSpPr>
          <p:nvPr/>
        </p:nvSpPr>
        <p:spPr bwMode="auto">
          <a:xfrm>
            <a:off x="4348163" y="4276725"/>
            <a:ext cx="8382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ctr"/>
            <a:r>
              <a:rPr lang="zh-CN" altLang="en-US" dirty="0"/>
              <a:t>响应选择</a:t>
            </a:r>
          </a:p>
        </p:txBody>
      </p:sp>
      <p:sp>
        <p:nvSpPr>
          <p:cNvPr id="12" name="Rectangle 12"/>
          <p:cNvSpPr>
            <a:spLocks noChangeArrowheads="1"/>
          </p:cNvSpPr>
          <p:nvPr/>
        </p:nvSpPr>
        <p:spPr bwMode="auto">
          <a:xfrm>
            <a:off x="3357563" y="4252913"/>
            <a:ext cx="609600" cy="938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ctr"/>
            <a:r>
              <a:rPr lang="zh-CN" altLang="en-US"/>
              <a:t>比较</a:t>
            </a:r>
          </a:p>
        </p:txBody>
      </p:sp>
      <p:sp>
        <p:nvSpPr>
          <p:cNvPr id="13" name="Rectangle 13"/>
          <p:cNvSpPr>
            <a:spLocks noChangeArrowheads="1"/>
          </p:cNvSpPr>
          <p:nvPr/>
        </p:nvSpPr>
        <p:spPr bwMode="auto">
          <a:xfrm>
            <a:off x="2443163" y="4252913"/>
            <a:ext cx="609600" cy="938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ctr"/>
            <a:r>
              <a:rPr lang="zh-CN" altLang="en-US"/>
              <a:t>编码</a:t>
            </a:r>
          </a:p>
        </p:txBody>
      </p:sp>
      <p:sp>
        <p:nvSpPr>
          <p:cNvPr id="14" name="Text Box 14"/>
          <p:cNvSpPr txBox="1">
            <a:spLocks noChangeArrowheads="1"/>
          </p:cNvSpPr>
          <p:nvPr/>
        </p:nvSpPr>
        <p:spPr bwMode="auto">
          <a:xfrm>
            <a:off x="1376363" y="3667125"/>
            <a:ext cx="533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zh-CN" altLang="en-US"/>
              <a:t>输入</a:t>
            </a:r>
          </a:p>
          <a:p>
            <a:pPr algn="just"/>
            <a:r>
              <a:rPr lang="zh-CN" altLang="en-US"/>
              <a:t>或</a:t>
            </a:r>
          </a:p>
          <a:p>
            <a:pPr algn="just"/>
            <a:r>
              <a:rPr lang="zh-CN" altLang="en-US"/>
              <a:t>刺激</a:t>
            </a:r>
          </a:p>
        </p:txBody>
      </p:sp>
      <p:sp>
        <p:nvSpPr>
          <p:cNvPr id="15" name="Text Box 19"/>
          <p:cNvSpPr txBox="1">
            <a:spLocks noChangeArrowheads="1"/>
          </p:cNvSpPr>
          <p:nvPr/>
        </p:nvSpPr>
        <p:spPr bwMode="auto">
          <a:xfrm>
            <a:off x="7167563" y="3743325"/>
            <a:ext cx="609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zh-CN" altLang="en-US"/>
              <a:t>输出</a:t>
            </a:r>
          </a:p>
          <a:p>
            <a:pPr algn="just"/>
            <a:r>
              <a:rPr lang="zh-CN" altLang="en-US"/>
              <a:t>或</a:t>
            </a:r>
          </a:p>
          <a:p>
            <a:pPr algn="just"/>
            <a:r>
              <a:rPr lang="zh-CN" altLang="en-US"/>
              <a:t>响应</a:t>
            </a:r>
          </a:p>
        </p:txBody>
      </p:sp>
    </p:spTree>
    <p:extLst>
      <p:ext uri="{BB962C8B-B14F-4D97-AF65-F5344CB8AC3E}">
        <p14:creationId xmlns:p14="http://schemas.microsoft.com/office/powerpoint/2010/main" val="9282848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概念模型及对概念模型的认知</a:t>
            </a:r>
          </a:p>
        </p:txBody>
      </p:sp>
      <p:sp>
        <p:nvSpPr>
          <p:cNvPr id="3" name="内容占位符 2"/>
          <p:cNvSpPr>
            <a:spLocks noGrp="1"/>
          </p:cNvSpPr>
          <p:nvPr>
            <p:ph idx="1"/>
          </p:nvPr>
        </p:nvSpPr>
        <p:spPr/>
        <p:txBody>
          <a:bodyPr>
            <a:noAutofit/>
          </a:bodyPr>
          <a:lstStyle/>
          <a:p>
            <a:r>
              <a:rPr lang="zh-CN" altLang="en-US" dirty="0">
                <a:solidFill>
                  <a:srgbClr val="C00000"/>
                </a:solidFill>
              </a:rPr>
              <a:t>信息处理模型</a:t>
            </a:r>
            <a:r>
              <a:rPr lang="zh-CN" altLang="en-US" dirty="0"/>
              <a:t>：描述从刺激输入到编码，到处理，到响应一系列过程的</a:t>
            </a:r>
            <a:r>
              <a:rPr lang="zh-CN" altLang="en-US" dirty="0" smtClean="0"/>
              <a:t>模型</a:t>
            </a:r>
            <a:endParaRPr lang="en-US" altLang="zh-CN" dirty="0" smtClean="0"/>
          </a:p>
          <a:p>
            <a:r>
              <a:rPr lang="zh-CN" altLang="en-US" dirty="0" smtClean="0">
                <a:solidFill>
                  <a:srgbClr val="C00000"/>
                </a:solidFill>
              </a:rPr>
              <a:t>优点</a:t>
            </a:r>
            <a:r>
              <a:rPr lang="zh-CN" altLang="en-US" dirty="0" smtClean="0"/>
              <a:t>：</a:t>
            </a:r>
            <a:endParaRPr lang="en-US" altLang="zh-CN" dirty="0" smtClean="0"/>
          </a:p>
          <a:p>
            <a:pPr lvl="1"/>
            <a:r>
              <a:rPr lang="zh-CN" altLang="en-US" dirty="0" smtClean="0"/>
              <a:t>信息处理模型将用户的认知过程量化，通过统计用户完成任务时间长短可以评价交互系统各阶段的性能，找出瓶颈所在</a:t>
            </a:r>
            <a:endParaRPr lang="en-US" altLang="zh-CN" dirty="0" smtClean="0"/>
          </a:p>
          <a:p>
            <a:r>
              <a:rPr lang="zh-CN" altLang="en-US" dirty="0" smtClean="0">
                <a:solidFill>
                  <a:srgbClr val="C00000"/>
                </a:solidFill>
              </a:rPr>
              <a:t>局限性</a:t>
            </a:r>
            <a:r>
              <a:rPr lang="zh-CN" altLang="en-US" dirty="0" smtClean="0"/>
              <a:t>：</a:t>
            </a:r>
            <a:endParaRPr lang="en-US" altLang="zh-CN" dirty="0" smtClean="0"/>
          </a:p>
          <a:p>
            <a:pPr lvl="1"/>
            <a:r>
              <a:rPr lang="zh-CN" altLang="en-US" dirty="0" smtClean="0"/>
              <a:t>只考虑纯粹的智能活动，不能全面反映人类与计算机交互时的认知活动</a:t>
            </a:r>
            <a:endParaRPr lang="en-US" altLang="zh-CN" dirty="0"/>
          </a:p>
        </p:txBody>
      </p:sp>
    </p:spTree>
    <p:extLst>
      <p:ext uri="{BB962C8B-B14F-4D97-AF65-F5344CB8AC3E}">
        <p14:creationId xmlns:p14="http://schemas.microsoft.com/office/powerpoint/2010/main" val="18993715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概念模型及对概念模型的认知</a:t>
            </a:r>
          </a:p>
        </p:txBody>
      </p:sp>
      <p:sp>
        <p:nvSpPr>
          <p:cNvPr id="3" name="内容占位符 2"/>
          <p:cNvSpPr>
            <a:spLocks noGrp="1"/>
          </p:cNvSpPr>
          <p:nvPr>
            <p:ph idx="1"/>
          </p:nvPr>
        </p:nvSpPr>
        <p:spPr/>
        <p:txBody>
          <a:bodyPr>
            <a:noAutofit/>
          </a:bodyPr>
          <a:lstStyle/>
          <a:p>
            <a:r>
              <a:rPr lang="zh-CN" altLang="en-US" dirty="0">
                <a:solidFill>
                  <a:srgbClr val="C00000"/>
                </a:solidFill>
              </a:rPr>
              <a:t>外部认知模型</a:t>
            </a:r>
            <a:r>
              <a:rPr lang="zh-CN" altLang="en-US" dirty="0"/>
              <a:t>：解释人们在与不同外部表示（</a:t>
            </a:r>
            <a:r>
              <a:rPr lang="zh-CN" altLang="zh-CN" dirty="0"/>
              <a:t>书本、报纸、网页、多媒体、地图、图表等</a:t>
            </a:r>
            <a:r>
              <a:rPr lang="zh-CN" altLang="en-US" dirty="0"/>
              <a:t>）相交互时涉及的</a:t>
            </a:r>
            <a:r>
              <a:rPr lang="zh-CN" altLang="en-US" dirty="0" smtClean="0"/>
              <a:t>认知过程</a:t>
            </a:r>
            <a:endParaRPr lang="en-US" altLang="zh-CN" dirty="0" smtClean="0"/>
          </a:p>
          <a:p>
            <a:r>
              <a:rPr lang="zh-CN" altLang="en-US" dirty="0" smtClean="0">
                <a:solidFill>
                  <a:srgbClr val="C00000"/>
                </a:solidFill>
              </a:rPr>
              <a:t>主要目的</a:t>
            </a:r>
            <a:r>
              <a:rPr lang="zh-CN" altLang="en-US" dirty="0" smtClean="0"/>
              <a:t>：详细说明在不同的认知活动、认知过程中使用不同表示的好处</a:t>
            </a:r>
            <a:endParaRPr lang="en-US" altLang="zh-CN" dirty="0" smtClean="0"/>
          </a:p>
          <a:p>
            <a:pPr lvl="1"/>
            <a:r>
              <a:rPr lang="zh-CN" altLang="en-US" dirty="0" smtClean="0"/>
              <a:t>将信息、知识表面化以减轻记忆负担（备忘录、记事本和日历）</a:t>
            </a:r>
            <a:endParaRPr lang="en-US" altLang="zh-CN" dirty="0" smtClean="0"/>
          </a:p>
          <a:p>
            <a:pPr lvl="1"/>
            <a:r>
              <a:rPr lang="zh-CN" altLang="en-US" dirty="0" smtClean="0"/>
              <a:t>设计有利于人的信息表示及处理工具</a:t>
            </a:r>
            <a:endParaRPr lang="en-US" altLang="zh-CN" dirty="0" smtClean="0"/>
          </a:p>
          <a:p>
            <a:pPr lvl="1"/>
            <a:r>
              <a:rPr lang="zh-CN" altLang="en-US" dirty="0" smtClean="0"/>
              <a:t>标注和认知追踪（未完成和已完成的区分）</a:t>
            </a:r>
            <a:endParaRPr lang="en-US"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663" y="2276872"/>
            <a:ext cx="5471862" cy="274687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0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分布式认知</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C00000"/>
                </a:solidFill>
              </a:rPr>
              <a:t>分布式模型</a:t>
            </a:r>
            <a:r>
              <a:rPr lang="zh-CN" altLang="en-US" dirty="0"/>
              <a:t>：描述人员之间的交互，人们使用的物品及</a:t>
            </a:r>
            <a:r>
              <a:rPr lang="zh-CN" altLang="en-US" dirty="0" smtClean="0"/>
              <a:t>工作环境</a:t>
            </a:r>
            <a:endParaRPr lang="en-US" altLang="zh-CN" dirty="0" smtClean="0"/>
          </a:p>
          <a:p>
            <a:r>
              <a:rPr lang="zh-CN" altLang="en-US" dirty="0" smtClean="0"/>
              <a:t>分布式认知认为，人类的认知活动不只与个人个体有关，而且与认知情景中所涉及的人，外部工具以及所处的特定环境有关</a:t>
            </a:r>
          </a:p>
        </p:txBody>
      </p:sp>
      <p:sp>
        <p:nvSpPr>
          <p:cNvPr id="4" name="TextBox 3"/>
          <p:cNvSpPr txBox="1"/>
          <p:nvPr/>
        </p:nvSpPr>
        <p:spPr>
          <a:xfrm>
            <a:off x="1403648" y="4685074"/>
            <a:ext cx="1467068" cy="400110"/>
          </a:xfrm>
          <a:prstGeom prst="rect">
            <a:avLst/>
          </a:prstGeom>
          <a:noFill/>
        </p:spPr>
        <p:txBody>
          <a:bodyPr wrap="none" rtlCol="0">
            <a:spAutoFit/>
          </a:bodyPr>
          <a:lstStyle/>
          <a:p>
            <a:r>
              <a:rPr lang="zh-CN" altLang="en-US" sz="2000" dirty="0" smtClean="0"/>
              <a:t>分布式模型</a:t>
            </a:r>
            <a:endParaRPr lang="zh-CN" altLang="en-US" sz="2000" dirty="0"/>
          </a:p>
        </p:txBody>
      </p:sp>
      <p:sp>
        <p:nvSpPr>
          <p:cNvPr id="5" name="TextBox 4"/>
          <p:cNvSpPr txBox="1"/>
          <p:nvPr/>
        </p:nvSpPr>
        <p:spPr>
          <a:xfrm>
            <a:off x="2936501" y="4638907"/>
            <a:ext cx="352982" cy="461665"/>
          </a:xfrm>
          <a:prstGeom prst="rect">
            <a:avLst/>
          </a:prstGeom>
          <a:noFill/>
        </p:spPr>
        <p:txBody>
          <a:bodyPr wrap="none" rtlCol="0">
            <a:spAutoFit/>
          </a:bodyPr>
          <a:lstStyle/>
          <a:p>
            <a:r>
              <a:rPr lang="zh-CN" altLang="en-US" sz="2400" b="1" dirty="0" smtClean="0"/>
              <a:t>≈</a:t>
            </a:r>
            <a:endParaRPr lang="zh-CN" altLang="en-US" sz="2400" b="1" dirty="0"/>
          </a:p>
        </p:txBody>
      </p:sp>
      <p:sp>
        <p:nvSpPr>
          <p:cNvPr id="6" name="TextBox 5"/>
          <p:cNvSpPr txBox="1"/>
          <p:nvPr/>
        </p:nvSpPr>
        <p:spPr>
          <a:xfrm>
            <a:off x="3491880" y="4685074"/>
            <a:ext cx="1723549" cy="400110"/>
          </a:xfrm>
          <a:prstGeom prst="rect">
            <a:avLst/>
          </a:prstGeom>
          <a:noFill/>
        </p:spPr>
        <p:txBody>
          <a:bodyPr wrap="none" rtlCol="0">
            <a:spAutoFit/>
          </a:bodyPr>
          <a:lstStyle/>
          <a:p>
            <a:r>
              <a:rPr lang="zh-CN" altLang="en-US" sz="2000" dirty="0" smtClean="0"/>
              <a:t>信息处理模型</a:t>
            </a:r>
            <a:endParaRPr lang="zh-CN" altLang="en-US" sz="2000" dirty="0"/>
          </a:p>
        </p:txBody>
      </p:sp>
      <p:sp>
        <p:nvSpPr>
          <p:cNvPr id="7" name="TextBox 6"/>
          <p:cNvSpPr txBox="1"/>
          <p:nvPr/>
        </p:nvSpPr>
        <p:spPr>
          <a:xfrm>
            <a:off x="5364088" y="4638907"/>
            <a:ext cx="369012" cy="461665"/>
          </a:xfrm>
          <a:prstGeom prst="rect">
            <a:avLst/>
          </a:prstGeom>
          <a:noFill/>
        </p:spPr>
        <p:txBody>
          <a:bodyPr wrap="none" rtlCol="0">
            <a:spAutoFit/>
          </a:bodyPr>
          <a:lstStyle/>
          <a:p>
            <a:r>
              <a:rPr lang="en-US" altLang="zh-CN" sz="2400" b="1" dirty="0" smtClean="0"/>
              <a:t>+</a:t>
            </a:r>
            <a:endParaRPr lang="zh-CN" altLang="en-US" sz="2400" b="1" dirty="0"/>
          </a:p>
        </p:txBody>
      </p:sp>
      <p:sp>
        <p:nvSpPr>
          <p:cNvPr id="8" name="TextBox 7"/>
          <p:cNvSpPr txBox="1"/>
          <p:nvPr/>
        </p:nvSpPr>
        <p:spPr>
          <a:xfrm>
            <a:off x="5868144" y="4685074"/>
            <a:ext cx="1723549" cy="400110"/>
          </a:xfrm>
          <a:prstGeom prst="rect">
            <a:avLst/>
          </a:prstGeom>
          <a:noFill/>
        </p:spPr>
        <p:txBody>
          <a:bodyPr wrap="none" rtlCol="0">
            <a:spAutoFit/>
          </a:bodyPr>
          <a:lstStyle/>
          <a:p>
            <a:r>
              <a:rPr lang="zh-CN" altLang="en-US" sz="2000" dirty="0" smtClean="0"/>
              <a:t>外部认知模型</a:t>
            </a:r>
            <a:endParaRPr lang="zh-CN" altLang="en-US" sz="2000" dirty="0"/>
          </a:p>
        </p:txBody>
      </p:sp>
      <p:sp>
        <p:nvSpPr>
          <p:cNvPr id="9" name="下箭头 8"/>
          <p:cNvSpPr/>
          <p:nvPr/>
        </p:nvSpPr>
        <p:spPr>
          <a:xfrm>
            <a:off x="4208477" y="5100572"/>
            <a:ext cx="290354" cy="272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491880" y="5445224"/>
            <a:ext cx="1723549" cy="400110"/>
          </a:xfrm>
          <a:prstGeom prst="rect">
            <a:avLst/>
          </a:prstGeom>
          <a:noFill/>
        </p:spPr>
        <p:txBody>
          <a:bodyPr wrap="none" rtlCol="0">
            <a:spAutoFit/>
          </a:bodyPr>
          <a:lstStyle/>
          <a:p>
            <a:r>
              <a:rPr lang="zh-CN" altLang="en-US" sz="2000" dirty="0" smtClean="0">
                <a:solidFill>
                  <a:srgbClr val="C00000"/>
                </a:solidFill>
              </a:rPr>
              <a:t>强调个体因素</a:t>
            </a:r>
            <a:endParaRPr lang="zh-CN" altLang="en-US" sz="2000" dirty="0">
              <a:solidFill>
                <a:srgbClr val="C00000"/>
              </a:solidFill>
            </a:endParaRPr>
          </a:p>
        </p:txBody>
      </p:sp>
      <p:sp>
        <p:nvSpPr>
          <p:cNvPr id="11" name="TextBox 10"/>
          <p:cNvSpPr txBox="1"/>
          <p:nvPr/>
        </p:nvSpPr>
        <p:spPr>
          <a:xfrm>
            <a:off x="5868143" y="5445224"/>
            <a:ext cx="1723549" cy="400110"/>
          </a:xfrm>
          <a:prstGeom prst="rect">
            <a:avLst/>
          </a:prstGeom>
          <a:noFill/>
        </p:spPr>
        <p:txBody>
          <a:bodyPr wrap="none" rtlCol="0">
            <a:spAutoFit/>
          </a:bodyPr>
          <a:lstStyle/>
          <a:p>
            <a:r>
              <a:rPr lang="zh-CN" altLang="en-US" sz="2000" dirty="0" smtClean="0">
                <a:solidFill>
                  <a:srgbClr val="C00000"/>
                </a:solidFill>
              </a:rPr>
              <a:t>强调外部因素</a:t>
            </a:r>
            <a:endParaRPr lang="zh-CN" altLang="en-US" sz="2000" dirty="0">
              <a:solidFill>
                <a:srgbClr val="C00000"/>
              </a:solidFill>
            </a:endParaRPr>
          </a:p>
        </p:txBody>
      </p:sp>
      <p:sp>
        <p:nvSpPr>
          <p:cNvPr id="12" name="下箭头 11"/>
          <p:cNvSpPr/>
          <p:nvPr/>
        </p:nvSpPr>
        <p:spPr>
          <a:xfrm>
            <a:off x="6584740" y="5100572"/>
            <a:ext cx="290354" cy="272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23293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分布式认知</a:t>
            </a:r>
            <a:endParaRPr lang="zh-CN" altLang="en-US" dirty="0"/>
          </a:p>
        </p:txBody>
      </p:sp>
      <p:sp>
        <p:nvSpPr>
          <p:cNvPr id="3" name="内容占位符 2"/>
          <p:cNvSpPr>
            <a:spLocks noGrp="1"/>
          </p:cNvSpPr>
          <p:nvPr>
            <p:ph idx="1"/>
          </p:nvPr>
        </p:nvSpPr>
        <p:spPr/>
        <p:txBody>
          <a:bodyPr>
            <a:normAutofit/>
          </a:bodyPr>
          <a:lstStyle/>
          <a:p>
            <a:r>
              <a:rPr lang="zh-CN" altLang="en-US" dirty="0" smtClean="0"/>
              <a:t>一些基本概念和定义</a:t>
            </a:r>
            <a:endParaRPr lang="en-US" altLang="zh-CN" dirty="0" smtClean="0"/>
          </a:p>
          <a:p>
            <a:pPr lvl="1"/>
            <a:r>
              <a:rPr lang="zh-CN" altLang="en-US" dirty="0" smtClean="0">
                <a:solidFill>
                  <a:srgbClr val="C00000"/>
                </a:solidFill>
              </a:rPr>
              <a:t>表象</a:t>
            </a:r>
            <a:r>
              <a:rPr lang="zh-CN" altLang="en-US" dirty="0" smtClean="0"/>
              <a:t>：信息或知识在心理活动中的表现和记录方式，是外部事物在心理活动中的内部再现</a:t>
            </a:r>
            <a:endParaRPr lang="en-US" altLang="zh-CN" dirty="0" smtClean="0"/>
          </a:p>
          <a:p>
            <a:pPr lvl="2"/>
            <a:r>
              <a:rPr lang="zh-CN" altLang="en-US" dirty="0" smtClean="0">
                <a:solidFill>
                  <a:srgbClr val="7030A0"/>
                </a:solidFill>
              </a:rPr>
              <a:t>内部表象</a:t>
            </a:r>
            <a:r>
              <a:rPr lang="zh-CN" altLang="en-US" dirty="0" smtClean="0"/>
              <a:t>：大脑中的记忆</a:t>
            </a:r>
            <a:endParaRPr lang="en-US" altLang="zh-CN" dirty="0" smtClean="0"/>
          </a:p>
          <a:p>
            <a:pPr lvl="2"/>
            <a:r>
              <a:rPr lang="zh-CN" altLang="en-US" dirty="0" smtClean="0">
                <a:solidFill>
                  <a:srgbClr val="7030A0"/>
                </a:solidFill>
              </a:rPr>
              <a:t>外部表象</a:t>
            </a:r>
            <a:r>
              <a:rPr lang="zh-CN" altLang="en-US" dirty="0" smtClean="0"/>
              <a:t>：除了人自身的外部事物（计算机、纸）</a:t>
            </a:r>
            <a:endParaRPr lang="en-US" altLang="zh-CN" dirty="0" smtClean="0"/>
          </a:p>
          <a:p>
            <a:pPr lvl="1"/>
            <a:endParaRPr lang="en-US" altLang="zh-CN" dirty="0" smtClean="0">
              <a:solidFill>
                <a:srgbClr val="C00000"/>
              </a:solidFill>
            </a:endParaRPr>
          </a:p>
          <a:p>
            <a:pPr lvl="1"/>
            <a:r>
              <a:rPr lang="zh-CN" altLang="en-US" dirty="0" smtClean="0">
                <a:solidFill>
                  <a:srgbClr val="C00000"/>
                </a:solidFill>
              </a:rPr>
              <a:t>人工制品</a:t>
            </a:r>
            <a:r>
              <a:rPr lang="zh-CN" altLang="en-US" dirty="0" smtClean="0"/>
              <a:t>：人工制造的仪器、符号、程序、机器、方法、模式等</a:t>
            </a:r>
            <a:endParaRPr lang="zh-CN" altLang="en-US" dirty="0"/>
          </a:p>
        </p:txBody>
      </p:sp>
    </p:spTree>
    <p:extLst>
      <p:ext uri="{BB962C8B-B14F-4D97-AF65-F5344CB8AC3E}">
        <p14:creationId xmlns:p14="http://schemas.microsoft.com/office/powerpoint/2010/main" val="18122792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分布式认知</a:t>
            </a:r>
            <a:endParaRPr lang="zh-CN" altLang="en-US" dirty="0"/>
          </a:p>
        </p:txBody>
      </p:sp>
      <p:grpSp>
        <p:nvGrpSpPr>
          <p:cNvPr id="417" name="组合 416"/>
          <p:cNvGrpSpPr/>
          <p:nvPr/>
        </p:nvGrpSpPr>
        <p:grpSpPr>
          <a:xfrm>
            <a:off x="4688408" y="2326034"/>
            <a:ext cx="3556000" cy="3276600"/>
            <a:chOff x="3905672" y="2326034"/>
            <a:chExt cx="3556000" cy="3276600"/>
          </a:xfrm>
        </p:grpSpPr>
        <p:pic>
          <p:nvPicPr>
            <p:cNvPr id="60" name="Picture 49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997" y="3642072"/>
              <a:ext cx="319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Freeform 491"/>
            <p:cNvSpPr>
              <a:spLocks noEditPoints="1" noChangeArrowheads="1"/>
            </p:cNvSpPr>
            <p:nvPr/>
          </p:nvSpPr>
          <p:spPr bwMode="auto">
            <a:xfrm>
              <a:off x="5739235" y="3865909"/>
              <a:ext cx="128587" cy="180975"/>
            </a:xfrm>
            <a:custGeom>
              <a:avLst/>
              <a:gdLst>
                <a:gd name="T0" fmla="*/ 8959 w 488"/>
                <a:gd name="T1" fmla="*/ 87195 h 687"/>
                <a:gd name="T2" fmla="*/ 8959 w 488"/>
                <a:gd name="T3" fmla="*/ 176497 h 687"/>
                <a:gd name="T4" fmla="*/ 0 w 488"/>
                <a:gd name="T5" fmla="*/ 176497 h 687"/>
                <a:gd name="T6" fmla="*/ 0 w 488"/>
                <a:gd name="T7" fmla="*/ 87195 h 687"/>
                <a:gd name="T8" fmla="*/ 8959 w 488"/>
                <a:gd name="T9" fmla="*/ 87195 h 687"/>
                <a:gd name="T10" fmla="*/ 4743 w 488"/>
                <a:gd name="T11" fmla="*/ 180975 h 687"/>
                <a:gd name="T12" fmla="*/ 0 w 488"/>
                <a:gd name="T13" fmla="*/ 180975 h 687"/>
                <a:gd name="T14" fmla="*/ 0 w 488"/>
                <a:gd name="T15" fmla="*/ 176497 h 687"/>
                <a:gd name="T16" fmla="*/ 4743 w 488"/>
                <a:gd name="T17" fmla="*/ 176497 h 687"/>
                <a:gd name="T18" fmla="*/ 4743 w 488"/>
                <a:gd name="T19" fmla="*/ 180975 h 687"/>
                <a:gd name="T20" fmla="*/ 4743 w 488"/>
                <a:gd name="T21" fmla="*/ 172018 h 687"/>
                <a:gd name="T22" fmla="*/ 123844 w 488"/>
                <a:gd name="T23" fmla="*/ 172018 h 687"/>
                <a:gd name="T24" fmla="*/ 123844 w 488"/>
                <a:gd name="T25" fmla="*/ 180975 h 687"/>
                <a:gd name="T26" fmla="*/ 4743 w 488"/>
                <a:gd name="T27" fmla="*/ 180975 h 687"/>
                <a:gd name="T28" fmla="*/ 4743 w 488"/>
                <a:gd name="T29" fmla="*/ 172018 h 687"/>
                <a:gd name="T30" fmla="*/ 128587 w 488"/>
                <a:gd name="T31" fmla="*/ 176497 h 687"/>
                <a:gd name="T32" fmla="*/ 128587 w 488"/>
                <a:gd name="T33" fmla="*/ 180975 h 687"/>
                <a:gd name="T34" fmla="*/ 123844 w 488"/>
                <a:gd name="T35" fmla="*/ 180975 h 687"/>
                <a:gd name="T36" fmla="*/ 123844 w 488"/>
                <a:gd name="T37" fmla="*/ 176497 h 687"/>
                <a:gd name="T38" fmla="*/ 128587 w 488"/>
                <a:gd name="T39" fmla="*/ 176497 h 687"/>
                <a:gd name="T40" fmla="*/ 119628 w 488"/>
                <a:gd name="T41" fmla="*/ 176497 h 687"/>
                <a:gd name="T42" fmla="*/ 119628 w 488"/>
                <a:gd name="T43" fmla="*/ 0 h 687"/>
                <a:gd name="T44" fmla="*/ 128587 w 488"/>
                <a:gd name="T45" fmla="*/ 0 h 687"/>
                <a:gd name="T46" fmla="*/ 128587 w 488"/>
                <a:gd name="T47" fmla="*/ 176497 h 687"/>
                <a:gd name="T48" fmla="*/ 119628 w 488"/>
                <a:gd name="T49" fmla="*/ 176497 h 6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88" h="687">
                  <a:moveTo>
                    <a:pt x="34" y="331"/>
                  </a:moveTo>
                  <a:lnTo>
                    <a:pt x="34" y="670"/>
                  </a:lnTo>
                  <a:lnTo>
                    <a:pt x="0" y="670"/>
                  </a:lnTo>
                  <a:lnTo>
                    <a:pt x="0" y="331"/>
                  </a:lnTo>
                  <a:lnTo>
                    <a:pt x="34" y="331"/>
                  </a:lnTo>
                  <a:close/>
                  <a:moveTo>
                    <a:pt x="18" y="687"/>
                  </a:moveTo>
                  <a:lnTo>
                    <a:pt x="0" y="687"/>
                  </a:lnTo>
                  <a:lnTo>
                    <a:pt x="0" y="670"/>
                  </a:lnTo>
                  <a:lnTo>
                    <a:pt x="18" y="670"/>
                  </a:lnTo>
                  <a:lnTo>
                    <a:pt x="18" y="687"/>
                  </a:lnTo>
                  <a:close/>
                  <a:moveTo>
                    <a:pt x="18" y="653"/>
                  </a:moveTo>
                  <a:lnTo>
                    <a:pt x="470" y="653"/>
                  </a:lnTo>
                  <a:lnTo>
                    <a:pt x="470" y="687"/>
                  </a:lnTo>
                  <a:lnTo>
                    <a:pt x="18" y="687"/>
                  </a:lnTo>
                  <a:lnTo>
                    <a:pt x="18" y="653"/>
                  </a:lnTo>
                  <a:close/>
                  <a:moveTo>
                    <a:pt x="488" y="670"/>
                  </a:moveTo>
                  <a:lnTo>
                    <a:pt x="488" y="687"/>
                  </a:lnTo>
                  <a:lnTo>
                    <a:pt x="470" y="687"/>
                  </a:lnTo>
                  <a:lnTo>
                    <a:pt x="470" y="670"/>
                  </a:lnTo>
                  <a:lnTo>
                    <a:pt x="488" y="670"/>
                  </a:lnTo>
                  <a:close/>
                  <a:moveTo>
                    <a:pt x="454" y="670"/>
                  </a:moveTo>
                  <a:lnTo>
                    <a:pt x="454" y="0"/>
                  </a:lnTo>
                  <a:lnTo>
                    <a:pt x="488" y="0"/>
                  </a:lnTo>
                  <a:lnTo>
                    <a:pt x="488" y="670"/>
                  </a:lnTo>
                  <a:lnTo>
                    <a:pt x="454" y="67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492"/>
            <p:cNvSpPr>
              <a:spLocks noEditPoints="1" noChangeArrowheads="1"/>
            </p:cNvSpPr>
            <p:nvPr/>
          </p:nvSpPr>
          <p:spPr bwMode="auto">
            <a:xfrm>
              <a:off x="5664622" y="3857972"/>
              <a:ext cx="79375" cy="100012"/>
            </a:xfrm>
            <a:custGeom>
              <a:avLst/>
              <a:gdLst>
                <a:gd name="T0" fmla="*/ 79375 w 300"/>
                <a:gd name="T1" fmla="*/ 100012 h 379"/>
                <a:gd name="T2" fmla="*/ 36248 w 300"/>
                <a:gd name="T3" fmla="*/ 100012 h 379"/>
                <a:gd name="T4" fmla="*/ 36248 w 300"/>
                <a:gd name="T5" fmla="*/ 90776 h 379"/>
                <a:gd name="T6" fmla="*/ 79375 w 300"/>
                <a:gd name="T7" fmla="*/ 90776 h 379"/>
                <a:gd name="T8" fmla="*/ 79375 w 300"/>
                <a:gd name="T9" fmla="*/ 100012 h 379"/>
                <a:gd name="T10" fmla="*/ 36248 w 300"/>
                <a:gd name="T11" fmla="*/ 100012 h 379"/>
                <a:gd name="T12" fmla="*/ 35719 w 300"/>
                <a:gd name="T13" fmla="*/ 100012 h 379"/>
                <a:gd name="T14" fmla="*/ 35454 w 300"/>
                <a:gd name="T15" fmla="*/ 100012 h 379"/>
                <a:gd name="T16" fmla="*/ 36248 w 300"/>
                <a:gd name="T17" fmla="*/ 95262 h 379"/>
                <a:gd name="T18" fmla="*/ 36248 w 300"/>
                <a:gd name="T19" fmla="*/ 100012 h 379"/>
                <a:gd name="T20" fmla="*/ 35454 w 300"/>
                <a:gd name="T21" fmla="*/ 100012 h 379"/>
                <a:gd name="T22" fmla="*/ 33867 w 300"/>
                <a:gd name="T23" fmla="*/ 99484 h 379"/>
                <a:gd name="T24" fmla="*/ 29633 w 300"/>
                <a:gd name="T25" fmla="*/ 97637 h 379"/>
                <a:gd name="T26" fmla="*/ 26987 w 300"/>
                <a:gd name="T27" fmla="*/ 95526 h 379"/>
                <a:gd name="T28" fmla="*/ 24077 w 300"/>
                <a:gd name="T29" fmla="*/ 92887 h 379"/>
                <a:gd name="T30" fmla="*/ 20902 w 300"/>
                <a:gd name="T31" fmla="*/ 89457 h 379"/>
                <a:gd name="T32" fmla="*/ 17727 w 300"/>
                <a:gd name="T33" fmla="*/ 85235 h 379"/>
                <a:gd name="T34" fmla="*/ 16140 w 300"/>
                <a:gd name="T35" fmla="*/ 82596 h 379"/>
                <a:gd name="T36" fmla="*/ 14287 w 300"/>
                <a:gd name="T37" fmla="*/ 79693 h 379"/>
                <a:gd name="T38" fmla="*/ 12965 w 300"/>
                <a:gd name="T39" fmla="*/ 76526 h 379"/>
                <a:gd name="T40" fmla="*/ 11113 w 300"/>
                <a:gd name="T41" fmla="*/ 72832 h 379"/>
                <a:gd name="T42" fmla="*/ 9790 w 300"/>
                <a:gd name="T43" fmla="*/ 69138 h 379"/>
                <a:gd name="T44" fmla="*/ 8202 w 300"/>
                <a:gd name="T45" fmla="*/ 64915 h 379"/>
                <a:gd name="T46" fmla="*/ 6879 w 300"/>
                <a:gd name="T47" fmla="*/ 60166 h 379"/>
                <a:gd name="T48" fmla="*/ 5556 w 300"/>
                <a:gd name="T49" fmla="*/ 55152 h 379"/>
                <a:gd name="T50" fmla="*/ 4498 w 300"/>
                <a:gd name="T51" fmla="*/ 50138 h 379"/>
                <a:gd name="T52" fmla="*/ 3175 w 300"/>
                <a:gd name="T53" fmla="*/ 44332 h 379"/>
                <a:gd name="T54" fmla="*/ 2381 w 300"/>
                <a:gd name="T55" fmla="*/ 37735 h 379"/>
                <a:gd name="T56" fmla="*/ 1588 w 300"/>
                <a:gd name="T57" fmla="*/ 31138 h 379"/>
                <a:gd name="T58" fmla="*/ 1058 w 300"/>
                <a:gd name="T59" fmla="*/ 24277 h 379"/>
                <a:gd name="T60" fmla="*/ 265 w 300"/>
                <a:gd name="T61" fmla="*/ 16625 h 379"/>
                <a:gd name="T62" fmla="*/ 0 w 300"/>
                <a:gd name="T63" fmla="*/ 8444 h 379"/>
                <a:gd name="T64" fmla="*/ 0 w 300"/>
                <a:gd name="T65" fmla="*/ 0 h 379"/>
                <a:gd name="T66" fmla="*/ 9260 w 300"/>
                <a:gd name="T67" fmla="*/ 0 h 379"/>
                <a:gd name="T68" fmla="*/ 9260 w 300"/>
                <a:gd name="T69" fmla="*/ 7917 h 379"/>
                <a:gd name="T70" fmla="*/ 9790 w 300"/>
                <a:gd name="T71" fmla="*/ 15305 h 379"/>
                <a:gd name="T72" fmla="*/ 10054 w 300"/>
                <a:gd name="T73" fmla="*/ 22166 h 379"/>
                <a:gd name="T74" fmla="*/ 10583 w 300"/>
                <a:gd name="T75" fmla="*/ 28763 h 379"/>
                <a:gd name="T76" fmla="*/ 11113 w 300"/>
                <a:gd name="T77" fmla="*/ 34569 h 379"/>
                <a:gd name="T78" fmla="*/ 11906 w 300"/>
                <a:gd name="T79" fmla="*/ 40374 h 379"/>
                <a:gd name="T80" fmla="*/ 12965 w 300"/>
                <a:gd name="T81" fmla="*/ 45652 h 379"/>
                <a:gd name="T82" fmla="*/ 13758 w 300"/>
                <a:gd name="T83" fmla="*/ 50666 h 379"/>
                <a:gd name="T84" fmla="*/ 14552 w 300"/>
                <a:gd name="T85" fmla="*/ 55152 h 379"/>
                <a:gd name="T86" fmla="*/ 15875 w 300"/>
                <a:gd name="T87" fmla="*/ 59374 h 379"/>
                <a:gd name="T88" fmla="*/ 16933 w 300"/>
                <a:gd name="T89" fmla="*/ 63068 h 379"/>
                <a:gd name="T90" fmla="*/ 17992 w 300"/>
                <a:gd name="T91" fmla="*/ 66499 h 379"/>
                <a:gd name="T92" fmla="*/ 20638 w 300"/>
                <a:gd name="T93" fmla="*/ 72832 h 379"/>
                <a:gd name="T94" fmla="*/ 23283 w 300"/>
                <a:gd name="T95" fmla="*/ 77846 h 379"/>
                <a:gd name="T96" fmla="*/ 25929 w 300"/>
                <a:gd name="T97" fmla="*/ 81540 h 379"/>
                <a:gd name="T98" fmla="*/ 28310 w 300"/>
                <a:gd name="T99" fmla="*/ 84971 h 379"/>
                <a:gd name="T100" fmla="*/ 30692 w 300"/>
                <a:gd name="T101" fmla="*/ 87082 h 379"/>
                <a:gd name="T102" fmla="*/ 32808 w 300"/>
                <a:gd name="T103" fmla="*/ 88929 h 379"/>
                <a:gd name="T104" fmla="*/ 35983 w 300"/>
                <a:gd name="T105" fmla="*/ 90248 h 379"/>
                <a:gd name="T106" fmla="*/ 37306 w 300"/>
                <a:gd name="T107" fmla="*/ 91040 h 379"/>
                <a:gd name="T108" fmla="*/ 35454 w 300"/>
                <a:gd name="T109" fmla="*/ 100012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0" h="379">
                  <a:moveTo>
                    <a:pt x="300" y="379"/>
                  </a:moveTo>
                  <a:lnTo>
                    <a:pt x="137" y="379"/>
                  </a:lnTo>
                  <a:lnTo>
                    <a:pt x="137" y="344"/>
                  </a:lnTo>
                  <a:lnTo>
                    <a:pt x="300" y="344"/>
                  </a:lnTo>
                  <a:lnTo>
                    <a:pt x="300" y="379"/>
                  </a:lnTo>
                  <a:close/>
                  <a:moveTo>
                    <a:pt x="137" y="379"/>
                  </a:moveTo>
                  <a:lnTo>
                    <a:pt x="135" y="379"/>
                  </a:lnTo>
                  <a:lnTo>
                    <a:pt x="134" y="379"/>
                  </a:lnTo>
                  <a:lnTo>
                    <a:pt x="137" y="361"/>
                  </a:lnTo>
                  <a:lnTo>
                    <a:pt x="137" y="379"/>
                  </a:lnTo>
                  <a:close/>
                  <a:moveTo>
                    <a:pt x="134" y="379"/>
                  </a:moveTo>
                  <a:lnTo>
                    <a:pt x="128" y="377"/>
                  </a:lnTo>
                  <a:lnTo>
                    <a:pt x="112" y="370"/>
                  </a:lnTo>
                  <a:lnTo>
                    <a:pt x="102" y="362"/>
                  </a:lnTo>
                  <a:lnTo>
                    <a:pt x="91" y="352"/>
                  </a:lnTo>
                  <a:lnTo>
                    <a:pt x="79" y="339"/>
                  </a:lnTo>
                  <a:lnTo>
                    <a:pt x="67" y="323"/>
                  </a:lnTo>
                  <a:lnTo>
                    <a:pt x="61" y="313"/>
                  </a:lnTo>
                  <a:lnTo>
                    <a:pt x="54" y="302"/>
                  </a:lnTo>
                  <a:lnTo>
                    <a:pt x="49" y="290"/>
                  </a:lnTo>
                  <a:lnTo>
                    <a:pt x="42" y="276"/>
                  </a:lnTo>
                  <a:lnTo>
                    <a:pt x="37" y="262"/>
                  </a:lnTo>
                  <a:lnTo>
                    <a:pt x="31" y="246"/>
                  </a:lnTo>
                  <a:lnTo>
                    <a:pt x="26" y="228"/>
                  </a:lnTo>
                  <a:lnTo>
                    <a:pt x="21" y="209"/>
                  </a:lnTo>
                  <a:lnTo>
                    <a:pt x="17" y="190"/>
                  </a:lnTo>
                  <a:lnTo>
                    <a:pt x="12" y="168"/>
                  </a:lnTo>
                  <a:lnTo>
                    <a:pt x="9" y="143"/>
                  </a:lnTo>
                  <a:lnTo>
                    <a:pt x="6" y="118"/>
                  </a:lnTo>
                  <a:lnTo>
                    <a:pt x="4" y="92"/>
                  </a:lnTo>
                  <a:lnTo>
                    <a:pt x="1" y="63"/>
                  </a:lnTo>
                  <a:lnTo>
                    <a:pt x="0" y="32"/>
                  </a:lnTo>
                  <a:lnTo>
                    <a:pt x="0" y="0"/>
                  </a:lnTo>
                  <a:lnTo>
                    <a:pt x="35" y="0"/>
                  </a:lnTo>
                  <a:lnTo>
                    <a:pt x="35" y="30"/>
                  </a:lnTo>
                  <a:lnTo>
                    <a:pt x="37" y="58"/>
                  </a:lnTo>
                  <a:lnTo>
                    <a:pt x="38" y="84"/>
                  </a:lnTo>
                  <a:lnTo>
                    <a:pt x="40" y="109"/>
                  </a:lnTo>
                  <a:lnTo>
                    <a:pt x="42" y="131"/>
                  </a:lnTo>
                  <a:lnTo>
                    <a:pt x="45" y="153"/>
                  </a:lnTo>
                  <a:lnTo>
                    <a:pt x="49" y="173"/>
                  </a:lnTo>
                  <a:lnTo>
                    <a:pt x="52" y="192"/>
                  </a:lnTo>
                  <a:lnTo>
                    <a:pt x="55" y="209"/>
                  </a:lnTo>
                  <a:lnTo>
                    <a:pt x="60" y="225"/>
                  </a:lnTo>
                  <a:lnTo>
                    <a:pt x="64" y="239"/>
                  </a:lnTo>
                  <a:lnTo>
                    <a:pt x="68" y="252"/>
                  </a:lnTo>
                  <a:lnTo>
                    <a:pt x="78" y="276"/>
                  </a:lnTo>
                  <a:lnTo>
                    <a:pt x="88" y="295"/>
                  </a:lnTo>
                  <a:lnTo>
                    <a:pt x="98" y="309"/>
                  </a:lnTo>
                  <a:lnTo>
                    <a:pt x="107" y="322"/>
                  </a:lnTo>
                  <a:lnTo>
                    <a:pt x="116" y="330"/>
                  </a:lnTo>
                  <a:lnTo>
                    <a:pt x="124" y="337"/>
                  </a:lnTo>
                  <a:lnTo>
                    <a:pt x="136" y="342"/>
                  </a:lnTo>
                  <a:lnTo>
                    <a:pt x="141" y="345"/>
                  </a:lnTo>
                  <a:lnTo>
                    <a:pt x="134" y="37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493"/>
            <p:cNvSpPr>
              <a:spLocks noEditPoints="1" noChangeArrowheads="1"/>
            </p:cNvSpPr>
            <p:nvPr/>
          </p:nvSpPr>
          <p:spPr bwMode="auto">
            <a:xfrm>
              <a:off x="5626522" y="3661122"/>
              <a:ext cx="287338" cy="209550"/>
            </a:xfrm>
            <a:custGeom>
              <a:avLst/>
              <a:gdLst>
                <a:gd name="T0" fmla="*/ 43272 w 1089"/>
                <a:gd name="T1" fmla="*/ 197629 h 791"/>
                <a:gd name="T2" fmla="*/ 2639 w 1089"/>
                <a:gd name="T3" fmla="*/ 197629 h 791"/>
                <a:gd name="T4" fmla="*/ 64381 w 1089"/>
                <a:gd name="T5" fmla="*/ 60666 h 791"/>
                <a:gd name="T6" fmla="*/ 73088 w 1089"/>
                <a:gd name="T7" fmla="*/ 64110 h 791"/>
                <a:gd name="T8" fmla="*/ 64381 w 1089"/>
                <a:gd name="T9" fmla="*/ 60666 h 791"/>
                <a:gd name="T10" fmla="*/ 70449 w 1089"/>
                <a:gd name="T11" fmla="*/ 49010 h 791"/>
                <a:gd name="T12" fmla="*/ 78893 w 1089"/>
                <a:gd name="T13" fmla="*/ 38148 h 791"/>
                <a:gd name="T14" fmla="*/ 101320 w 1089"/>
                <a:gd name="T15" fmla="*/ 20134 h 791"/>
                <a:gd name="T16" fmla="*/ 90238 w 1089"/>
                <a:gd name="T17" fmla="*/ 40003 h 791"/>
                <a:gd name="T18" fmla="*/ 76782 w 1089"/>
                <a:gd name="T19" fmla="*/ 56163 h 791"/>
                <a:gd name="T20" fmla="*/ 64381 w 1089"/>
                <a:gd name="T21" fmla="*/ 60666 h 791"/>
                <a:gd name="T22" fmla="*/ 121109 w 1089"/>
                <a:gd name="T23" fmla="*/ 10067 h 791"/>
                <a:gd name="T24" fmla="*/ 150133 w 1089"/>
                <a:gd name="T25" fmla="*/ 2119 h 791"/>
                <a:gd name="T26" fmla="*/ 144592 w 1089"/>
                <a:gd name="T27" fmla="*/ 12451 h 791"/>
                <a:gd name="T28" fmla="*/ 118207 w 1089"/>
                <a:gd name="T29" fmla="*/ 21458 h 791"/>
                <a:gd name="T30" fmla="*/ 157521 w 1089"/>
                <a:gd name="T31" fmla="*/ 795 h 791"/>
                <a:gd name="T32" fmla="*/ 188656 w 1089"/>
                <a:gd name="T33" fmla="*/ 530 h 791"/>
                <a:gd name="T34" fmla="*/ 218472 w 1089"/>
                <a:gd name="T35" fmla="*/ 7948 h 791"/>
                <a:gd name="T36" fmla="*/ 194725 w 1089"/>
                <a:gd name="T37" fmla="*/ 10862 h 791"/>
                <a:gd name="T38" fmla="*/ 165965 w 1089"/>
                <a:gd name="T39" fmla="*/ 9272 h 791"/>
                <a:gd name="T40" fmla="*/ 222166 w 1089"/>
                <a:gd name="T41" fmla="*/ 9272 h 791"/>
                <a:gd name="T42" fmla="*/ 236150 w 1089"/>
                <a:gd name="T43" fmla="*/ 16690 h 791"/>
                <a:gd name="T44" fmla="*/ 249079 w 1089"/>
                <a:gd name="T45" fmla="*/ 26492 h 791"/>
                <a:gd name="T46" fmla="*/ 260425 w 1089"/>
                <a:gd name="T47" fmla="*/ 38678 h 791"/>
                <a:gd name="T48" fmla="*/ 260161 w 1089"/>
                <a:gd name="T49" fmla="*/ 54573 h 791"/>
                <a:gd name="T50" fmla="*/ 250926 w 1089"/>
                <a:gd name="T51" fmla="*/ 41327 h 791"/>
                <a:gd name="T52" fmla="*/ 240108 w 1089"/>
                <a:gd name="T53" fmla="*/ 30730 h 791"/>
                <a:gd name="T54" fmla="*/ 228234 w 1089"/>
                <a:gd name="T55" fmla="*/ 22783 h 791"/>
                <a:gd name="T56" fmla="*/ 267813 w 1089"/>
                <a:gd name="T57" fmla="*/ 49540 h 791"/>
                <a:gd name="T58" fmla="*/ 277839 w 1089"/>
                <a:gd name="T59" fmla="*/ 69408 h 791"/>
                <a:gd name="T60" fmla="*/ 283908 w 1089"/>
                <a:gd name="T61" fmla="*/ 89012 h 791"/>
                <a:gd name="T62" fmla="*/ 286810 w 1089"/>
                <a:gd name="T63" fmla="*/ 108881 h 791"/>
                <a:gd name="T64" fmla="*/ 287074 w 1089"/>
                <a:gd name="T65" fmla="*/ 127955 h 791"/>
                <a:gd name="T66" fmla="*/ 278103 w 1089"/>
                <a:gd name="T67" fmla="*/ 114180 h 791"/>
                <a:gd name="T68" fmla="*/ 275728 w 1089"/>
                <a:gd name="T69" fmla="*/ 95900 h 791"/>
                <a:gd name="T70" fmla="*/ 270715 w 1089"/>
                <a:gd name="T71" fmla="*/ 77356 h 791"/>
                <a:gd name="T72" fmla="*/ 262799 w 1089"/>
                <a:gd name="T73" fmla="*/ 58812 h 791"/>
                <a:gd name="T74" fmla="*/ 286546 w 1089"/>
                <a:gd name="T75" fmla="*/ 134578 h 791"/>
                <a:gd name="T76" fmla="*/ 281533 w 1089"/>
                <a:gd name="T77" fmla="*/ 159745 h 791"/>
                <a:gd name="T78" fmla="*/ 267021 w 1089"/>
                <a:gd name="T79" fmla="*/ 171932 h 791"/>
                <a:gd name="T80" fmla="*/ 274409 w 1089"/>
                <a:gd name="T81" fmla="*/ 151533 h 791"/>
                <a:gd name="T82" fmla="*/ 277839 w 1089"/>
                <a:gd name="T83" fmla="*/ 127161 h 791"/>
                <a:gd name="T84" fmla="*/ 269924 w 1089"/>
                <a:gd name="T85" fmla="*/ 185442 h 791"/>
                <a:gd name="T86" fmla="*/ 258050 w 1089"/>
                <a:gd name="T87" fmla="*/ 200543 h 791"/>
                <a:gd name="T88" fmla="*/ 249607 w 1089"/>
                <a:gd name="T89" fmla="*/ 195509 h 791"/>
                <a:gd name="T90" fmla="*/ 260161 w 1089"/>
                <a:gd name="T91" fmla="*/ 184118 h 791"/>
                <a:gd name="T92" fmla="*/ 275201 w 1089"/>
                <a:gd name="T93" fmla="*/ 175905 h 791"/>
                <a:gd name="T94" fmla="*/ 249079 w 1089"/>
                <a:gd name="T95" fmla="*/ 201338 h 791"/>
                <a:gd name="T96" fmla="*/ 244066 w 1089"/>
                <a:gd name="T97" fmla="*/ 208490 h 791"/>
                <a:gd name="T98" fmla="*/ 236942 w 1089"/>
                <a:gd name="T99" fmla="*/ 209550 h 791"/>
                <a:gd name="T100" fmla="*/ 244594 w 1089"/>
                <a:gd name="T101" fmla="*/ 198688 h 7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9" h="791">
                  <a:moveTo>
                    <a:pt x="162" y="780"/>
                  </a:moveTo>
                  <a:lnTo>
                    <a:pt x="26" y="770"/>
                  </a:lnTo>
                  <a:lnTo>
                    <a:pt x="28" y="736"/>
                  </a:lnTo>
                  <a:lnTo>
                    <a:pt x="164" y="746"/>
                  </a:lnTo>
                  <a:lnTo>
                    <a:pt x="162" y="780"/>
                  </a:lnTo>
                  <a:close/>
                  <a:moveTo>
                    <a:pt x="26" y="770"/>
                  </a:moveTo>
                  <a:lnTo>
                    <a:pt x="0" y="769"/>
                  </a:lnTo>
                  <a:lnTo>
                    <a:pt x="10" y="746"/>
                  </a:lnTo>
                  <a:lnTo>
                    <a:pt x="27" y="753"/>
                  </a:lnTo>
                  <a:lnTo>
                    <a:pt x="26" y="770"/>
                  </a:lnTo>
                  <a:close/>
                  <a:moveTo>
                    <a:pt x="10" y="746"/>
                  </a:moveTo>
                  <a:lnTo>
                    <a:pt x="244" y="229"/>
                  </a:lnTo>
                  <a:lnTo>
                    <a:pt x="276" y="243"/>
                  </a:lnTo>
                  <a:lnTo>
                    <a:pt x="42" y="760"/>
                  </a:lnTo>
                  <a:lnTo>
                    <a:pt x="10" y="746"/>
                  </a:lnTo>
                  <a:close/>
                  <a:moveTo>
                    <a:pt x="277" y="242"/>
                  </a:moveTo>
                  <a:lnTo>
                    <a:pt x="276" y="243"/>
                  </a:lnTo>
                  <a:lnTo>
                    <a:pt x="261" y="235"/>
                  </a:lnTo>
                  <a:lnTo>
                    <a:pt x="277" y="242"/>
                  </a:lnTo>
                  <a:close/>
                  <a:moveTo>
                    <a:pt x="244" y="229"/>
                  </a:moveTo>
                  <a:lnTo>
                    <a:pt x="248" y="218"/>
                  </a:lnTo>
                  <a:lnTo>
                    <a:pt x="254" y="207"/>
                  </a:lnTo>
                  <a:lnTo>
                    <a:pt x="261" y="196"/>
                  </a:lnTo>
                  <a:lnTo>
                    <a:pt x="267" y="185"/>
                  </a:lnTo>
                  <a:lnTo>
                    <a:pt x="274" y="175"/>
                  </a:lnTo>
                  <a:lnTo>
                    <a:pt x="281" y="165"/>
                  </a:lnTo>
                  <a:lnTo>
                    <a:pt x="290" y="154"/>
                  </a:lnTo>
                  <a:lnTo>
                    <a:pt x="299" y="144"/>
                  </a:lnTo>
                  <a:lnTo>
                    <a:pt x="318" y="125"/>
                  </a:lnTo>
                  <a:lnTo>
                    <a:pt x="338" y="108"/>
                  </a:lnTo>
                  <a:lnTo>
                    <a:pt x="360" y="91"/>
                  </a:lnTo>
                  <a:lnTo>
                    <a:pt x="384" y="76"/>
                  </a:lnTo>
                  <a:lnTo>
                    <a:pt x="402" y="105"/>
                  </a:lnTo>
                  <a:lnTo>
                    <a:pt x="381" y="120"/>
                  </a:lnTo>
                  <a:lnTo>
                    <a:pt x="360" y="134"/>
                  </a:lnTo>
                  <a:lnTo>
                    <a:pt x="342" y="151"/>
                  </a:lnTo>
                  <a:lnTo>
                    <a:pt x="325" y="167"/>
                  </a:lnTo>
                  <a:lnTo>
                    <a:pt x="310" y="185"/>
                  </a:lnTo>
                  <a:lnTo>
                    <a:pt x="297" y="203"/>
                  </a:lnTo>
                  <a:lnTo>
                    <a:pt x="291" y="212"/>
                  </a:lnTo>
                  <a:lnTo>
                    <a:pt x="286" y="222"/>
                  </a:lnTo>
                  <a:lnTo>
                    <a:pt x="280" y="232"/>
                  </a:lnTo>
                  <a:lnTo>
                    <a:pt x="277" y="242"/>
                  </a:lnTo>
                  <a:lnTo>
                    <a:pt x="244" y="229"/>
                  </a:lnTo>
                  <a:close/>
                  <a:moveTo>
                    <a:pt x="384" y="76"/>
                  </a:moveTo>
                  <a:lnTo>
                    <a:pt x="409" y="63"/>
                  </a:lnTo>
                  <a:lnTo>
                    <a:pt x="433" y="49"/>
                  </a:lnTo>
                  <a:lnTo>
                    <a:pt x="459" y="38"/>
                  </a:lnTo>
                  <a:lnTo>
                    <a:pt x="485" y="30"/>
                  </a:lnTo>
                  <a:lnTo>
                    <a:pt x="513" y="21"/>
                  </a:lnTo>
                  <a:lnTo>
                    <a:pt x="540" y="13"/>
                  </a:lnTo>
                  <a:lnTo>
                    <a:pt x="569" y="8"/>
                  </a:lnTo>
                  <a:lnTo>
                    <a:pt x="597" y="3"/>
                  </a:lnTo>
                  <a:lnTo>
                    <a:pt x="602" y="38"/>
                  </a:lnTo>
                  <a:lnTo>
                    <a:pt x="574" y="42"/>
                  </a:lnTo>
                  <a:lnTo>
                    <a:pt x="548" y="47"/>
                  </a:lnTo>
                  <a:lnTo>
                    <a:pt x="522" y="54"/>
                  </a:lnTo>
                  <a:lnTo>
                    <a:pt x="496" y="61"/>
                  </a:lnTo>
                  <a:lnTo>
                    <a:pt x="471" y="71"/>
                  </a:lnTo>
                  <a:lnTo>
                    <a:pt x="448" y="81"/>
                  </a:lnTo>
                  <a:lnTo>
                    <a:pt x="425" y="93"/>
                  </a:lnTo>
                  <a:lnTo>
                    <a:pt x="402" y="105"/>
                  </a:lnTo>
                  <a:lnTo>
                    <a:pt x="384" y="76"/>
                  </a:lnTo>
                  <a:close/>
                  <a:moveTo>
                    <a:pt x="597" y="3"/>
                  </a:moveTo>
                  <a:lnTo>
                    <a:pt x="627" y="1"/>
                  </a:lnTo>
                  <a:lnTo>
                    <a:pt x="657" y="0"/>
                  </a:lnTo>
                  <a:lnTo>
                    <a:pt x="685" y="0"/>
                  </a:lnTo>
                  <a:lnTo>
                    <a:pt x="715" y="2"/>
                  </a:lnTo>
                  <a:lnTo>
                    <a:pt x="743" y="6"/>
                  </a:lnTo>
                  <a:lnTo>
                    <a:pt x="772" y="12"/>
                  </a:lnTo>
                  <a:lnTo>
                    <a:pt x="800" y="20"/>
                  </a:lnTo>
                  <a:lnTo>
                    <a:pt x="828" y="30"/>
                  </a:lnTo>
                  <a:lnTo>
                    <a:pt x="816" y="61"/>
                  </a:lnTo>
                  <a:lnTo>
                    <a:pt x="790" y="53"/>
                  </a:lnTo>
                  <a:lnTo>
                    <a:pt x="764" y="46"/>
                  </a:lnTo>
                  <a:lnTo>
                    <a:pt x="738" y="41"/>
                  </a:lnTo>
                  <a:lnTo>
                    <a:pt x="710" y="37"/>
                  </a:lnTo>
                  <a:lnTo>
                    <a:pt x="683" y="35"/>
                  </a:lnTo>
                  <a:lnTo>
                    <a:pt x="657" y="34"/>
                  </a:lnTo>
                  <a:lnTo>
                    <a:pt x="629" y="35"/>
                  </a:lnTo>
                  <a:lnTo>
                    <a:pt x="602" y="38"/>
                  </a:lnTo>
                  <a:lnTo>
                    <a:pt x="597" y="3"/>
                  </a:lnTo>
                  <a:close/>
                  <a:moveTo>
                    <a:pt x="828" y="30"/>
                  </a:moveTo>
                  <a:lnTo>
                    <a:pt x="842" y="35"/>
                  </a:lnTo>
                  <a:lnTo>
                    <a:pt x="855" y="41"/>
                  </a:lnTo>
                  <a:lnTo>
                    <a:pt x="869" y="48"/>
                  </a:lnTo>
                  <a:lnTo>
                    <a:pt x="883" y="55"/>
                  </a:lnTo>
                  <a:lnTo>
                    <a:pt x="895" y="63"/>
                  </a:lnTo>
                  <a:lnTo>
                    <a:pt x="908" y="71"/>
                  </a:lnTo>
                  <a:lnTo>
                    <a:pt x="920" y="80"/>
                  </a:lnTo>
                  <a:lnTo>
                    <a:pt x="932" y="90"/>
                  </a:lnTo>
                  <a:lnTo>
                    <a:pt x="944" y="100"/>
                  </a:lnTo>
                  <a:lnTo>
                    <a:pt x="955" y="111"/>
                  </a:lnTo>
                  <a:lnTo>
                    <a:pt x="966" y="122"/>
                  </a:lnTo>
                  <a:lnTo>
                    <a:pt x="977" y="134"/>
                  </a:lnTo>
                  <a:lnTo>
                    <a:pt x="987" y="146"/>
                  </a:lnTo>
                  <a:lnTo>
                    <a:pt x="997" y="159"/>
                  </a:lnTo>
                  <a:lnTo>
                    <a:pt x="1007" y="173"/>
                  </a:lnTo>
                  <a:lnTo>
                    <a:pt x="1015" y="187"/>
                  </a:lnTo>
                  <a:lnTo>
                    <a:pt x="986" y="206"/>
                  </a:lnTo>
                  <a:lnTo>
                    <a:pt x="978" y="192"/>
                  </a:lnTo>
                  <a:lnTo>
                    <a:pt x="969" y="180"/>
                  </a:lnTo>
                  <a:lnTo>
                    <a:pt x="961" y="168"/>
                  </a:lnTo>
                  <a:lnTo>
                    <a:pt x="951" y="156"/>
                  </a:lnTo>
                  <a:lnTo>
                    <a:pt x="941" y="146"/>
                  </a:lnTo>
                  <a:lnTo>
                    <a:pt x="931" y="135"/>
                  </a:lnTo>
                  <a:lnTo>
                    <a:pt x="921" y="125"/>
                  </a:lnTo>
                  <a:lnTo>
                    <a:pt x="910" y="116"/>
                  </a:lnTo>
                  <a:lnTo>
                    <a:pt x="899" y="108"/>
                  </a:lnTo>
                  <a:lnTo>
                    <a:pt x="888" y="100"/>
                  </a:lnTo>
                  <a:lnTo>
                    <a:pt x="876" y="92"/>
                  </a:lnTo>
                  <a:lnTo>
                    <a:pt x="865" y="86"/>
                  </a:lnTo>
                  <a:lnTo>
                    <a:pt x="841" y="72"/>
                  </a:lnTo>
                  <a:lnTo>
                    <a:pt x="816" y="61"/>
                  </a:lnTo>
                  <a:lnTo>
                    <a:pt x="828" y="30"/>
                  </a:lnTo>
                  <a:close/>
                  <a:moveTo>
                    <a:pt x="1015" y="187"/>
                  </a:moveTo>
                  <a:lnTo>
                    <a:pt x="1026" y="206"/>
                  </a:lnTo>
                  <a:lnTo>
                    <a:pt x="1036" y="224"/>
                  </a:lnTo>
                  <a:lnTo>
                    <a:pt x="1045" y="243"/>
                  </a:lnTo>
                  <a:lnTo>
                    <a:pt x="1053" y="262"/>
                  </a:lnTo>
                  <a:lnTo>
                    <a:pt x="1059" y="280"/>
                  </a:lnTo>
                  <a:lnTo>
                    <a:pt x="1066" y="299"/>
                  </a:lnTo>
                  <a:lnTo>
                    <a:pt x="1071" y="318"/>
                  </a:lnTo>
                  <a:lnTo>
                    <a:pt x="1076" y="336"/>
                  </a:lnTo>
                  <a:lnTo>
                    <a:pt x="1080" y="355"/>
                  </a:lnTo>
                  <a:lnTo>
                    <a:pt x="1083" y="374"/>
                  </a:lnTo>
                  <a:lnTo>
                    <a:pt x="1086" y="392"/>
                  </a:lnTo>
                  <a:lnTo>
                    <a:pt x="1087" y="411"/>
                  </a:lnTo>
                  <a:lnTo>
                    <a:pt x="1089" y="429"/>
                  </a:lnTo>
                  <a:lnTo>
                    <a:pt x="1089" y="447"/>
                  </a:lnTo>
                  <a:lnTo>
                    <a:pt x="1089" y="465"/>
                  </a:lnTo>
                  <a:lnTo>
                    <a:pt x="1088" y="483"/>
                  </a:lnTo>
                  <a:lnTo>
                    <a:pt x="1053" y="480"/>
                  </a:lnTo>
                  <a:lnTo>
                    <a:pt x="1054" y="464"/>
                  </a:lnTo>
                  <a:lnTo>
                    <a:pt x="1054" y="447"/>
                  </a:lnTo>
                  <a:lnTo>
                    <a:pt x="1054" y="431"/>
                  </a:lnTo>
                  <a:lnTo>
                    <a:pt x="1053" y="413"/>
                  </a:lnTo>
                  <a:lnTo>
                    <a:pt x="1051" y="397"/>
                  </a:lnTo>
                  <a:lnTo>
                    <a:pt x="1048" y="379"/>
                  </a:lnTo>
                  <a:lnTo>
                    <a:pt x="1045" y="362"/>
                  </a:lnTo>
                  <a:lnTo>
                    <a:pt x="1042" y="344"/>
                  </a:lnTo>
                  <a:lnTo>
                    <a:pt x="1037" y="327"/>
                  </a:lnTo>
                  <a:lnTo>
                    <a:pt x="1033" y="310"/>
                  </a:lnTo>
                  <a:lnTo>
                    <a:pt x="1026" y="292"/>
                  </a:lnTo>
                  <a:lnTo>
                    <a:pt x="1020" y="275"/>
                  </a:lnTo>
                  <a:lnTo>
                    <a:pt x="1013" y="257"/>
                  </a:lnTo>
                  <a:lnTo>
                    <a:pt x="1004" y="240"/>
                  </a:lnTo>
                  <a:lnTo>
                    <a:pt x="996" y="222"/>
                  </a:lnTo>
                  <a:lnTo>
                    <a:pt x="986" y="206"/>
                  </a:lnTo>
                  <a:lnTo>
                    <a:pt x="1015" y="187"/>
                  </a:lnTo>
                  <a:close/>
                  <a:moveTo>
                    <a:pt x="1088" y="483"/>
                  </a:moveTo>
                  <a:lnTo>
                    <a:pt x="1086" y="508"/>
                  </a:lnTo>
                  <a:lnTo>
                    <a:pt x="1082" y="532"/>
                  </a:lnTo>
                  <a:lnTo>
                    <a:pt x="1078" y="556"/>
                  </a:lnTo>
                  <a:lnTo>
                    <a:pt x="1074" y="579"/>
                  </a:lnTo>
                  <a:lnTo>
                    <a:pt x="1067" y="603"/>
                  </a:lnTo>
                  <a:lnTo>
                    <a:pt x="1059" y="623"/>
                  </a:lnTo>
                  <a:lnTo>
                    <a:pt x="1052" y="644"/>
                  </a:lnTo>
                  <a:lnTo>
                    <a:pt x="1043" y="664"/>
                  </a:lnTo>
                  <a:lnTo>
                    <a:pt x="1012" y="649"/>
                  </a:lnTo>
                  <a:lnTo>
                    <a:pt x="1020" y="631"/>
                  </a:lnTo>
                  <a:lnTo>
                    <a:pt x="1027" y="612"/>
                  </a:lnTo>
                  <a:lnTo>
                    <a:pt x="1034" y="592"/>
                  </a:lnTo>
                  <a:lnTo>
                    <a:pt x="1040" y="572"/>
                  </a:lnTo>
                  <a:lnTo>
                    <a:pt x="1044" y="550"/>
                  </a:lnTo>
                  <a:lnTo>
                    <a:pt x="1048" y="528"/>
                  </a:lnTo>
                  <a:lnTo>
                    <a:pt x="1052" y="505"/>
                  </a:lnTo>
                  <a:lnTo>
                    <a:pt x="1053" y="480"/>
                  </a:lnTo>
                  <a:lnTo>
                    <a:pt x="1088" y="483"/>
                  </a:lnTo>
                  <a:close/>
                  <a:moveTo>
                    <a:pt x="1043" y="664"/>
                  </a:moveTo>
                  <a:lnTo>
                    <a:pt x="1034" y="683"/>
                  </a:lnTo>
                  <a:lnTo>
                    <a:pt x="1023" y="700"/>
                  </a:lnTo>
                  <a:lnTo>
                    <a:pt x="1013" y="716"/>
                  </a:lnTo>
                  <a:lnTo>
                    <a:pt x="1001" y="731"/>
                  </a:lnTo>
                  <a:lnTo>
                    <a:pt x="990" y="744"/>
                  </a:lnTo>
                  <a:lnTo>
                    <a:pt x="978" y="757"/>
                  </a:lnTo>
                  <a:lnTo>
                    <a:pt x="966" y="766"/>
                  </a:lnTo>
                  <a:lnTo>
                    <a:pt x="953" y="775"/>
                  </a:lnTo>
                  <a:lnTo>
                    <a:pt x="935" y="744"/>
                  </a:lnTo>
                  <a:lnTo>
                    <a:pt x="946" y="738"/>
                  </a:lnTo>
                  <a:lnTo>
                    <a:pt x="956" y="729"/>
                  </a:lnTo>
                  <a:lnTo>
                    <a:pt x="966" y="719"/>
                  </a:lnTo>
                  <a:lnTo>
                    <a:pt x="976" y="708"/>
                  </a:lnTo>
                  <a:lnTo>
                    <a:pt x="986" y="695"/>
                  </a:lnTo>
                  <a:lnTo>
                    <a:pt x="995" y="681"/>
                  </a:lnTo>
                  <a:lnTo>
                    <a:pt x="1003" y="665"/>
                  </a:lnTo>
                  <a:lnTo>
                    <a:pt x="1012" y="649"/>
                  </a:lnTo>
                  <a:lnTo>
                    <a:pt x="1043" y="664"/>
                  </a:lnTo>
                  <a:close/>
                  <a:moveTo>
                    <a:pt x="935" y="744"/>
                  </a:moveTo>
                  <a:lnTo>
                    <a:pt x="862" y="790"/>
                  </a:lnTo>
                  <a:lnTo>
                    <a:pt x="935" y="744"/>
                  </a:lnTo>
                  <a:lnTo>
                    <a:pt x="944" y="760"/>
                  </a:lnTo>
                  <a:lnTo>
                    <a:pt x="935" y="744"/>
                  </a:lnTo>
                  <a:close/>
                  <a:moveTo>
                    <a:pt x="954" y="775"/>
                  </a:moveTo>
                  <a:lnTo>
                    <a:pt x="940" y="782"/>
                  </a:lnTo>
                  <a:lnTo>
                    <a:pt x="925" y="787"/>
                  </a:lnTo>
                  <a:lnTo>
                    <a:pt x="919" y="788"/>
                  </a:lnTo>
                  <a:lnTo>
                    <a:pt x="911" y="790"/>
                  </a:lnTo>
                  <a:lnTo>
                    <a:pt x="905" y="791"/>
                  </a:lnTo>
                  <a:lnTo>
                    <a:pt x="898" y="791"/>
                  </a:lnTo>
                  <a:lnTo>
                    <a:pt x="899" y="755"/>
                  </a:lnTo>
                  <a:lnTo>
                    <a:pt x="908" y="755"/>
                  </a:lnTo>
                  <a:lnTo>
                    <a:pt x="917" y="753"/>
                  </a:lnTo>
                  <a:lnTo>
                    <a:pt x="927" y="750"/>
                  </a:lnTo>
                  <a:lnTo>
                    <a:pt x="935" y="744"/>
                  </a:lnTo>
                  <a:lnTo>
                    <a:pt x="954" y="77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494"/>
            <p:cNvSpPr>
              <a:spLocks noEditPoints="1" noChangeArrowheads="1"/>
            </p:cNvSpPr>
            <p:nvPr/>
          </p:nvSpPr>
          <p:spPr bwMode="auto">
            <a:xfrm>
              <a:off x="4545435" y="2827684"/>
              <a:ext cx="1727200" cy="2185988"/>
            </a:xfrm>
            <a:custGeom>
              <a:avLst/>
              <a:gdLst>
                <a:gd name="T0" fmla="*/ 9525 w 6528"/>
                <a:gd name="T1" fmla="*/ 2167460 h 8259"/>
                <a:gd name="T2" fmla="*/ 1717940 w 6528"/>
                <a:gd name="T3" fmla="*/ 2167460 h 8259"/>
                <a:gd name="T4" fmla="*/ 1717940 w 6528"/>
                <a:gd name="T5" fmla="*/ 2185988 h 8259"/>
                <a:gd name="T6" fmla="*/ 9525 w 6528"/>
                <a:gd name="T7" fmla="*/ 2185988 h 8259"/>
                <a:gd name="T8" fmla="*/ 9525 w 6528"/>
                <a:gd name="T9" fmla="*/ 2167460 h 8259"/>
                <a:gd name="T10" fmla="*/ 1727200 w 6528"/>
                <a:gd name="T11" fmla="*/ 2176724 h 8259"/>
                <a:gd name="T12" fmla="*/ 1727200 w 6528"/>
                <a:gd name="T13" fmla="*/ 2185988 h 8259"/>
                <a:gd name="T14" fmla="*/ 1717940 w 6528"/>
                <a:gd name="T15" fmla="*/ 2185988 h 8259"/>
                <a:gd name="T16" fmla="*/ 1717940 w 6528"/>
                <a:gd name="T17" fmla="*/ 2176724 h 8259"/>
                <a:gd name="T18" fmla="*/ 1727200 w 6528"/>
                <a:gd name="T19" fmla="*/ 2176724 h 8259"/>
                <a:gd name="T20" fmla="*/ 1708944 w 6528"/>
                <a:gd name="T21" fmla="*/ 2176724 h 8259"/>
                <a:gd name="T22" fmla="*/ 1708944 w 6528"/>
                <a:gd name="T23" fmla="*/ 9264 h 8259"/>
                <a:gd name="T24" fmla="*/ 1727200 w 6528"/>
                <a:gd name="T25" fmla="*/ 9264 h 8259"/>
                <a:gd name="T26" fmla="*/ 1727200 w 6528"/>
                <a:gd name="T27" fmla="*/ 2176724 h 8259"/>
                <a:gd name="T28" fmla="*/ 1708944 w 6528"/>
                <a:gd name="T29" fmla="*/ 2176724 h 8259"/>
                <a:gd name="T30" fmla="*/ 1717940 w 6528"/>
                <a:gd name="T31" fmla="*/ 0 h 8259"/>
                <a:gd name="T32" fmla="*/ 1727200 w 6528"/>
                <a:gd name="T33" fmla="*/ 0 h 8259"/>
                <a:gd name="T34" fmla="*/ 1727200 w 6528"/>
                <a:gd name="T35" fmla="*/ 9264 h 8259"/>
                <a:gd name="T36" fmla="*/ 1717940 w 6528"/>
                <a:gd name="T37" fmla="*/ 9264 h 8259"/>
                <a:gd name="T38" fmla="*/ 1717940 w 6528"/>
                <a:gd name="T39" fmla="*/ 0 h 8259"/>
                <a:gd name="T40" fmla="*/ 1717940 w 6528"/>
                <a:gd name="T41" fmla="*/ 18528 h 8259"/>
                <a:gd name="T42" fmla="*/ 9525 w 6528"/>
                <a:gd name="T43" fmla="*/ 18528 h 8259"/>
                <a:gd name="T44" fmla="*/ 9525 w 6528"/>
                <a:gd name="T45" fmla="*/ 0 h 8259"/>
                <a:gd name="T46" fmla="*/ 1717940 w 6528"/>
                <a:gd name="T47" fmla="*/ 0 h 8259"/>
                <a:gd name="T48" fmla="*/ 1717940 w 6528"/>
                <a:gd name="T49" fmla="*/ 18528 h 8259"/>
                <a:gd name="T50" fmla="*/ 0 w 6528"/>
                <a:gd name="T51" fmla="*/ 9264 h 8259"/>
                <a:gd name="T52" fmla="*/ 0 w 6528"/>
                <a:gd name="T53" fmla="*/ 0 h 8259"/>
                <a:gd name="T54" fmla="*/ 9525 w 6528"/>
                <a:gd name="T55" fmla="*/ 0 h 8259"/>
                <a:gd name="T56" fmla="*/ 9525 w 6528"/>
                <a:gd name="T57" fmla="*/ 9264 h 8259"/>
                <a:gd name="T58" fmla="*/ 0 w 6528"/>
                <a:gd name="T59" fmla="*/ 9264 h 8259"/>
                <a:gd name="T60" fmla="*/ 18785 w 6528"/>
                <a:gd name="T61" fmla="*/ 9264 h 8259"/>
                <a:gd name="T62" fmla="*/ 18785 w 6528"/>
                <a:gd name="T63" fmla="*/ 2176724 h 8259"/>
                <a:gd name="T64" fmla="*/ 0 w 6528"/>
                <a:gd name="T65" fmla="*/ 2176724 h 8259"/>
                <a:gd name="T66" fmla="*/ 0 w 6528"/>
                <a:gd name="T67" fmla="*/ 9264 h 8259"/>
                <a:gd name="T68" fmla="*/ 18785 w 6528"/>
                <a:gd name="T69" fmla="*/ 9264 h 8259"/>
                <a:gd name="T70" fmla="*/ 9525 w 6528"/>
                <a:gd name="T71" fmla="*/ 2185988 h 8259"/>
                <a:gd name="T72" fmla="*/ 0 w 6528"/>
                <a:gd name="T73" fmla="*/ 2185988 h 8259"/>
                <a:gd name="T74" fmla="*/ 0 w 6528"/>
                <a:gd name="T75" fmla="*/ 2176724 h 8259"/>
                <a:gd name="T76" fmla="*/ 9525 w 6528"/>
                <a:gd name="T77" fmla="*/ 2176724 h 8259"/>
                <a:gd name="T78" fmla="*/ 9525 w 6528"/>
                <a:gd name="T79" fmla="*/ 2185988 h 82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528" h="8259">
                  <a:moveTo>
                    <a:pt x="36" y="8189"/>
                  </a:moveTo>
                  <a:lnTo>
                    <a:pt x="6493" y="8189"/>
                  </a:lnTo>
                  <a:lnTo>
                    <a:pt x="6493" y="8259"/>
                  </a:lnTo>
                  <a:lnTo>
                    <a:pt x="36" y="8259"/>
                  </a:lnTo>
                  <a:lnTo>
                    <a:pt x="36" y="8189"/>
                  </a:lnTo>
                  <a:close/>
                  <a:moveTo>
                    <a:pt x="6528" y="8224"/>
                  </a:moveTo>
                  <a:lnTo>
                    <a:pt x="6528" y="8259"/>
                  </a:lnTo>
                  <a:lnTo>
                    <a:pt x="6493" y="8259"/>
                  </a:lnTo>
                  <a:lnTo>
                    <a:pt x="6493" y="8224"/>
                  </a:lnTo>
                  <a:lnTo>
                    <a:pt x="6528" y="8224"/>
                  </a:lnTo>
                  <a:close/>
                  <a:moveTo>
                    <a:pt x="6459" y="8224"/>
                  </a:moveTo>
                  <a:lnTo>
                    <a:pt x="6459" y="35"/>
                  </a:lnTo>
                  <a:lnTo>
                    <a:pt x="6528" y="35"/>
                  </a:lnTo>
                  <a:lnTo>
                    <a:pt x="6528" y="8224"/>
                  </a:lnTo>
                  <a:lnTo>
                    <a:pt x="6459" y="8224"/>
                  </a:lnTo>
                  <a:close/>
                  <a:moveTo>
                    <a:pt x="6493" y="0"/>
                  </a:moveTo>
                  <a:lnTo>
                    <a:pt x="6528" y="0"/>
                  </a:lnTo>
                  <a:lnTo>
                    <a:pt x="6528" y="35"/>
                  </a:lnTo>
                  <a:lnTo>
                    <a:pt x="6493" y="35"/>
                  </a:lnTo>
                  <a:lnTo>
                    <a:pt x="6493" y="0"/>
                  </a:lnTo>
                  <a:close/>
                  <a:moveTo>
                    <a:pt x="6493" y="70"/>
                  </a:moveTo>
                  <a:lnTo>
                    <a:pt x="36" y="70"/>
                  </a:lnTo>
                  <a:lnTo>
                    <a:pt x="36" y="0"/>
                  </a:lnTo>
                  <a:lnTo>
                    <a:pt x="6493" y="0"/>
                  </a:lnTo>
                  <a:lnTo>
                    <a:pt x="6493" y="70"/>
                  </a:lnTo>
                  <a:close/>
                  <a:moveTo>
                    <a:pt x="0" y="35"/>
                  </a:moveTo>
                  <a:lnTo>
                    <a:pt x="0" y="0"/>
                  </a:lnTo>
                  <a:lnTo>
                    <a:pt x="36" y="0"/>
                  </a:lnTo>
                  <a:lnTo>
                    <a:pt x="36" y="35"/>
                  </a:lnTo>
                  <a:lnTo>
                    <a:pt x="0" y="35"/>
                  </a:lnTo>
                  <a:close/>
                  <a:moveTo>
                    <a:pt x="71" y="35"/>
                  </a:moveTo>
                  <a:lnTo>
                    <a:pt x="71" y="8224"/>
                  </a:lnTo>
                  <a:lnTo>
                    <a:pt x="0" y="8224"/>
                  </a:lnTo>
                  <a:lnTo>
                    <a:pt x="0" y="35"/>
                  </a:lnTo>
                  <a:lnTo>
                    <a:pt x="71" y="35"/>
                  </a:lnTo>
                  <a:close/>
                  <a:moveTo>
                    <a:pt x="36" y="8259"/>
                  </a:moveTo>
                  <a:lnTo>
                    <a:pt x="0" y="8259"/>
                  </a:lnTo>
                  <a:lnTo>
                    <a:pt x="0" y="8224"/>
                  </a:lnTo>
                  <a:lnTo>
                    <a:pt x="36" y="8224"/>
                  </a:lnTo>
                  <a:lnTo>
                    <a:pt x="36" y="8259"/>
                  </a:lnTo>
                  <a:close/>
                </a:path>
              </a:pathLst>
            </a:custGeom>
            <a:solidFill>
              <a:srgbClr val="1F1A17"/>
            </a:solidFill>
            <a:ln w="9525">
              <a:solidFill>
                <a:schemeClr val="tx1"/>
              </a:solidFill>
              <a:round/>
              <a:headEnd/>
              <a:tailEnd/>
            </a:ln>
          </p:spPr>
          <p:txBody>
            <a:bodyPr/>
            <a:lstStyle/>
            <a:p>
              <a:endParaRPr lang="zh-CN" altLang="en-US"/>
            </a:p>
          </p:txBody>
        </p:sp>
        <p:pic>
          <p:nvPicPr>
            <p:cNvPr id="65" name="Picture 49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7072" y="3075334"/>
              <a:ext cx="3111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496"/>
            <p:cNvSpPr>
              <a:spLocks noEditPoints="1" noChangeArrowheads="1"/>
            </p:cNvSpPr>
            <p:nvPr/>
          </p:nvSpPr>
          <p:spPr bwMode="auto">
            <a:xfrm>
              <a:off x="4999460" y="3295997"/>
              <a:ext cx="130175" cy="180975"/>
            </a:xfrm>
            <a:custGeom>
              <a:avLst/>
              <a:gdLst>
                <a:gd name="T0" fmla="*/ 130175 w 488"/>
                <a:gd name="T1" fmla="*/ 87068 h 688"/>
                <a:gd name="T2" fmla="*/ 130175 w 488"/>
                <a:gd name="T3" fmla="*/ 176503 h 688"/>
                <a:gd name="T4" fmla="*/ 120839 w 488"/>
                <a:gd name="T5" fmla="*/ 176503 h 688"/>
                <a:gd name="T6" fmla="*/ 120839 w 488"/>
                <a:gd name="T7" fmla="*/ 87068 h 688"/>
                <a:gd name="T8" fmla="*/ 130175 w 488"/>
                <a:gd name="T9" fmla="*/ 87068 h 688"/>
                <a:gd name="T10" fmla="*/ 130175 w 488"/>
                <a:gd name="T11" fmla="*/ 176503 h 688"/>
                <a:gd name="T12" fmla="*/ 130175 w 488"/>
                <a:gd name="T13" fmla="*/ 180975 h 688"/>
                <a:gd name="T14" fmla="*/ 125640 w 488"/>
                <a:gd name="T15" fmla="*/ 180975 h 688"/>
                <a:gd name="T16" fmla="*/ 125640 w 488"/>
                <a:gd name="T17" fmla="*/ 176503 h 688"/>
                <a:gd name="T18" fmla="*/ 130175 w 488"/>
                <a:gd name="T19" fmla="*/ 176503 h 688"/>
                <a:gd name="T20" fmla="*/ 125640 w 488"/>
                <a:gd name="T21" fmla="*/ 180975 h 688"/>
                <a:gd name="T22" fmla="*/ 4535 w 488"/>
                <a:gd name="T23" fmla="*/ 180975 h 688"/>
                <a:gd name="T24" fmla="*/ 4535 w 488"/>
                <a:gd name="T25" fmla="*/ 172031 h 688"/>
                <a:gd name="T26" fmla="*/ 125640 w 488"/>
                <a:gd name="T27" fmla="*/ 172031 h 688"/>
                <a:gd name="T28" fmla="*/ 125640 w 488"/>
                <a:gd name="T29" fmla="*/ 180975 h 688"/>
                <a:gd name="T30" fmla="*/ 4535 w 488"/>
                <a:gd name="T31" fmla="*/ 180975 h 688"/>
                <a:gd name="T32" fmla="*/ 0 w 488"/>
                <a:gd name="T33" fmla="*/ 180975 h 688"/>
                <a:gd name="T34" fmla="*/ 0 w 488"/>
                <a:gd name="T35" fmla="*/ 176503 h 688"/>
                <a:gd name="T36" fmla="*/ 4535 w 488"/>
                <a:gd name="T37" fmla="*/ 176503 h 688"/>
                <a:gd name="T38" fmla="*/ 4535 w 488"/>
                <a:gd name="T39" fmla="*/ 180975 h 688"/>
                <a:gd name="T40" fmla="*/ 0 w 488"/>
                <a:gd name="T41" fmla="*/ 176503 h 688"/>
                <a:gd name="T42" fmla="*/ 0 w 488"/>
                <a:gd name="T43" fmla="*/ 0 h 688"/>
                <a:gd name="T44" fmla="*/ 9336 w 488"/>
                <a:gd name="T45" fmla="*/ 0 h 688"/>
                <a:gd name="T46" fmla="*/ 9336 w 488"/>
                <a:gd name="T47" fmla="*/ 176503 h 688"/>
                <a:gd name="T48" fmla="*/ 0 w 488"/>
                <a:gd name="T49" fmla="*/ 176503 h 6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88" h="688">
                  <a:moveTo>
                    <a:pt x="488" y="331"/>
                  </a:moveTo>
                  <a:lnTo>
                    <a:pt x="488" y="671"/>
                  </a:lnTo>
                  <a:lnTo>
                    <a:pt x="453" y="671"/>
                  </a:lnTo>
                  <a:lnTo>
                    <a:pt x="453" y="331"/>
                  </a:lnTo>
                  <a:lnTo>
                    <a:pt x="488" y="331"/>
                  </a:lnTo>
                  <a:close/>
                  <a:moveTo>
                    <a:pt x="488" y="671"/>
                  </a:moveTo>
                  <a:lnTo>
                    <a:pt x="488" y="688"/>
                  </a:lnTo>
                  <a:lnTo>
                    <a:pt x="471" y="688"/>
                  </a:lnTo>
                  <a:lnTo>
                    <a:pt x="471" y="671"/>
                  </a:lnTo>
                  <a:lnTo>
                    <a:pt x="488" y="671"/>
                  </a:lnTo>
                  <a:close/>
                  <a:moveTo>
                    <a:pt x="471" y="688"/>
                  </a:moveTo>
                  <a:lnTo>
                    <a:pt x="17" y="688"/>
                  </a:lnTo>
                  <a:lnTo>
                    <a:pt x="17" y="654"/>
                  </a:lnTo>
                  <a:lnTo>
                    <a:pt x="471" y="654"/>
                  </a:lnTo>
                  <a:lnTo>
                    <a:pt x="471" y="688"/>
                  </a:lnTo>
                  <a:close/>
                  <a:moveTo>
                    <a:pt x="17" y="688"/>
                  </a:moveTo>
                  <a:lnTo>
                    <a:pt x="0" y="688"/>
                  </a:lnTo>
                  <a:lnTo>
                    <a:pt x="0" y="671"/>
                  </a:lnTo>
                  <a:lnTo>
                    <a:pt x="17" y="671"/>
                  </a:lnTo>
                  <a:lnTo>
                    <a:pt x="17" y="688"/>
                  </a:lnTo>
                  <a:close/>
                  <a:moveTo>
                    <a:pt x="0" y="671"/>
                  </a:moveTo>
                  <a:lnTo>
                    <a:pt x="0" y="0"/>
                  </a:lnTo>
                  <a:lnTo>
                    <a:pt x="35" y="0"/>
                  </a:lnTo>
                  <a:lnTo>
                    <a:pt x="35" y="671"/>
                  </a:lnTo>
                  <a:lnTo>
                    <a:pt x="0" y="67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7"/>
            <p:cNvSpPr>
              <a:spLocks noEditPoints="1" noChangeArrowheads="1"/>
            </p:cNvSpPr>
            <p:nvPr/>
          </p:nvSpPr>
          <p:spPr bwMode="auto">
            <a:xfrm>
              <a:off x="5124872" y="3288059"/>
              <a:ext cx="79375" cy="100013"/>
            </a:xfrm>
            <a:custGeom>
              <a:avLst/>
              <a:gdLst>
                <a:gd name="T0" fmla="*/ 0 w 299"/>
                <a:gd name="T1" fmla="*/ 90753 h 378"/>
                <a:gd name="T2" fmla="*/ 43271 w 299"/>
                <a:gd name="T3" fmla="*/ 90753 h 378"/>
                <a:gd name="T4" fmla="*/ 43271 w 299"/>
                <a:gd name="T5" fmla="*/ 100013 h 378"/>
                <a:gd name="T6" fmla="*/ 0 w 299"/>
                <a:gd name="T7" fmla="*/ 100013 h 378"/>
                <a:gd name="T8" fmla="*/ 0 w 299"/>
                <a:gd name="T9" fmla="*/ 90753 h 378"/>
                <a:gd name="T10" fmla="*/ 44068 w 299"/>
                <a:gd name="T11" fmla="*/ 100013 h 378"/>
                <a:gd name="T12" fmla="*/ 43537 w 299"/>
                <a:gd name="T13" fmla="*/ 100013 h 378"/>
                <a:gd name="T14" fmla="*/ 43271 w 299"/>
                <a:gd name="T15" fmla="*/ 100013 h 378"/>
                <a:gd name="T16" fmla="*/ 43271 w 299"/>
                <a:gd name="T17" fmla="*/ 95250 h 378"/>
                <a:gd name="T18" fmla="*/ 44068 w 299"/>
                <a:gd name="T19" fmla="*/ 100013 h 378"/>
                <a:gd name="T20" fmla="*/ 42475 w 299"/>
                <a:gd name="T21" fmla="*/ 91017 h 378"/>
                <a:gd name="T22" fmla="*/ 43537 w 299"/>
                <a:gd name="T23" fmla="*/ 90488 h 378"/>
                <a:gd name="T24" fmla="*/ 46722 w 299"/>
                <a:gd name="T25" fmla="*/ 88900 h 378"/>
                <a:gd name="T26" fmla="*/ 48846 w 299"/>
                <a:gd name="T27" fmla="*/ 87313 h 378"/>
                <a:gd name="T28" fmla="*/ 51235 w 299"/>
                <a:gd name="T29" fmla="*/ 84932 h 378"/>
                <a:gd name="T30" fmla="*/ 53625 w 299"/>
                <a:gd name="T31" fmla="*/ 82021 h 378"/>
                <a:gd name="T32" fmla="*/ 56279 w 299"/>
                <a:gd name="T33" fmla="*/ 77788 h 378"/>
                <a:gd name="T34" fmla="*/ 58668 w 299"/>
                <a:gd name="T35" fmla="*/ 73025 h 378"/>
                <a:gd name="T36" fmla="*/ 61323 w 299"/>
                <a:gd name="T37" fmla="*/ 66940 h 378"/>
                <a:gd name="T38" fmla="*/ 62385 w 299"/>
                <a:gd name="T39" fmla="*/ 62971 h 378"/>
                <a:gd name="T40" fmla="*/ 63712 w 299"/>
                <a:gd name="T41" fmla="*/ 59267 h 378"/>
                <a:gd name="T42" fmla="*/ 64774 w 299"/>
                <a:gd name="T43" fmla="*/ 55298 h 378"/>
                <a:gd name="T44" fmla="*/ 65571 w 299"/>
                <a:gd name="T45" fmla="*/ 50536 h 378"/>
                <a:gd name="T46" fmla="*/ 66898 w 299"/>
                <a:gd name="T47" fmla="*/ 45509 h 378"/>
                <a:gd name="T48" fmla="*/ 67694 w 299"/>
                <a:gd name="T49" fmla="*/ 40481 h 378"/>
                <a:gd name="T50" fmla="*/ 68225 w 299"/>
                <a:gd name="T51" fmla="*/ 34925 h 378"/>
                <a:gd name="T52" fmla="*/ 69022 w 299"/>
                <a:gd name="T53" fmla="*/ 28840 h 378"/>
                <a:gd name="T54" fmla="*/ 69553 w 299"/>
                <a:gd name="T55" fmla="*/ 21961 h 378"/>
                <a:gd name="T56" fmla="*/ 69818 w 299"/>
                <a:gd name="T57" fmla="*/ 15081 h 378"/>
                <a:gd name="T58" fmla="*/ 70084 w 299"/>
                <a:gd name="T59" fmla="*/ 7673 h 378"/>
                <a:gd name="T60" fmla="*/ 70084 w 299"/>
                <a:gd name="T61" fmla="*/ 0 h 378"/>
                <a:gd name="T62" fmla="*/ 79375 w 299"/>
                <a:gd name="T63" fmla="*/ 0 h 378"/>
                <a:gd name="T64" fmla="*/ 79375 w 299"/>
                <a:gd name="T65" fmla="*/ 8467 h 378"/>
                <a:gd name="T66" fmla="*/ 79110 w 299"/>
                <a:gd name="T67" fmla="*/ 16404 h 378"/>
                <a:gd name="T68" fmla="*/ 78579 w 299"/>
                <a:gd name="T69" fmla="*/ 24077 h 378"/>
                <a:gd name="T70" fmla="*/ 78048 w 299"/>
                <a:gd name="T71" fmla="*/ 31221 h 378"/>
                <a:gd name="T72" fmla="*/ 76986 w 299"/>
                <a:gd name="T73" fmla="*/ 38100 h 378"/>
                <a:gd name="T74" fmla="*/ 76189 w 299"/>
                <a:gd name="T75" fmla="*/ 44186 h 378"/>
                <a:gd name="T76" fmla="*/ 75128 w 299"/>
                <a:gd name="T77" fmla="*/ 50007 h 378"/>
                <a:gd name="T78" fmla="*/ 73800 w 299"/>
                <a:gd name="T79" fmla="*/ 55298 h 378"/>
                <a:gd name="T80" fmla="*/ 72738 w 299"/>
                <a:gd name="T81" fmla="*/ 60061 h 378"/>
                <a:gd name="T82" fmla="*/ 71145 w 299"/>
                <a:gd name="T83" fmla="*/ 64823 h 378"/>
                <a:gd name="T84" fmla="*/ 69818 w 299"/>
                <a:gd name="T85" fmla="*/ 69057 h 378"/>
                <a:gd name="T86" fmla="*/ 68225 w 299"/>
                <a:gd name="T87" fmla="*/ 73025 h 378"/>
                <a:gd name="T88" fmla="*/ 66633 w 299"/>
                <a:gd name="T89" fmla="*/ 76465 h 378"/>
                <a:gd name="T90" fmla="*/ 65040 w 299"/>
                <a:gd name="T91" fmla="*/ 79640 h 378"/>
                <a:gd name="T92" fmla="*/ 63447 w 299"/>
                <a:gd name="T93" fmla="*/ 82550 h 378"/>
                <a:gd name="T94" fmla="*/ 61854 w 299"/>
                <a:gd name="T95" fmla="*/ 85196 h 378"/>
                <a:gd name="T96" fmla="*/ 58403 w 299"/>
                <a:gd name="T97" fmla="*/ 89959 h 378"/>
                <a:gd name="T98" fmla="*/ 55217 w 299"/>
                <a:gd name="T99" fmla="*/ 93134 h 378"/>
                <a:gd name="T100" fmla="*/ 52297 w 299"/>
                <a:gd name="T101" fmla="*/ 95780 h 378"/>
                <a:gd name="T102" fmla="*/ 49643 w 299"/>
                <a:gd name="T103" fmla="*/ 97632 h 378"/>
                <a:gd name="T104" fmla="*/ 45661 w 299"/>
                <a:gd name="T105" fmla="*/ 99484 h 378"/>
                <a:gd name="T106" fmla="*/ 44068 w 299"/>
                <a:gd name="T107" fmla="*/ 100013 h 378"/>
                <a:gd name="T108" fmla="*/ 42475 w 299"/>
                <a:gd name="T109" fmla="*/ 91017 h 3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99" h="378">
                  <a:moveTo>
                    <a:pt x="0" y="343"/>
                  </a:moveTo>
                  <a:lnTo>
                    <a:pt x="163" y="343"/>
                  </a:lnTo>
                  <a:lnTo>
                    <a:pt x="163" y="378"/>
                  </a:lnTo>
                  <a:lnTo>
                    <a:pt x="0" y="378"/>
                  </a:lnTo>
                  <a:lnTo>
                    <a:pt x="0" y="343"/>
                  </a:lnTo>
                  <a:close/>
                  <a:moveTo>
                    <a:pt x="166" y="378"/>
                  </a:moveTo>
                  <a:lnTo>
                    <a:pt x="164" y="378"/>
                  </a:lnTo>
                  <a:lnTo>
                    <a:pt x="163" y="378"/>
                  </a:lnTo>
                  <a:lnTo>
                    <a:pt x="163" y="360"/>
                  </a:lnTo>
                  <a:lnTo>
                    <a:pt x="166" y="378"/>
                  </a:lnTo>
                  <a:close/>
                  <a:moveTo>
                    <a:pt x="160" y="344"/>
                  </a:moveTo>
                  <a:lnTo>
                    <a:pt x="164" y="342"/>
                  </a:lnTo>
                  <a:lnTo>
                    <a:pt x="176" y="336"/>
                  </a:lnTo>
                  <a:lnTo>
                    <a:pt x="184" y="330"/>
                  </a:lnTo>
                  <a:lnTo>
                    <a:pt x="193" y="321"/>
                  </a:lnTo>
                  <a:lnTo>
                    <a:pt x="202" y="310"/>
                  </a:lnTo>
                  <a:lnTo>
                    <a:pt x="212" y="294"/>
                  </a:lnTo>
                  <a:lnTo>
                    <a:pt x="221" y="276"/>
                  </a:lnTo>
                  <a:lnTo>
                    <a:pt x="231" y="253"/>
                  </a:lnTo>
                  <a:lnTo>
                    <a:pt x="235" y="238"/>
                  </a:lnTo>
                  <a:lnTo>
                    <a:pt x="240" y="224"/>
                  </a:lnTo>
                  <a:lnTo>
                    <a:pt x="244" y="209"/>
                  </a:lnTo>
                  <a:lnTo>
                    <a:pt x="247" y="191"/>
                  </a:lnTo>
                  <a:lnTo>
                    <a:pt x="252" y="172"/>
                  </a:lnTo>
                  <a:lnTo>
                    <a:pt x="255" y="153"/>
                  </a:lnTo>
                  <a:lnTo>
                    <a:pt x="257" y="132"/>
                  </a:lnTo>
                  <a:lnTo>
                    <a:pt x="260" y="109"/>
                  </a:lnTo>
                  <a:lnTo>
                    <a:pt x="262" y="83"/>
                  </a:lnTo>
                  <a:lnTo>
                    <a:pt x="263" y="57"/>
                  </a:lnTo>
                  <a:lnTo>
                    <a:pt x="264" y="29"/>
                  </a:lnTo>
                  <a:lnTo>
                    <a:pt x="264" y="0"/>
                  </a:lnTo>
                  <a:lnTo>
                    <a:pt x="299" y="0"/>
                  </a:lnTo>
                  <a:lnTo>
                    <a:pt x="299" y="32"/>
                  </a:lnTo>
                  <a:lnTo>
                    <a:pt x="298" y="62"/>
                  </a:lnTo>
                  <a:lnTo>
                    <a:pt x="296" y="91"/>
                  </a:lnTo>
                  <a:lnTo>
                    <a:pt x="294" y="118"/>
                  </a:lnTo>
                  <a:lnTo>
                    <a:pt x="290" y="144"/>
                  </a:lnTo>
                  <a:lnTo>
                    <a:pt x="287" y="167"/>
                  </a:lnTo>
                  <a:lnTo>
                    <a:pt x="283" y="189"/>
                  </a:lnTo>
                  <a:lnTo>
                    <a:pt x="278" y="209"/>
                  </a:lnTo>
                  <a:lnTo>
                    <a:pt x="274" y="227"/>
                  </a:lnTo>
                  <a:lnTo>
                    <a:pt x="268" y="245"/>
                  </a:lnTo>
                  <a:lnTo>
                    <a:pt x="263" y="261"/>
                  </a:lnTo>
                  <a:lnTo>
                    <a:pt x="257" y="276"/>
                  </a:lnTo>
                  <a:lnTo>
                    <a:pt x="251" y="289"/>
                  </a:lnTo>
                  <a:lnTo>
                    <a:pt x="245" y="301"/>
                  </a:lnTo>
                  <a:lnTo>
                    <a:pt x="239" y="312"/>
                  </a:lnTo>
                  <a:lnTo>
                    <a:pt x="233" y="322"/>
                  </a:lnTo>
                  <a:lnTo>
                    <a:pt x="220" y="340"/>
                  </a:lnTo>
                  <a:lnTo>
                    <a:pt x="208" y="352"/>
                  </a:lnTo>
                  <a:lnTo>
                    <a:pt x="197" y="362"/>
                  </a:lnTo>
                  <a:lnTo>
                    <a:pt x="187" y="369"/>
                  </a:lnTo>
                  <a:lnTo>
                    <a:pt x="172" y="376"/>
                  </a:lnTo>
                  <a:lnTo>
                    <a:pt x="166" y="378"/>
                  </a:lnTo>
                  <a:lnTo>
                    <a:pt x="160" y="34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98"/>
            <p:cNvSpPr>
              <a:spLocks noEditPoints="1" noChangeArrowheads="1"/>
            </p:cNvSpPr>
            <p:nvPr/>
          </p:nvSpPr>
          <p:spPr bwMode="auto">
            <a:xfrm>
              <a:off x="4955010" y="3091209"/>
              <a:ext cx="287337" cy="209550"/>
            </a:xfrm>
            <a:custGeom>
              <a:avLst/>
              <a:gdLst>
                <a:gd name="T0" fmla="*/ 244857 w 1089"/>
                <a:gd name="T1" fmla="*/ 206636 h 791"/>
                <a:gd name="T2" fmla="*/ 281005 w 1089"/>
                <a:gd name="T3" fmla="*/ 204252 h 791"/>
                <a:gd name="T4" fmla="*/ 214513 w 1089"/>
                <a:gd name="T5" fmla="*/ 64375 h 791"/>
                <a:gd name="T6" fmla="*/ 214513 w 1089"/>
                <a:gd name="T7" fmla="*/ 64375 h 791"/>
                <a:gd name="T8" fmla="*/ 214513 w 1089"/>
                <a:gd name="T9" fmla="*/ 64375 h 791"/>
                <a:gd name="T10" fmla="*/ 210819 w 1089"/>
                <a:gd name="T11" fmla="*/ 56163 h 791"/>
                <a:gd name="T12" fmla="*/ 197363 w 1089"/>
                <a:gd name="T13" fmla="*/ 40003 h 791"/>
                <a:gd name="T14" fmla="*/ 186017 w 1089"/>
                <a:gd name="T15" fmla="*/ 20134 h 791"/>
                <a:gd name="T16" fmla="*/ 208972 w 1089"/>
                <a:gd name="T17" fmla="*/ 38413 h 791"/>
                <a:gd name="T18" fmla="*/ 217152 w 1089"/>
                <a:gd name="T19" fmla="*/ 49010 h 791"/>
                <a:gd name="T20" fmla="*/ 222957 w 1089"/>
                <a:gd name="T21" fmla="*/ 60666 h 791"/>
                <a:gd name="T22" fmla="*/ 169394 w 1089"/>
                <a:gd name="T23" fmla="*/ 21723 h 791"/>
                <a:gd name="T24" fmla="*/ 142745 w 1089"/>
                <a:gd name="T25" fmla="*/ 12451 h 791"/>
                <a:gd name="T26" fmla="*/ 137468 w 1089"/>
                <a:gd name="T27" fmla="*/ 2119 h 791"/>
                <a:gd name="T28" fmla="*/ 166492 w 1089"/>
                <a:gd name="T29" fmla="*/ 10332 h 791"/>
                <a:gd name="T30" fmla="*/ 181268 w 1089"/>
                <a:gd name="T31" fmla="*/ 28081 h 791"/>
                <a:gd name="T32" fmla="*/ 107125 w 1089"/>
                <a:gd name="T33" fmla="*/ 9272 h 791"/>
                <a:gd name="T34" fmla="*/ 79156 w 1089"/>
                <a:gd name="T35" fmla="*/ 14041 h 791"/>
                <a:gd name="T36" fmla="*/ 83906 w 1089"/>
                <a:gd name="T37" fmla="*/ 3179 h 791"/>
                <a:gd name="T38" fmla="*/ 114513 w 1089"/>
                <a:gd name="T39" fmla="*/ 0 h 791"/>
                <a:gd name="T40" fmla="*/ 72296 w 1089"/>
                <a:gd name="T41" fmla="*/ 16425 h 791"/>
                <a:gd name="T42" fmla="*/ 53299 w 1089"/>
                <a:gd name="T43" fmla="*/ 26492 h 791"/>
                <a:gd name="T44" fmla="*/ 41689 w 1089"/>
                <a:gd name="T45" fmla="*/ 35764 h 791"/>
                <a:gd name="T46" fmla="*/ 31926 w 1089"/>
                <a:gd name="T47" fmla="*/ 47950 h 791"/>
                <a:gd name="T48" fmla="*/ 21900 w 1089"/>
                <a:gd name="T49" fmla="*/ 45831 h 791"/>
                <a:gd name="T50" fmla="*/ 32454 w 1089"/>
                <a:gd name="T51" fmla="*/ 32320 h 791"/>
                <a:gd name="T52" fmla="*/ 44591 w 1089"/>
                <a:gd name="T53" fmla="*/ 21193 h 791"/>
                <a:gd name="T54" fmla="*/ 58312 w 1089"/>
                <a:gd name="T55" fmla="*/ 12981 h 791"/>
                <a:gd name="T56" fmla="*/ 72296 w 1089"/>
                <a:gd name="T57" fmla="*/ 16425 h 791"/>
                <a:gd name="T58" fmla="*/ 20317 w 1089"/>
                <a:gd name="T59" fmla="*/ 68084 h 791"/>
                <a:gd name="T60" fmla="*/ 13720 w 1089"/>
                <a:gd name="T61" fmla="*/ 86628 h 791"/>
                <a:gd name="T62" fmla="*/ 10290 w 1089"/>
                <a:gd name="T63" fmla="*/ 105172 h 791"/>
                <a:gd name="T64" fmla="*/ 9499 w 1089"/>
                <a:gd name="T65" fmla="*/ 122922 h 791"/>
                <a:gd name="T66" fmla="*/ 0 w 1089"/>
                <a:gd name="T67" fmla="*/ 118683 h 791"/>
                <a:gd name="T68" fmla="*/ 1847 w 1089"/>
                <a:gd name="T69" fmla="*/ 99079 h 791"/>
                <a:gd name="T70" fmla="*/ 6069 w 1089"/>
                <a:gd name="T71" fmla="*/ 79210 h 791"/>
                <a:gd name="T72" fmla="*/ 14248 w 1089"/>
                <a:gd name="T73" fmla="*/ 59607 h 791"/>
                <a:gd name="T74" fmla="*/ 9763 w 1089"/>
                <a:gd name="T75" fmla="*/ 127425 h 791"/>
                <a:gd name="T76" fmla="*/ 13457 w 1089"/>
                <a:gd name="T77" fmla="*/ 151533 h 791"/>
                <a:gd name="T78" fmla="*/ 20581 w 1089"/>
                <a:gd name="T79" fmla="*/ 171932 h 791"/>
                <a:gd name="T80" fmla="*/ 5805 w 1089"/>
                <a:gd name="T81" fmla="*/ 159745 h 791"/>
                <a:gd name="T82" fmla="*/ 1055 w 1089"/>
                <a:gd name="T83" fmla="*/ 134578 h 791"/>
                <a:gd name="T84" fmla="*/ 22691 w 1089"/>
                <a:gd name="T85" fmla="*/ 176435 h 791"/>
                <a:gd name="T86" fmla="*/ 32454 w 1089"/>
                <a:gd name="T87" fmla="*/ 190476 h 791"/>
                <a:gd name="T88" fmla="*/ 35884 w 1089"/>
                <a:gd name="T89" fmla="*/ 205576 h 791"/>
                <a:gd name="T90" fmla="*/ 23219 w 1089"/>
                <a:gd name="T91" fmla="*/ 193920 h 791"/>
                <a:gd name="T92" fmla="*/ 12401 w 1089"/>
                <a:gd name="T93" fmla="*/ 175905 h 791"/>
                <a:gd name="T94" fmla="*/ 45647 w 1089"/>
                <a:gd name="T95" fmla="*/ 199748 h 791"/>
                <a:gd name="T96" fmla="*/ 48813 w 1089"/>
                <a:gd name="T97" fmla="*/ 209550 h 791"/>
                <a:gd name="T98" fmla="*/ 39578 w 1089"/>
                <a:gd name="T99" fmla="*/ 207166 h 7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89" h="791">
                  <a:moveTo>
                    <a:pt x="925" y="746"/>
                  </a:moveTo>
                  <a:lnTo>
                    <a:pt x="1061" y="736"/>
                  </a:lnTo>
                  <a:lnTo>
                    <a:pt x="1065" y="771"/>
                  </a:lnTo>
                  <a:lnTo>
                    <a:pt x="928" y="780"/>
                  </a:lnTo>
                  <a:lnTo>
                    <a:pt x="925" y="746"/>
                  </a:lnTo>
                  <a:close/>
                  <a:moveTo>
                    <a:pt x="1079" y="746"/>
                  </a:moveTo>
                  <a:lnTo>
                    <a:pt x="1089" y="769"/>
                  </a:lnTo>
                  <a:lnTo>
                    <a:pt x="1065" y="771"/>
                  </a:lnTo>
                  <a:lnTo>
                    <a:pt x="1064" y="754"/>
                  </a:lnTo>
                  <a:lnTo>
                    <a:pt x="1079" y="746"/>
                  </a:lnTo>
                  <a:close/>
                  <a:moveTo>
                    <a:pt x="1047" y="760"/>
                  </a:moveTo>
                  <a:lnTo>
                    <a:pt x="813" y="243"/>
                  </a:lnTo>
                  <a:lnTo>
                    <a:pt x="845" y="229"/>
                  </a:lnTo>
                  <a:lnTo>
                    <a:pt x="1079" y="746"/>
                  </a:lnTo>
                  <a:lnTo>
                    <a:pt x="1047" y="760"/>
                  </a:lnTo>
                  <a:close/>
                  <a:moveTo>
                    <a:pt x="813" y="243"/>
                  </a:moveTo>
                  <a:lnTo>
                    <a:pt x="813" y="243"/>
                  </a:lnTo>
                  <a:lnTo>
                    <a:pt x="813" y="242"/>
                  </a:lnTo>
                  <a:lnTo>
                    <a:pt x="829" y="235"/>
                  </a:lnTo>
                  <a:lnTo>
                    <a:pt x="813" y="243"/>
                  </a:lnTo>
                  <a:close/>
                  <a:moveTo>
                    <a:pt x="813" y="242"/>
                  </a:moveTo>
                  <a:lnTo>
                    <a:pt x="809" y="232"/>
                  </a:lnTo>
                  <a:lnTo>
                    <a:pt x="805" y="222"/>
                  </a:lnTo>
                  <a:lnTo>
                    <a:pt x="799" y="212"/>
                  </a:lnTo>
                  <a:lnTo>
                    <a:pt x="793" y="204"/>
                  </a:lnTo>
                  <a:lnTo>
                    <a:pt x="779" y="185"/>
                  </a:lnTo>
                  <a:lnTo>
                    <a:pt x="765" y="167"/>
                  </a:lnTo>
                  <a:lnTo>
                    <a:pt x="748" y="151"/>
                  </a:lnTo>
                  <a:lnTo>
                    <a:pt x="729" y="134"/>
                  </a:lnTo>
                  <a:lnTo>
                    <a:pt x="709" y="120"/>
                  </a:lnTo>
                  <a:lnTo>
                    <a:pt x="687" y="106"/>
                  </a:lnTo>
                  <a:lnTo>
                    <a:pt x="705" y="76"/>
                  </a:lnTo>
                  <a:lnTo>
                    <a:pt x="729" y="91"/>
                  </a:lnTo>
                  <a:lnTo>
                    <a:pt x="751" y="108"/>
                  </a:lnTo>
                  <a:lnTo>
                    <a:pt x="772" y="126"/>
                  </a:lnTo>
                  <a:lnTo>
                    <a:pt x="792" y="145"/>
                  </a:lnTo>
                  <a:lnTo>
                    <a:pt x="800" y="154"/>
                  </a:lnTo>
                  <a:lnTo>
                    <a:pt x="808" y="165"/>
                  </a:lnTo>
                  <a:lnTo>
                    <a:pt x="816" y="175"/>
                  </a:lnTo>
                  <a:lnTo>
                    <a:pt x="823" y="185"/>
                  </a:lnTo>
                  <a:lnTo>
                    <a:pt x="830" y="196"/>
                  </a:lnTo>
                  <a:lnTo>
                    <a:pt x="835" y="207"/>
                  </a:lnTo>
                  <a:lnTo>
                    <a:pt x="841" y="218"/>
                  </a:lnTo>
                  <a:lnTo>
                    <a:pt x="845" y="229"/>
                  </a:lnTo>
                  <a:lnTo>
                    <a:pt x="813" y="242"/>
                  </a:lnTo>
                  <a:close/>
                  <a:moveTo>
                    <a:pt x="687" y="106"/>
                  </a:moveTo>
                  <a:lnTo>
                    <a:pt x="665" y="94"/>
                  </a:lnTo>
                  <a:lnTo>
                    <a:pt x="642" y="82"/>
                  </a:lnTo>
                  <a:lnTo>
                    <a:pt x="618" y="72"/>
                  </a:lnTo>
                  <a:lnTo>
                    <a:pt x="593" y="63"/>
                  </a:lnTo>
                  <a:lnTo>
                    <a:pt x="568" y="54"/>
                  </a:lnTo>
                  <a:lnTo>
                    <a:pt x="541" y="47"/>
                  </a:lnTo>
                  <a:lnTo>
                    <a:pt x="515" y="42"/>
                  </a:lnTo>
                  <a:lnTo>
                    <a:pt x="488" y="39"/>
                  </a:lnTo>
                  <a:lnTo>
                    <a:pt x="492" y="3"/>
                  </a:lnTo>
                  <a:lnTo>
                    <a:pt x="521" y="8"/>
                  </a:lnTo>
                  <a:lnTo>
                    <a:pt x="549" y="13"/>
                  </a:lnTo>
                  <a:lnTo>
                    <a:pt x="578" y="21"/>
                  </a:lnTo>
                  <a:lnTo>
                    <a:pt x="604" y="30"/>
                  </a:lnTo>
                  <a:lnTo>
                    <a:pt x="631" y="39"/>
                  </a:lnTo>
                  <a:lnTo>
                    <a:pt x="657" y="51"/>
                  </a:lnTo>
                  <a:lnTo>
                    <a:pt x="682" y="63"/>
                  </a:lnTo>
                  <a:lnTo>
                    <a:pt x="705" y="76"/>
                  </a:lnTo>
                  <a:lnTo>
                    <a:pt x="687" y="106"/>
                  </a:lnTo>
                  <a:close/>
                  <a:moveTo>
                    <a:pt x="488" y="39"/>
                  </a:moveTo>
                  <a:lnTo>
                    <a:pt x="460" y="35"/>
                  </a:lnTo>
                  <a:lnTo>
                    <a:pt x="434" y="34"/>
                  </a:lnTo>
                  <a:lnTo>
                    <a:pt x="406" y="35"/>
                  </a:lnTo>
                  <a:lnTo>
                    <a:pt x="379" y="38"/>
                  </a:lnTo>
                  <a:lnTo>
                    <a:pt x="353" y="41"/>
                  </a:lnTo>
                  <a:lnTo>
                    <a:pt x="325" y="46"/>
                  </a:lnTo>
                  <a:lnTo>
                    <a:pt x="300" y="53"/>
                  </a:lnTo>
                  <a:lnTo>
                    <a:pt x="274" y="62"/>
                  </a:lnTo>
                  <a:lnTo>
                    <a:pt x="262" y="30"/>
                  </a:lnTo>
                  <a:lnTo>
                    <a:pt x="289" y="20"/>
                  </a:lnTo>
                  <a:lnTo>
                    <a:pt x="318" y="12"/>
                  </a:lnTo>
                  <a:lnTo>
                    <a:pt x="346" y="7"/>
                  </a:lnTo>
                  <a:lnTo>
                    <a:pt x="375" y="2"/>
                  </a:lnTo>
                  <a:lnTo>
                    <a:pt x="404" y="0"/>
                  </a:lnTo>
                  <a:lnTo>
                    <a:pt x="434" y="0"/>
                  </a:lnTo>
                  <a:lnTo>
                    <a:pt x="462" y="1"/>
                  </a:lnTo>
                  <a:lnTo>
                    <a:pt x="492" y="3"/>
                  </a:lnTo>
                  <a:lnTo>
                    <a:pt x="488" y="39"/>
                  </a:lnTo>
                  <a:close/>
                  <a:moveTo>
                    <a:pt x="274" y="62"/>
                  </a:moveTo>
                  <a:lnTo>
                    <a:pt x="249" y="73"/>
                  </a:lnTo>
                  <a:lnTo>
                    <a:pt x="225" y="86"/>
                  </a:lnTo>
                  <a:lnTo>
                    <a:pt x="213" y="93"/>
                  </a:lnTo>
                  <a:lnTo>
                    <a:pt x="202" y="100"/>
                  </a:lnTo>
                  <a:lnTo>
                    <a:pt x="190" y="108"/>
                  </a:lnTo>
                  <a:lnTo>
                    <a:pt x="179" y="117"/>
                  </a:lnTo>
                  <a:lnTo>
                    <a:pt x="169" y="127"/>
                  </a:lnTo>
                  <a:lnTo>
                    <a:pt x="158" y="135"/>
                  </a:lnTo>
                  <a:lnTo>
                    <a:pt x="149" y="146"/>
                  </a:lnTo>
                  <a:lnTo>
                    <a:pt x="139" y="156"/>
                  </a:lnTo>
                  <a:lnTo>
                    <a:pt x="130" y="168"/>
                  </a:lnTo>
                  <a:lnTo>
                    <a:pt x="121" y="181"/>
                  </a:lnTo>
                  <a:lnTo>
                    <a:pt x="112" y="193"/>
                  </a:lnTo>
                  <a:lnTo>
                    <a:pt x="104" y="206"/>
                  </a:lnTo>
                  <a:lnTo>
                    <a:pt x="74" y="187"/>
                  </a:lnTo>
                  <a:lnTo>
                    <a:pt x="83" y="173"/>
                  </a:lnTo>
                  <a:lnTo>
                    <a:pt x="93" y="160"/>
                  </a:lnTo>
                  <a:lnTo>
                    <a:pt x="102" y="146"/>
                  </a:lnTo>
                  <a:lnTo>
                    <a:pt x="112" y="134"/>
                  </a:lnTo>
                  <a:lnTo>
                    <a:pt x="123" y="122"/>
                  </a:lnTo>
                  <a:lnTo>
                    <a:pt x="134" y="111"/>
                  </a:lnTo>
                  <a:lnTo>
                    <a:pt x="146" y="100"/>
                  </a:lnTo>
                  <a:lnTo>
                    <a:pt x="157" y="90"/>
                  </a:lnTo>
                  <a:lnTo>
                    <a:pt x="169" y="80"/>
                  </a:lnTo>
                  <a:lnTo>
                    <a:pt x="181" y="72"/>
                  </a:lnTo>
                  <a:lnTo>
                    <a:pt x="195" y="63"/>
                  </a:lnTo>
                  <a:lnTo>
                    <a:pt x="208" y="55"/>
                  </a:lnTo>
                  <a:lnTo>
                    <a:pt x="221" y="49"/>
                  </a:lnTo>
                  <a:lnTo>
                    <a:pt x="234" y="41"/>
                  </a:lnTo>
                  <a:lnTo>
                    <a:pt x="247" y="35"/>
                  </a:lnTo>
                  <a:lnTo>
                    <a:pt x="262" y="30"/>
                  </a:lnTo>
                  <a:lnTo>
                    <a:pt x="274" y="62"/>
                  </a:lnTo>
                  <a:close/>
                  <a:moveTo>
                    <a:pt x="104" y="206"/>
                  </a:moveTo>
                  <a:lnTo>
                    <a:pt x="94" y="222"/>
                  </a:lnTo>
                  <a:lnTo>
                    <a:pt x="85" y="240"/>
                  </a:lnTo>
                  <a:lnTo>
                    <a:pt x="77" y="257"/>
                  </a:lnTo>
                  <a:lnTo>
                    <a:pt x="70" y="275"/>
                  </a:lnTo>
                  <a:lnTo>
                    <a:pt x="63" y="293"/>
                  </a:lnTo>
                  <a:lnTo>
                    <a:pt x="57" y="310"/>
                  </a:lnTo>
                  <a:lnTo>
                    <a:pt x="52" y="327"/>
                  </a:lnTo>
                  <a:lnTo>
                    <a:pt x="48" y="344"/>
                  </a:lnTo>
                  <a:lnTo>
                    <a:pt x="44" y="362"/>
                  </a:lnTo>
                  <a:lnTo>
                    <a:pt x="41" y="380"/>
                  </a:lnTo>
                  <a:lnTo>
                    <a:pt x="39" y="397"/>
                  </a:lnTo>
                  <a:lnTo>
                    <a:pt x="38" y="414"/>
                  </a:lnTo>
                  <a:lnTo>
                    <a:pt x="37" y="431"/>
                  </a:lnTo>
                  <a:lnTo>
                    <a:pt x="36" y="448"/>
                  </a:lnTo>
                  <a:lnTo>
                    <a:pt x="36" y="464"/>
                  </a:lnTo>
                  <a:lnTo>
                    <a:pt x="37" y="481"/>
                  </a:lnTo>
                  <a:lnTo>
                    <a:pt x="2" y="483"/>
                  </a:lnTo>
                  <a:lnTo>
                    <a:pt x="2" y="465"/>
                  </a:lnTo>
                  <a:lnTo>
                    <a:pt x="0" y="448"/>
                  </a:lnTo>
                  <a:lnTo>
                    <a:pt x="2" y="429"/>
                  </a:lnTo>
                  <a:lnTo>
                    <a:pt x="3" y="411"/>
                  </a:lnTo>
                  <a:lnTo>
                    <a:pt x="4" y="393"/>
                  </a:lnTo>
                  <a:lnTo>
                    <a:pt x="7" y="374"/>
                  </a:lnTo>
                  <a:lnTo>
                    <a:pt x="10" y="355"/>
                  </a:lnTo>
                  <a:lnTo>
                    <a:pt x="14" y="337"/>
                  </a:lnTo>
                  <a:lnTo>
                    <a:pt x="18" y="318"/>
                  </a:lnTo>
                  <a:lnTo>
                    <a:pt x="23" y="299"/>
                  </a:lnTo>
                  <a:lnTo>
                    <a:pt x="30" y="281"/>
                  </a:lnTo>
                  <a:lnTo>
                    <a:pt x="38" y="262"/>
                  </a:lnTo>
                  <a:lnTo>
                    <a:pt x="45" y="243"/>
                  </a:lnTo>
                  <a:lnTo>
                    <a:pt x="54" y="225"/>
                  </a:lnTo>
                  <a:lnTo>
                    <a:pt x="64" y="206"/>
                  </a:lnTo>
                  <a:lnTo>
                    <a:pt x="74" y="187"/>
                  </a:lnTo>
                  <a:lnTo>
                    <a:pt x="104" y="206"/>
                  </a:lnTo>
                  <a:close/>
                  <a:moveTo>
                    <a:pt x="37" y="481"/>
                  </a:moveTo>
                  <a:lnTo>
                    <a:pt x="39" y="505"/>
                  </a:lnTo>
                  <a:lnTo>
                    <a:pt x="41" y="528"/>
                  </a:lnTo>
                  <a:lnTo>
                    <a:pt x="45" y="550"/>
                  </a:lnTo>
                  <a:lnTo>
                    <a:pt x="51" y="572"/>
                  </a:lnTo>
                  <a:lnTo>
                    <a:pt x="56" y="592"/>
                  </a:lnTo>
                  <a:lnTo>
                    <a:pt x="63" y="613"/>
                  </a:lnTo>
                  <a:lnTo>
                    <a:pt x="70" y="631"/>
                  </a:lnTo>
                  <a:lnTo>
                    <a:pt x="78" y="649"/>
                  </a:lnTo>
                  <a:lnTo>
                    <a:pt x="47" y="664"/>
                  </a:lnTo>
                  <a:lnTo>
                    <a:pt x="38" y="645"/>
                  </a:lnTo>
                  <a:lnTo>
                    <a:pt x="30" y="624"/>
                  </a:lnTo>
                  <a:lnTo>
                    <a:pt x="22" y="603"/>
                  </a:lnTo>
                  <a:lnTo>
                    <a:pt x="17" y="580"/>
                  </a:lnTo>
                  <a:lnTo>
                    <a:pt x="11" y="557"/>
                  </a:lnTo>
                  <a:lnTo>
                    <a:pt x="7" y="532"/>
                  </a:lnTo>
                  <a:lnTo>
                    <a:pt x="4" y="508"/>
                  </a:lnTo>
                  <a:lnTo>
                    <a:pt x="2" y="483"/>
                  </a:lnTo>
                  <a:lnTo>
                    <a:pt x="37" y="481"/>
                  </a:lnTo>
                  <a:close/>
                  <a:moveTo>
                    <a:pt x="78" y="649"/>
                  </a:moveTo>
                  <a:lnTo>
                    <a:pt x="86" y="666"/>
                  </a:lnTo>
                  <a:lnTo>
                    <a:pt x="95" y="681"/>
                  </a:lnTo>
                  <a:lnTo>
                    <a:pt x="105" y="695"/>
                  </a:lnTo>
                  <a:lnTo>
                    <a:pt x="113" y="708"/>
                  </a:lnTo>
                  <a:lnTo>
                    <a:pt x="123" y="719"/>
                  </a:lnTo>
                  <a:lnTo>
                    <a:pt x="133" y="729"/>
                  </a:lnTo>
                  <a:lnTo>
                    <a:pt x="144" y="738"/>
                  </a:lnTo>
                  <a:lnTo>
                    <a:pt x="154" y="746"/>
                  </a:lnTo>
                  <a:lnTo>
                    <a:pt x="136" y="776"/>
                  </a:lnTo>
                  <a:lnTo>
                    <a:pt x="124" y="767"/>
                  </a:lnTo>
                  <a:lnTo>
                    <a:pt x="111" y="757"/>
                  </a:lnTo>
                  <a:lnTo>
                    <a:pt x="99" y="745"/>
                  </a:lnTo>
                  <a:lnTo>
                    <a:pt x="88" y="732"/>
                  </a:lnTo>
                  <a:lnTo>
                    <a:pt x="77" y="717"/>
                  </a:lnTo>
                  <a:lnTo>
                    <a:pt x="66" y="701"/>
                  </a:lnTo>
                  <a:lnTo>
                    <a:pt x="56" y="683"/>
                  </a:lnTo>
                  <a:lnTo>
                    <a:pt x="47" y="664"/>
                  </a:lnTo>
                  <a:lnTo>
                    <a:pt x="78" y="649"/>
                  </a:lnTo>
                  <a:close/>
                  <a:moveTo>
                    <a:pt x="154" y="746"/>
                  </a:moveTo>
                  <a:lnTo>
                    <a:pt x="164" y="750"/>
                  </a:lnTo>
                  <a:lnTo>
                    <a:pt x="173" y="754"/>
                  </a:lnTo>
                  <a:lnTo>
                    <a:pt x="181" y="756"/>
                  </a:lnTo>
                  <a:lnTo>
                    <a:pt x="190" y="756"/>
                  </a:lnTo>
                  <a:lnTo>
                    <a:pt x="192" y="791"/>
                  </a:lnTo>
                  <a:lnTo>
                    <a:pt x="185" y="791"/>
                  </a:lnTo>
                  <a:lnTo>
                    <a:pt x="178" y="790"/>
                  </a:lnTo>
                  <a:lnTo>
                    <a:pt x="172" y="789"/>
                  </a:lnTo>
                  <a:lnTo>
                    <a:pt x="164" y="788"/>
                  </a:lnTo>
                  <a:lnTo>
                    <a:pt x="150" y="782"/>
                  </a:lnTo>
                  <a:lnTo>
                    <a:pt x="136" y="776"/>
                  </a:lnTo>
                  <a:lnTo>
                    <a:pt x="154" y="7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99"/>
            <p:cNvSpPr>
              <a:spLocks noChangeArrowheads="1"/>
            </p:cNvSpPr>
            <p:nvPr/>
          </p:nvSpPr>
          <p:spPr bwMode="auto">
            <a:xfrm>
              <a:off x="4718472" y="3850034"/>
              <a:ext cx="257175" cy="112713"/>
            </a:xfrm>
            <a:custGeom>
              <a:avLst/>
              <a:gdLst>
                <a:gd name="T0" fmla="*/ 0 w 976"/>
                <a:gd name="T1" fmla="*/ 102204 h 429"/>
                <a:gd name="T2" fmla="*/ 10276 w 976"/>
                <a:gd name="T3" fmla="*/ 107196 h 429"/>
                <a:gd name="T4" fmla="*/ 126743 w 976"/>
                <a:gd name="T5" fmla="*/ 102204 h 429"/>
                <a:gd name="T6" fmla="*/ 160998 w 976"/>
                <a:gd name="T7" fmla="*/ 112713 h 429"/>
                <a:gd name="T8" fmla="*/ 174963 w 976"/>
                <a:gd name="T9" fmla="*/ 110874 h 429"/>
                <a:gd name="T10" fmla="*/ 257175 w 976"/>
                <a:gd name="T11" fmla="*/ 42563 h 429"/>
                <a:gd name="T12" fmla="*/ 255858 w 976"/>
                <a:gd name="T13" fmla="*/ 37046 h 429"/>
                <a:gd name="T14" fmla="*/ 221603 w 976"/>
                <a:gd name="T15" fmla="*/ 22070 h 429"/>
                <a:gd name="T16" fmla="*/ 221603 w 976"/>
                <a:gd name="T17" fmla="*/ 10247 h 429"/>
                <a:gd name="T18" fmla="*/ 187875 w 976"/>
                <a:gd name="T19" fmla="*/ 0 h 429"/>
                <a:gd name="T20" fmla="*/ 19762 w 976"/>
                <a:gd name="T21" fmla="*/ 79871 h 429"/>
                <a:gd name="T22" fmla="*/ 2635 w 976"/>
                <a:gd name="T23" fmla="*/ 96686 h 429"/>
                <a:gd name="T24" fmla="*/ 0 w 976"/>
                <a:gd name="T25" fmla="*/ 102204 h 4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6" h="429">
                  <a:moveTo>
                    <a:pt x="0" y="389"/>
                  </a:moveTo>
                  <a:lnTo>
                    <a:pt x="39" y="408"/>
                  </a:lnTo>
                  <a:lnTo>
                    <a:pt x="481" y="389"/>
                  </a:lnTo>
                  <a:lnTo>
                    <a:pt x="611" y="429"/>
                  </a:lnTo>
                  <a:lnTo>
                    <a:pt x="664" y="422"/>
                  </a:lnTo>
                  <a:lnTo>
                    <a:pt x="976" y="162"/>
                  </a:lnTo>
                  <a:lnTo>
                    <a:pt x="971" y="141"/>
                  </a:lnTo>
                  <a:lnTo>
                    <a:pt x="841" y="84"/>
                  </a:lnTo>
                  <a:lnTo>
                    <a:pt x="841" y="39"/>
                  </a:lnTo>
                  <a:lnTo>
                    <a:pt x="713" y="0"/>
                  </a:lnTo>
                  <a:lnTo>
                    <a:pt x="75" y="304"/>
                  </a:lnTo>
                  <a:lnTo>
                    <a:pt x="10" y="368"/>
                  </a:lnTo>
                  <a:lnTo>
                    <a:pt x="0" y="389"/>
                  </a:lnTo>
                  <a:close/>
                </a:path>
              </a:pathLst>
            </a:custGeom>
            <a:solidFill>
              <a:srgbClr val="A38E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500"/>
            <p:cNvSpPr>
              <a:spLocks noChangeArrowheads="1"/>
            </p:cNvSpPr>
            <p:nvPr/>
          </p:nvSpPr>
          <p:spPr bwMode="auto">
            <a:xfrm>
              <a:off x="4680372" y="3718272"/>
              <a:ext cx="209550" cy="225425"/>
            </a:xfrm>
            <a:custGeom>
              <a:avLst/>
              <a:gdLst>
                <a:gd name="T0" fmla="*/ 7654 w 794"/>
                <a:gd name="T1" fmla="*/ 0 h 850"/>
                <a:gd name="T2" fmla="*/ 7654 w 794"/>
                <a:gd name="T3" fmla="*/ 25195 h 850"/>
                <a:gd name="T4" fmla="*/ 792 w 794"/>
                <a:gd name="T5" fmla="*/ 43759 h 850"/>
                <a:gd name="T6" fmla="*/ 29823 w 794"/>
                <a:gd name="T7" fmla="*/ 67362 h 850"/>
                <a:gd name="T8" fmla="*/ 0 w 794"/>
                <a:gd name="T9" fmla="*/ 130746 h 850"/>
                <a:gd name="T10" fmla="*/ 45658 w 794"/>
                <a:gd name="T11" fmla="*/ 225425 h 850"/>
                <a:gd name="T12" fmla="*/ 143043 w 794"/>
                <a:gd name="T13" fmla="*/ 212960 h 850"/>
                <a:gd name="T14" fmla="*/ 209550 w 794"/>
                <a:gd name="T15" fmla="*/ 154880 h 850"/>
                <a:gd name="T16" fmla="*/ 144890 w 794"/>
                <a:gd name="T17" fmla="*/ 18299 h 850"/>
                <a:gd name="T18" fmla="*/ 7654 w 794"/>
                <a:gd name="T19" fmla="*/ 0 h 8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4" h="850">
                  <a:moveTo>
                    <a:pt x="29" y="0"/>
                  </a:moveTo>
                  <a:lnTo>
                    <a:pt x="29" y="95"/>
                  </a:lnTo>
                  <a:lnTo>
                    <a:pt x="3" y="165"/>
                  </a:lnTo>
                  <a:lnTo>
                    <a:pt x="113" y="254"/>
                  </a:lnTo>
                  <a:lnTo>
                    <a:pt x="0" y="493"/>
                  </a:lnTo>
                  <a:lnTo>
                    <a:pt x="173" y="850"/>
                  </a:lnTo>
                  <a:lnTo>
                    <a:pt x="542" y="803"/>
                  </a:lnTo>
                  <a:lnTo>
                    <a:pt x="794" y="584"/>
                  </a:lnTo>
                  <a:lnTo>
                    <a:pt x="549" y="69"/>
                  </a:ln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501"/>
            <p:cNvSpPr>
              <a:spLocks noChangeArrowheads="1"/>
            </p:cNvSpPr>
            <p:nvPr/>
          </p:nvSpPr>
          <p:spPr bwMode="auto">
            <a:xfrm>
              <a:off x="4672435" y="3794472"/>
              <a:ext cx="47625" cy="80962"/>
            </a:xfrm>
            <a:custGeom>
              <a:avLst/>
              <a:gdLst>
                <a:gd name="T0" fmla="*/ 24606 w 180"/>
                <a:gd name="T1" fmla="*/ 0 h 303"/>
                <a:gd name="T2" fmla="*/ 0 w 180"/>
                <a:gd name="T3" fmla="*/ 4008 h 303"/>
                <a:gd name="T4" fmla="*/ 3175 w 180"/>
                <a:gd name="T5" fmla="*/ 11490 h 303"/>
                <a:gd name="T6" fmla="*/ 47625 w 180"/>
                <a:gd name="T7" fmla="*/ 80962 h 303"/>
                <a:gd name="T8" fmla="*/ 28046 w 180"/>
                <a:gd name="T9" fmla="*/ 10421 h 303"/>
                <a:gd name="T10" fmla="*/ 24606 w 180"/>
                <a:gd name="T11" fmla="*/ 0 h 3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303">
                  <a:moveTo>
                    <a:pt x="93" y="0"/>
                  </a:moveTo>
                  <a:lnTo>
                    <a:pt x="0" y="15"/>
                  </a:lnTo>
                  <a:lnTo>
                    <a:pt x="12" y="43"/>
                  </a:lnTo>
                  <a:lnTo>
                    <a:pt x="180" y="303"/>
                  </a:lnTo>
                  <a:lnTo>
                    <a:pt x="106" y="39"/>
                  </a:lnTo>
                  <a:lnTo>
                    <a:pt x="93" y="0"/>
                  </a:lnTo>
                  <a:close/>
                </a:path>
              </a:pathLst>
            </a:custGeom>
            <a:solidFill>
              <a:srgbClr val="9FA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502"/>
            <p:cNvSpPr>
              <a:spLocks noChangeArrowheads="1"/>
            </p:cNvSpPr>
            <p:nvPr/>
          </p:nvSpPr>
          <p:spPr bwMode="auto">
            <a:xfrm>
              <a:off x="4667672" y="3834159"/>
              <a:ext cx="117475" cy="112713"/>
            </a:xfrm>
            <a:custGeom>
              <a:avLst/>
              <a:gdLst>
                <a:gd name="T0" fmla="*/ 19973 w 447"/>
                <a:gd name="T1" fmla="*/ 0 h 426"/>
                <a:gd name="T2" fmla="*/ 0 w 447"/>
                <a:gd name="T3" fmla="*/ 7673 h 426"/>
                <a:gd name="T4" fmla="*/ 53087 w 447"/>
                <a:gd name="T5" fmla="*/ 112713 h 426"/>
                <a:gd name="T6" fmla="*/ 117475 w 447"/>
                <a:gd name="T7" fmla="*/ 109273 h 426"/>
                <a:gd name="T8" fmla="*/ 58343 w 447"/>
                <a:gd name="T9" fmla="*/ 97103 h 426"/>
                <a:gd name="T10" fmla="*/ 16557 w 447"/>
                <a:gd name="T11" fmla="*/ 12965 h 426"/>
                <a:gd name="T12" fmla="*/ 19973 w 447"/>
                <a:gd name="T13" fmla="*/ 0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7" h="426">
                  <a:moveTo>
                    <a:pt x="76" y="0"/>
                  </a:moveTo>
                  <a:lnTo>
                    <a:pt x="0" y="29"/>
                  </a:lnTo>
                  <a:lnTo>
                    <a:pt x="202" y="426"/>
                  </a:lnTo>
                  <a:lnTo>
                    <a:pt x="447" y="413"/>
                  </a:lnTo>
                  <a:lnTo>
                    <a:pt x="222" y="367"/>
                  </a:lnTo>
                  <a:lnTo>
                    <a:pt x="63" y="49"/>
                  </a:lnTo>
                  <a:lnTo>
                    <a:pt x="76" y="0"/>
                  </a:lnTo>
                  <a:close/>
                </a:path>
              </a:pathLst>
            </a:custGeom>
            <a:solidFill>
              <a:srgbClr val="9FA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503"/>
            <p:cNvSpPr>
              <a:spLocks noChangeArrowheads="1"/>
            </p:cNvSpPr>
            <p:nvPr/>
          </p:nvSpPr>
          <p:spPr bwMode="auto">
            <a:xfrm>
              <a:off x="4662910" y="3691284"/>
              <a:ext cx="138112" cy="69850"/>
            </a:xfrm>
            <a:custGeom>
              <a:avLst/>
              <a:gdLst>
                <a:gd name="T0" fmla="*/ 119363 w 523"/>
                <a:gd name="T1" fmla="*/ 0 h 265"/>
                <a:gd name="T2" fmla="*/ 1320 w 523"/>
                <a:gd name="T3" fmla="*/ 22668 h 265"/>
                <a:gd name="T4" fmla="*/ 0 w 523"/>
                <a:gd name="T5" fmla="*/ 27676 h 265"/>
                <a:gd name="T6" fmla="*/ 113553 w 523"/>
                <a:gd name="T7" fmla="*/ 69850 h 265"/>
                <a:gd name="T8" fmla="*/ 138112 w 523"/>
                <a:gd name="T9" fmla="*/ 59834 h 265"/>
                <a:gd name="T10" fmla="*/ 68924 w 523"/>
                <a:gd name="T11" fmla="*/ 37165 h 265"/>
                <a:gd name="T12" fmla="*/ 123060 w 523"/>
                <a:gd name="T13" fmla="*/ 6062 h 265"/>
                <a:gd name="T14" fmla="*/ 119363 w 523"/>
                <a:gd name="T15" fmla="*/ 0 h 2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3" h="265">
                  <a:moveTo>
                    <a:pt x="452" y="0"/>
                  </a:moveTo>
                  <a:lnTo>
                    <a:pt x="5" y="86"/>
                  </a:lnTo>
                  <a:lnTo>
                    <a:pt x="0" y="105"/>
                  </a:lnTo>
                  <a:lnTo>
                    <a:pt x="430" y="265"/>
                  </a:lnTo>
                  <a:lnTo>
                    <a:pt x="523" y="227"/>
                  </a:lnTo>
                  <a:lnTo>
                    <a:pt x="261" y="141"/>
                  </a:lnTo>
                  <a:lnTo>
                    <a:pt x="466" y="23"/>
                  </a:lnTo>
                  <a:lnTo>
                    <a:pt x="452" y="0"/>
                  </a:lnTo>
                  <a:close/>
                </a:path>
              </a:pathLst>
            </a:custGeom>
            <a:solidFill>
              <a:srgbClr val="E894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504"/>
            <p:cNvSpPr>
              <a:spLocks noChangeArrowheads="1"/>
            </p:cNvSpPr>
            <p:nvPr/>
          </p:nvSpPr>
          <p:spPr bwMode="auto">
            <a:xfrm>
              <a:off x="4666085" y="3751609"/>
              <a:ext cx="147637" cy="66675"/>
            </a:xfrm>
            <a:custGeom>
              <a:avLst/>
              <a:gdLst>
                <a:gd name="T0" fmla="*/ 19579 w 558"/>
                <a:gd name="T1" fmla="*/ 0 h 253"/>
                <a:gd name="T2" fmla="*/ 0 w 558"/>
                <a:gd name="T3" fmla="*/ 7906 h 253"/>
                <a:gd name="T4" fmla="*/ 0 w 558"/>
                <a:gd name="T5" fmla="*/ 13704 h 253"/>
                <a:gd name="T6" fmla="*/ 110595 w 558"/>
                <a:gd name="T7" fmla="*/ 66675 h 253"/>
                <a:gd name="T8" fmla="*/ 145785 w 558"/>
                <a:gd name="T9" fmla="*/ 55870 h 253"/>
                <a:gd name="T10" fmla="*/ 147637 w 558"/>
                <a:gd name="T11" fmla="*/ 46383 h 253"/>
                <a:gd name="T12" fmla="*/ 128852 w 558"/>
                <a:gd name="T13" fmla="*/ 44801 h 253"/>
                <a:gd name="T14" fmla="*/ 110066 w 558"/>
                <a:gd name="T15" fmla="*/ 51917 h 253"/>
                <a:gd name="T16" fmla="*/ 17198 w 558"/>
                <a:gd name="T17" fmla="*/ 10278 h 253"/>
                <a:gd name="T18" fmla="*/ 19579 w 558"/>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8" h="253">
                  <a:moveTo>
                    <a:pt x="74" y="0"/>
                  </a:moveTo>
                  <a:lnTo>
                    <a:pt x="0" y="30"/>
                  </a:lnTo>
                  <a:lnTo>
                    <a:pt x="0" y="52"/>
                  </a:lnTo>
                  <a:lnTo>
                    <a:pt x="418" y="253"/>
                  </a:lnTo>
                  <a:lnTo>
                    <a:pt x="551" y="212"/>
                  </a:lnTo>
                  <a:lnTo>
                    <a:pt x="558" y="176"/>
                  </a:lnTo>
                  <a:lnTo>
                    <a:pt x="487" y="170"/>
                  </a:lnTo>
                  <a:lnTo>
                    <a:pt x="416" y="197"/>
                  </a:lnTo>
                  <a:lnTo>
                    <a:pt x="65" y="39"/>
                  </a:lnTo>
                  <a:lnTo>
                    <a:pt x="74" y="0"/>
                  </a:lnTo>
                  <a:close/>
                </a:path>
              </a:pathLst>
            </a:custGeom>
            <a:solidFill>
              <a:srgbClr val="E894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505"/>
            <p:cNvSpPr>
              <a:spLocks noChangeArrowheads="1"/>
            </p:cNvSpPr>
            <p:nvPr/>
          </p:nvSpPr>
          <p:spPr bwMode="auto">
            <a:xfrm>
              <a:off x="4691485" y="3783359"/>
              <a:ext cx="111125" cy="87313"/>
            </a:xfrm>
            <a:custGeom>
              <a:avLst/>
              <a:gdLst>
                <a:gd name="T0" fmla="*/ 529 w 420"/>
                <a:gd name="T1" fmla="*/ 4444 h 334"/>
                <a:gd name="T2" fmla="*/ 0 w 420"/>
                <a:gd name="T3" fmla="*/ 14639 h 334"/>
                <a:gd name="T4" fmla="*/ 794 w 420"/>
                <a:gd name="T5" fmla="*/ 25096 h 334"/>
                <a:gd name="T6" fmla="*/ 6350 w 420"/>
                <a:gd name="T7" fmla="*/ 30847 h 334"/>
                <a:gd name="T8" fmla="*/ 18521 w 420"/>
                <a:gd name="T9" fmla="*/ 33723 h 334"/>
                <a:gd name="T10" fmla="*/ 65881 w 420"/>
                <a:gd name="T11" fmla="*/ 68230 h 334"/>
                <a:gd name="T12" fmla="*/ 86783 w 420"/>
                <a:gd name="T13" fmla="*/ 84176 h 334"/>
                <a:gd name="T14" fmla="*/ 101865 w 420"/>
                <a:gd name="T15" fmla="*/ 87313 h 334"/>
                <a:gd name="T16" fmla="*/ 99748 w 420"/>
                <a:gd name="T17" fmla="*/ 67445 h 334"/>
                <a:gd name="T18" fmla="*/ 111125 w 420"/>
                <a:gd name="T19" fmla="*/ 37644 h 334"/>
                <a:gd name="T20" fmla="*/ 87842 w 420"/>
                <a:gd name="T21" fmla="*/ 36337 h 334"/>
                <a:gd name="T22" fmla="*/ 3969 w 420"/>
                <a:gd name="T23" fmla="*/ 0 h 334"/>
                <a:gd name="T24" fmla="*/ 529 w 420"/>
                <a:gd name="T25" fmla="*/ 4444 h 3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0" h="334">
                  <a:moveTo>
                    <a:pt x="2" y="17"/>
                  </a:moveTo>
                  <a:lnTo>
                    <a:pt x="0" y="56"/>
                  </a:lnTo>
                  <a:lnTo>
                    <a:pt x="3" y="96"/>
                  </a:lnTo>
                  <a:lnTo>
                    <a:pt x="24" y="118"/>
                  </a:lnTo>
                  <a:lnTo>
                    <a:pt x="70" y="129"/>
                  </a:lnTo>
                  <a:lnTo>
                    <a:pt x="249" y="261"/>
                  </a:lnTo>
                  <a:lnTo>
                    <a:pt x="328" y="322"/>
                  </a:lnTo>
                  <a:lnTo>
                    <a:pt x="385" y="334"/>
                  </a:lnTo>
                  <a:lnTo>
                    <a:pt x="377" y="258"/>
                  </a:lnTo>
                  <a:lnTo>
                    <a:pt x="420" y="144"/>
                  </a:lnTo>
                  <a:lnTo>
                    <a:pt x="332" y="139"/>
                  </a:lnTo>
                  <a:lnTo>
                    <a:pt x="15" y="0"/>
                  </a:lnTo>
                  <a:lnTo>
                    <a:pt x="2" y="17"/>
                  </a:lnTo>
                  <a:close/>
                </a:path>
              </a:pathLst>
            </a:custGeom>
            <a:solidFill>
              <a:srgbClr val="EDA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506"/>
            <p:cNvSpPr>
              <a:spLocks noChangeArrowheads="1"/>
            </p:cNvSpPr>
            <p:nvPr/>
          </p:nvSpPr>
          <p:spPr bwMode="auto">
            <a:xfrm>
              <a:off x="4759747" y="3707159"/>
              <a:ext cx="134938" cy="31750"/>
            </a:xfrm>
            <a:custGeom>
              <a:avLst/>
              <a:gdLst>
                <a:gd name="T0" fmla="*/ 0 w 509"/>
                <a:gd name="T1" fmla="*/ 23878 h 121"/>
                <a:gd name="T2" fmla="*/ 4507 w 509"/>
                <a:gd name="T3" fmla="*/ 22041 h 121"/>
                <a:gd name="T4" fmla="*/ 15641 w 509"/>
                <a:gd name="T5" fmla="*/ 19155 h 121"/>
                <a:gd name="T6" fmla="*/ 23064 w 509"/>
                <a:gd name="T7" fmla="*/ 17581 h 121"/>
                <a:gd name="T8" fmla="*/ 31282 w 509"/>
                <a:gd name="T9" fmla="*/ 15481 h 121"/>
                <a:gd name="T10" fmla="*/ 40296 w 509"/>
                <a:gd name="T11" fmla="*/ 13382 h 121"/>
                <a:gd name="T12" fmla="*/ 49309 w 509"/>
                <a:gd name="T13" fmla="*/ 11283 h 121"/>
                <a:gd name="T14" fmla="*/ 58588 w 509"/>
                <a:gd name="T15" fmla="*/ 9184 h 121"/>
                <a:gd name="T16" fmla="*/ 67336 w 509"/>
                <a:gd name="T17" fmla="*/ 7085 h 121"/>
                <a:gd name="T18" fmla="*/ 75820 w 509"/>
                <a:gd name="T19" fmla="*/ 4986 h 121"/>
                <a:gd name="T20" fmla="*/ 82978 w 509"/>
                <a:gd name="T21" fmla="*/ 3411 h 121"/>
                <a:gd name="T22" fmla="*/ 94377 w 509"/>
                <a:gd name="T23" fmla="*/ 787 h 121"/>
                <a:gd name="T24" fmla="*/ 98354 w 509"/>
                <a:gd name="T25" fmla="*/ 0 h 121"/>
                <a:gd name="T26" fmla="*/ 134938 w 509"/>
                <a:gd name="T27" fmla="*/ 6035 h 121"/>
                <a:gd name="T28" fmla="*/ 12990 w 509"/>
                <a:gd name="T29" fmla="*/ 31750 h 121"/>
                <a:gd name="T30" fmla="*/ 0 w 509"/>
                <a:gd name="T31" fmla="*/ 23878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09" h="121">
                  <a:moveTo>
                    <a:pt x="0" y="91"/>
                  </a:moveTo>
                  <a:lnTo>
                    <a:pt x="17" y="84"/>
                  </a:lnTo>
                  <a:lnTo>
                    <a:pt x="59" y="73"/>
                  </a:lnTo>
                  <a:lnTo>
                    <a:pt x="87" y="67"/>
                  </a:lnTo>
                  <a:lnTo>
                    <a:pt x="118" y="59"/>
                  </a:lnTo>
                  <a:lnTo>
                    <a:pt x="152" y="51"/>
                  </a:lnTo>
                  <a:lnTo>
                    <a:pt x="186" y="43"/>
                  </a:lnTo>
                  <a:lnTo>
                    <a:pt x="221" y="35"/>
                  </a:lnTo>
                  <a:lnTo>
                    <a:pt x="254" y="27"/>
                  </a:lnTo>
                  <a:lnTo>
                    <a:pt x="286" y="19"/>
                  </a:lnTo>
                  <a:lnTo>
                    <a:pt x="313" y="13"/>
                  </a:lnTo>
                  <a:lnTo>
                    <a:pt x="356" y="3"/>
                  </a:lnTo>
                  <a:lnTo>
                    <a:pt x="371" y="0"/>
                  </a:lnTo>
                  <a:lnTo>
                    <a:pt x="509" y="23"/>
                  </a:lnTo>
                  <a:lnTo>
                    <a:pt x="49" y="121"/>
                  </a:lnTo>
                  <a:lnTo>
                    <a:pt x="0" y="91"/>
                  </a:lnTo>
                  <a:close/>
                </a:path>
              </a:pathLst>
            </a:custGeom>
            <a:solidFill>
              <a:srgbClr val="ECE7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507"/>
            <p:cNvSpPr>
              <a:spLocks noChangeArrowheads="1"/>
            </p:cNvSpPr>
            <p:nvPr/>
          </p:nvSpPr>
          <p:spPr bwMode="auto">
            <a:xfrm>
              <a:off x="4758160" y="3823047"/>
              <a:ext cx="20637" cy="34925"/>
            </a:xfrm>
            <a:custGeom>
              <a:avLst/>
              <a:gdLst>
                <a:gd name="T0" fmla="*/ 5933 w 80"/>
                <a:gd name="T1" fmla="*/ 0 h 130"/>
                <a:gd name="T2" fmla="*/ 20637 w 80"/>
                <a:gd name="T3" fmla="*/ 1881 h 130"/>
                <a:gd name="T4" fmla="*/ 10576 w 80"/>
                <a:gd name="T5" fmla="*/ 20149 h 130"/>
                <a:gd name="T6" fmla="*/ 8771 w 80"/>
                <a:gd name="T7" fmla="*/ 34925 h 130"/>
                <a:gd name="T8" fmla="*/ 0 w 80"/>
                <a:gd name="T9" fmla="*/ 29283 h 130"/>
                <a:gd name="T10" fmla="*/ 1806 w 80"/>
                <a:gd name="T11" fmla="*/ 6985 h 130"/>
                <a:gd name="T12" fmla="*/ 5933 w 80"/>
                <a:gd name="T13" fmla="*/ 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130">
                  <a:moveTo>
                    <a:pt x="23" y="0"/>
                  </a:moveTo>
                  <a:lnTo>
                    <a:pt x="80" y="7"/>
                  </a:lnTo>
                  <a:lnTo>
                    <a:pt x="41" y="75"/>
                  </a:lnTo>
                  <a:lnTo>
                    <a:pt x="34" y="130"/>
                  </a:lnTo>
                  <a:lnTo>
                    <a:pt x="0" y="109"/>
                  </a:lnTo>
                  <a:lnTo>
                    <a:pt x="7" y="26"/>
                  </a:lnTo>
                  <a:lnTo>
                    <a:pt x="23" y="0"/>
                  </a:lnTo>
                  <a:close/>
                </a:path>
              </a:pathLst>
            </a:custGeom>
            <a:solidFill>
              <a:srgbClr val="ECE7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508"/>
            <p:cNvSpPr>
              <a:spLocks noChangeArrowheads="1"/>
            </p:cNvSpPr>
            <p:nvPr/>
          </p:nvSpPr>
          <p:spPr bwMode="auto">
            <a:xfrm>
              <a:off x="4742285" y="3857972"/>
              <a:ext cx="34925" cy="19050"/>
            </a:xfrm>
            <a:custGeom>
              <a:avLst/>
              <a:gdLst>
                <a:gd name="T0" fmla="*/ 0 w 130"/>
                <a:gd name="T1" fmla="*/ 1484 h 77"/>
                <a:gd name="T2" fmla="*/ 14239 w 130"/>
                <a:gd name="T3" fmla="*/ 0 h 77"/>
                <a:gd name="T4" fmla="*/ 34925 w 130"/>
                <a:gd name="T5" fmla="*/ 15586 h 77"/>
                <a:gd name="T6" fmla="*/ 3492 w 130"/>
                <a:gd name="T7" fmla="*/ 19050 h 77"/>
                <a:gd name="T8" fmla="*/ 0 w 130"/>
                <a:gd name="T9" fmla="*/ 1484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77">
                  <a:moveTo>
                    <a:pt x="0" y="6"/>
                  </a:moveTo>
                  <a:lnTo>
                    <a:pt x="53" y="0"/>
                  </a:lnTo>
                  <a:lnTo>
                    <a:pt x="130" y="63"/>
                  </a:lnTo>
                  <a:lnTo>
                    <a:pt x="13" y="77"/>
                  </a:lnTo>
                  <a:lnTo>
                    <a:pt x="0" y="6"/>
                  </a:lnTo>
                  <a:close/>
                </a:path>
              </a:pathLst>
            </a:custGeom>
            <a:solidFill>
              <a:srgbClr val="ECE7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509"/>
            <p:cNvSpPr>
              <a:spLocks noChangeArrowheads="1"/>
            </p:cNvSpPr>
            <p:nvPr/>
          </p:nvSpPr>
          <p:spPr bwMode="auto">
            <a:xfrm>
              <a:off x="4732760" y="3878609"/>
              <a:ext cx="195262" cy="61913"/>
            </a:xfrm>
            <a:custGeom>
              <a:avLst/>
              <a:gdLst>
                <a:gd name="T0" fmla="*/ 12982 w 737"/>
                <a:gd name="T1" fmla="*/ 24712 h 233"/>
                <a:gd name="T2" fmla="*/ 10863 w 737"/>
                <a:gd name="T3" fmla="*/ 36935 h 233"/>
                <a:gd name="T4" fmla="*/ 0 w 737"/>
                <a:gd name="T5" fmla="*/ 49690 h 233"/>
                <a:gd name="T6" fmla="*/ 46365 w 737"/>
                <a:gd name="T7" fmla="*/ 61913 h 233"/>
                <a:gd name="T8" fmla="*/ 138300 w 737"/>
                <a:gd name="T9" fmla="*/ 53410 h 233"/>
                <a:gd name="T10" fmla="*/ 144923 w 737"/>
                <a:gd name="T11" fmla="*/ 50753 h 233"/>
                <a:gd name="T12" fmla="*/ 157110 w 737"/>
                <a:gd name="T13" fmla="*/ 53410 h 233"/>
                <a:gd name="T14" fmla="*/ 167443 w 737"/>
                <a:gd name="T15" fmla="*/ 52081 h 233"/>
                <a:gd name="T16" fmla="*/ 179366 w 737"/>
                <a:gd name="T17" fmla="*/ 49956 h 233"/>
                <a:gd name="T18" fmla="*/ 182280 w 737"/>
                <a:gd name="T19" fmla="*/ 47830 h 233"/>
                <a:gd name="T20" fmla="*/ 186784 w 737"/>
                <a:gd name="T21" fmla="*/ 44110 h 233"/>
                <a:gd name="T22" fmla="*/ 190758 w 737"/>
                <a:gd name="T23" fmla="*/ 40390 h 233"/>
                <a:gd name="T24" fmla="*/ 192613 w 737"/>
                <a:gd name="T25" fmla="*/ 38795 h 233"/>
                <a:gd name="T26" fmla="*/ 195262 w 737"/>
                <a:gd name="T27" fmla="*/ 15412 h 233"/>
                <a:gd name="T28" fmla="*/ 182015 w 737"/>
                <a:gd name="T29" fmla="*/ 0 h 233"/>
                <a:gd name="T30" fmla="*/ 118164 w 737"/>
                <a:gd name="T31" fmla="*/ 11692 h 233"/>
                <a:gd name="T32" fmla="*/ 12982 w 737"/>
                <a:gd name="T33" fmla="*/ 24712 h 2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7" h="233">
                  <a:moveTo>
                    <a:pt x="49" y="93"/>
                  </a:moveTo>
                  <a:lnTo>
                    <a:pt x="41" y="139"/>
                  </a:lnTo>
                  <a:lnTo>
                    <a:pt x="0" y="187"/>
                  </a:lnTo>
                  <a:lnTo>
                    <a:pt x="175" y="233"/>
                  </a:lnTo>
                  <a:lnTo>
                    <a:pt x="522" y="201"/>
                  </a:lnTo>
                  <a:lnTo>
                    <a:pt x="547" y="191"/>
                  </a:lnTo>
                  <a:lnTo>
                    <a:pt x="593" y="201"/>
                  </a:lnTo>
                  <a:lnTo>
                    <a:pt x="632" y="196"/>
                  </a:lnTo>
                  <a:lnTo>
                    <a:pt x="677" y="188"/>
                  </a:lnTo>
                  <a:lnTo>
                    <a:pt x="688" y="180"/>
                  </a:lnTo>
                  <a:lnTo>
                    <a:pt x="705" y="166"/>
                  </a:lnTo>
                  <a:lnTo>
                    <a:pt x="720" y="152"/>
                  </a:lnTo>
                  <a:lnTo>
                    <a:pt x="727" y="146"/>
                  </a:lnTo>
                  <a:lnTo>
                    <a:pt x="737" y="58"/>
                  </a:lnTo>
                  <a:lnTo>
                    <a:pt x="687" y="0"/>
                  </a:lnTo>
                  <a:lnTo>
                    <a:pt x="446" y="44"/>
                  </a:lnTo>
                  <a:lnTo>
                    <a:pt x="49" y="93"/>
                  </a:lnTo>
                  <a:close/>
                </a:path>
              </a:pathLst>
            </a:custGeom>
            <a:solidFill>
              <a:srgbClr val="D0BA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510"/>
            <p:cNvSpPr>
              <a:spLocks noChangeArrowheads="1"/>
            </p:cNvSpPr>
            <p:nvPr/>
          </p:nvSpPr>
          <p:spPr bwMode="auto">
            <a:xfrm>
              <a:off x="4680372" y="3800822"/>
              <a:ext cx="250825" cy="141287"/>
            </a:xfrm>
            <a:custGeom>
              <a:avLst/>
              <a:gdLst>
                <a:gd name="T0" fmla="*/ 1058 w 948"/>
                <a:gd name="T1" fmla="*/ 2368 h 537"/>
                <a:gd name="T2" fmla="*/ 10848 w 948"/>
                <a:gd name="T3" fmla="*/ 0 h 537"/>
                <a:gd name="T4" fmla="*/ 16669 w 948"/>
                <a:gd name="T5" fmla="*/ 14997 h 537"/>
                <a:gd name="T6" fmla="*/ 24871 w 948"/>
                <a:gd name="T7" fmla="*/ 17365 h 537"/>
                <a:gd name="T8" fmla="*/ 71967 w 948"/>
                <a:gd name="T9" fmla="*/ 51042 h 537"/>
                <a:gd name="T10" fmla="*/ 54769 w 948"/>
                <a:gd name="T11" fmla="*/ 55515 h 537"/>
                <a:gd name="T12" fmla="*/ 66146 w 948"/>
                <a:gd name="T13" fmla="*/ 76300 h 537"/>
                <a:gd name="T14" fmla="*/ 105040 w 948"/>
                <a:gd name="T15" fmla="*/ 72091 h 537"/>
                <a:gd name="T16" fmla="*/ 130440 w 948"/>
                <a:gd name="T17" fmla="*/ 79721 h 537"/>
                <a:gd name="T18" fmla="*/ 200819 w 948"/>
                <a:gd name="T19" fmla="*/ 57620 h 537"/>
                <a:gd name="T20" fmla="*/ 236008 w 948"/>
                <a:gd name="T21" fmla="*/ 59462 h 537"/>
                <a:gd name="T22" fmla="*/ 250825 w 948"/>
                <a:gd name="T23" fmla="*/ 78931 h 537"/>
                <a:gd name="T24" fmla="*/ 246592 w 948"/>
                <a:gd name="T25" fmla="*/ 116292 h 537"/>
                <a:gd name="T26" fmla="*/ 233892 w 948"/>
                <a:gd name="T27" fmla="*/ 126816 h 537"/>
                <a:gd name="T28" fmla="*/ 207433 w 948"/>
                <a:gd name="T29" fmla="*/ 131552 h 537"/>
                <a:gd name="T30" fmla="*/ 195263 w 948"/>
                <a:gd name="T31" fmla="*/ 128658 h 537"/>
                <a:gd name="T32" fmla="*/ 185738 w 948"/>
                <a:gd name="T33" fmla="*/ 132078 h 537"/>
                <a:gd name="T34" fmla="*/ 91017 w 948"/>
                <a:gd name="T35" fmla="*/ 141287 h 537"/>
                <a:gd name="T36" fmla="*/ 45773 w 948"/>
                <a:gd name="T37" fmla="*/ 129974 h 537"/>
                <a:gd name="T38" fmla="*/ 78846 w 948"/>
                <a:gd name="T39" fmla="*/ 125238 h 537"/>
                <a:gd name="T40" fmla="*/ 209021 w 948"/>
                <a:gd name="T41" fmla="*/ 114713 h 537"/>
                <a:gd name="T42" fmla="*/ 229923 w 948"/>
                <a:gd name="T43" fmla="*/ 113661 h 537"/>
                <a:gd name="T44" fmla="*/ 237860 w 948"/>
                <a:gd name="T45" fmla="*/ 94454 h 537"/>
                <a:gd name="T46" fmla="*/ 236537 w 948"/>
                <a:gd name="T47" fmla="*/ 92350 h 537"/>
                <a:gd name="T48" fmla="*/ 233627 w 948"/>
                <a:gd name="T49" fmla="*/ 87614 h 537"/>
                <a:gd name="T50" fmla="*/ 231775 w 948"/>
                <a:gd name="T51" fmla="*/ 84983 h 537"/>
                <a:gd name="T52" fmla="*/ 230452 w 948"/>
                <a:gd name="T53" fmla="*/ 82352 h 537"/>
                <a:gd name="T54" fmla="*/ 228071 w 948"/>
                <a:gd name="T55" fmla="*/ 79721 h 537"/>
                <a:gd name="T56" fmla="*/ 207433 w 948"/>
                <a:gd name="T57" fmla="*/ 82089 h 537"/>
                <a:gd name="T58" fmla="*/ 194204 w 948"/>
                <a:gd name="T59" fmla="*/ 83930 h 537"/>
                <a:gd name="T60" fmla="*/ 188119 w 948"/>
                <a:gd name="T61" fmla="*/ 84720 h 537"/>
                <a:gd name="T62" fmla="*/ 64029 w 948"/>
                <a:gd name="T63" fmla="*/ 98927 h 537"/>
                <a:gd name="T64" fmla="*/ 57415 w 948"/>
                <a:gd name="T65" fmla="*/ 101032 h 537"/>
                <a:gd name="T66" fmla="*/ 0 w 948"/>
                <a:gd name="T67" fmla="*/ 9472 h 537"/>
                <a:gd name="T68" fmla="*/ 37571 w 948"/>
                <a:gd name="T69" fmla="*/ 57883 h 537"/>
                <a:gd name="T70" fmla="*/ 1058 w 948"/>
                <a:gd name="T71" fmla="*/ 2368 h 5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48" h="537">
                  <a:moveTo>
                    <a:pt x="4" y="9"/>
                  </a:moveTo>
                  <a:lnTo>
                    <a:pt x="41" y="0"/>
                  </a:lnTo>
                  <a:lnTo>
                    <a:pt x="63" y="57"/>
                  </a:lnTo>
                  <a:lnTo>
                    <a:pt x="94" y="66"/>
                  </a:lnTo>
                  <a:lnTo>
                    <a:pt x="272" y="194"/>
                  </a:lnTo>
                  <a:lnTo>
                    <a:pt x="207" y="211"/>
                  </a:lnTo>
                  <a:lnTo>
                    <a:pt x="250" y="290"/>
                  </a:lnTo>
                  <a:lnTo>
                    <a:pt x="397" y="274"/>
                  </a:lnTo>
                  <a:lnTo>
                    <a:pt x="493" y="303"/>
                  </a:lnTo>
                  <a:lnTo>
                    <a:pt x="759" y="219"/>
                  </a:lnTo>
                  <a:lnTo>
                    <a:pt x="892" y="226"/>
                  </a:lnTo>
                  <a:lnTo>
                    <a:pt x="948" y="300"/>
                  </a:lnTo>
                  <a:lnTo>
                    <a:pt x="932" y="442"/>
                  </a:lnTo>
                  <a:lnTo>
                    <a:pt x="884" y="482"/>
                  </a:lnTo>
                  <a:lnTo>
                    <a:pt x="784" y="500"/>
                  </a:lnTo>
                  <a:lnTo>
                    <a:pt x="738" y="489"/>
                  </a:lnTo>
                  <a:lnTo>
                    <a:pt x="702" y="502"/>
                  </a:lnTo>
                  <a:lnTo>
                    <a:pt x="344" y="537"/>
                  </a:lnTo>
                  <a:lnTo>
                    <a:pt x="173" y="494"/>
                  </a:lnTo>
                  <a:lnTo>
                    <a:pt x="298" y="476"/>
                  </a:lnTo>
                  <a:lnTo>
                    <a:pt x="790" y="436"/>
                  </a:lnTo>
                  <a:lnTo>
                    <a:pt x="869" y="432"/>
                  </a:lnTo>
                  <a:lnTo>
                    <a:pt x="899" y="359"/>
                  </a:lnTo>
                  <a:lnTo>
                    <a:pt x="894" y="351"/>
                  </a:lnTo>
                  <a:lnTo>
                    <a:pt x="883" y="333"/>
                  </a:lnTo>
                  <a:lnTo>
                    <a:pt x="876" y="323"/>
                  </a:lnTo>
                  <a:lnTo>
                    <a:pt x="871" y="313"/>
                  </a:lnTo>
                  <a:lnTo>
                    <a:pt x="862" y="303"/>
                  </a:lnTo>
                  <a:lnTo>
                    <a:pt x="784" y="312"/>
                  </a:lnTo>
                  <a:lnTo>
                    <a:pt x="734" y="319"/>
                  </a:lnTo>
                  <a:lnTo>
                    <a:pt x="711" y="322"/>
                  </a:lnTo>
                  <a:lnTo>
                    <a:pt x="242" y="376"/>
                  </a:lnTo>
                  <a:lnTo>
                    <a:pt x="217" y="384"/>
                  </a:lnTo>
                  <a:lnTo>
                    <a:pt x="0" y="36"/>
                  </a:lnTo>
                  <a:lnTo>
                    <a:pt x="142" y="220"/>
                  </a:lnTo>
                  <a:lnTo>
                    <a:pt x="4" y="9"/>
                  </a:lnTo>
                  <a:close/>
                </a:path>
              </a:pathLst>
            </a:custGeom>
            <a:solidFill>
              <a:srgbClr val="717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11"/>
            <p:cNvSpPr>
              <a:spLocks noChangeArrowheads="1"/>
            </p:cNvSpPr>
            <p:nvPr/>
          </p:nvSpPr>
          <p:spPr bwMode="auto">
            <a:xfrm>
              <a:off x="4851822" y="3856384"/>
              <a:ext cx="49213" cy="14288"/>
            </a:xfrm>
            <a:custGeom>
              <a:avLst/>
              <a:gdLst>
                <a:gd name="T0" fmla="*/ 0 w 184"/>
                <a:gd name="T1" fmla="*/ 14288 h 56"/>
                <a:gd name="T2" fmla="*/ 35305 w 184"/>
                <a:gd name="T3" fmla="*/ 12757 h 56"/>
                <a:gd name="T4" fmla="*/ 49213 w 184"/>
                <a:gd name="T5" fmla="*/ 11226 h 56"/>
                <a:gd name="T6" fmla="*/ 43061 w 184"/>
                <a:gd name="T7" fmla="*/ 5613 h 56"/>
                <a:gd name="T8" fmla="*/ 45201 w 184"/>
                <a:gd name="T9" fmla="*/ 0 h 56"/>
                <a:gd name="T10" fmla="*/ 31561 w 184"/>
                <a:gd name="T11" fmla="*/ 2551 h 56"/>
                <a:gd name="T12" fmla="*/ 12838 w 184"/>
                <a:gd name="T13" fmla="*/ 9695 h 56"/>
                <a:gd name="T14" fmla="*/ 0 w 184"/>
                <a:gd name="T15" fmla="*/ 14288 h 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4" h="56">
                  <a:moveTo>
                    <a:pt x="0" y="56"/>
                  </a:moveTo>
                  <a:lnTo>
                    <a:pt x="132" y="50"/>
                  </a:lnTo>
                  <a:lnTo>
                    <a:pt x="184" y="44"/>
                  </a:lnTo>
                  <a:lnTo>
                    <a:pt x="161" y="22"/>
                  </a:lnTo>
                  <a:lnTo>
                    <a:pt x="169" y="0"/>
                  </a:lnTo>
                  <a:lnTo>
                    <a:pt x="118" y="10"/>
                  </a:lnTo>
                  <a:lnTo>
                    <a:pt x="48" y="38"/>
                  </a:lnTo>
                  <a:lnTo>
                    <a:pt x="0" y="56"/>
                  </a:lnTo>
                  <a:close/>
                </a:path>
              </a:pathLst>
            </a:custGeom>
            <a:solidFill>
              <a:srgbClr val="968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512"/>
            <p:cNvSpPr>
              <a:spLocks noChangeArrowheads="1"/>
            </p:cNvSpPr>
            <p:nvPr/>
          </p:nvSpPr>
          <p:spPr bwMode="auto">
            <a:xfrm>
              <a:off x="4754985" y="3818284"/>
              <a:ext cx="22225" cy="39688"/>
            </a:xfrm>
            <a:custGeom>
              <a:avLst/>
              <a:gdLst>
                <a:gd name="T0" fmla="*/ 813 w 82"/>
                <a:gd name="T1" fmla="*/ 35129 h 148"/>
                <a:gd name="T2" fmla="*/ 0 w 82"/>
                <a:gd name="T3" fmla="*/ 21989 h 148"/>
                <a:gd name="T4" fmla="*/ 4879 w 82"/>
                <a:gd name="T5" fmla="*/ 7777 h 148"/>
                <a:gd name="T6" fmla="*/ 9215 w 82"/>
                <a:gd name="T7" fmla="*/ 0 h 148"/>
                <a:gd name="T8" fmla="*/ 22225 w 82"/>
                <a:gd name="T9" fmla="*/ 6704 h 148"/>
                <a:gd name="T10" fmla="*/ 18159 w 82"/>
                <a:gd name="T11" fmla="*/ 8849 h 148"/>
                <a:gd name="T12" fmla="*/ 10028 w 82"/>
                <a:gd name="T13" fmla="*/ 10726 h 148"/>
                <a:gd name="T14" fmla="*/ 6234 w 82"/>
                <a:gd name="T15" fmla="*/ 20380 h 148"/>
                <a:gd name="T16" fmla="*/ 6234 w 82"/>
                <a:gd name="T17" fmla="*/ 30302 h 148"/>
                <a:gd name="T18" fmla="*/ 12197 w 82"/>
                <a:gd name="T19" fmla="*/ 39688 h 148"/>
                <a:gd name="T20" fmla="*/ 813 w 82"/>
                <a:gd name="T21" fmla="*/ 35129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148">
                  <a:moveTo>
                    <a:pt x="3" y="131"/>
                  </a:moveTo>
                  <a:lnTo>
                    <a:pt x="0" y="82"/>
                  </a:lnTo>
                  <a:lnTo>
                    <a:pt x="18" y="29"/>
                  </a:lnTo>
                  <a:lnTo>
                    <a:pt x="34" y="0"/>
                  </a:lnTo>
                  <a:lnTo>
                    <a:pt x="82" y="25"/>
                  </a:lnTo>
                  <a:lnTo>
                    <a:pt x="67" y="33"/>
                  </a:lnTo>
                  <a:lnTo>
                    <a:pt x="37" y="40"/>
                  </a:lnTo>
                  <a:lnTo>
                    <a:pt x="23" y="76"/>
                  </a:lnTo>
                  <a:lnTo>
                    <a:pt x="23" y="113"/>
                  </a:lnTo>
                  <a:lnTo>
                    <a:pt x="45" y="148"/>
                  </a:lnTo>
                  <a:lnTo>
                    <a:pt x="3" y="131"/>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513"/>
            <p:cNvSpPr>
              <a:spLocks noChangeArrowheads="1"/>
            </p:cNvSpPr>
            <p:nvPr/>
          </p:nvSpPr>
          <p:spPr bwMode="auto">
            <a:xfrm>
              <a:off x="4759747" y="3705572"/>
              <a:ext cx="112713" cy="41275"/>
            </a:xfrm>
            <a:custGeom>
              <a:avLst/>
              <a:gdLst>
                <a:gd name="T0" fmla="*/ 0 w 428"/>
                <a:gd name="T1" fmla="*/ 24658 h 154"/>
                <a:gd name="T2" fmla="*/ 90592 w 428"/>
                <a:gd name="T3" fmla="*/ 0 h 154"/>
                <a:gd name="T4" fmla="*/ 102179 w 428"/>
                <a:gd name="T5" fmla="*/ 2680 h 154"/>
                <a:gd name="T6" fmla="*/ 21858 w 428"/>
                <a:gd name="T7" fmla="*/ 25730 h 154"/>
                <a:gd name="T8" fmla="*/ 112713 w 428"/>
                <a:gd name="T9" fmla="*/ 9917 h 154"/>
                <a:gd name="T10" fmla="*/ 23701 w 428"/>
                <a:gd name="T11" fmla="*/ 41275 h 154"/>
                <a:gd name="T12" fmla="*/ 0 w 428"/>
                <a:gd name="T13" fmla="*/ 24658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8" h="154">
                  <a:moveTo>
                    <a:pt x="0" y="92"/>
                  </a:moveTo>
                  <a:lnTo>
                    <a:pt x="344" y="0"/>
                  </a:lnTo>
                  <a:lnTo>
                    <a:pt x="388" y="10"/>
                  </a:lnTo>
                  <a:lnTo>
                    <a:pt x="83" y="96"/>
                  </a:lnTo>
                  <a:lnTo>
                    <a:pt x="428" y="37"/>
                  </a:lnTo>
                  <a:lnTo>
                    <a:pt x="90" y="154"/>
                  </a:lnTo>
                  <a:lnTo>
                    <a:pt x="0" y="92"/>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514"/>
            <p:cNvSpPr>
              <a:spLocks noChangeArrowheads="1"/>
            </p:cNvSpPr>
            <p:nvPr/>
          </p:nvSpPr>
          <p:spPr bwMode="auto">
            <a:xfrm>
              <a:off x="4734347" y="3853209"/>
              <a:ext cx="49213" cy="23813"/>
            </a:xfrm>
            <a:custGeom>
              <a:avLst/>
              <a:gdLst>
                <a:gd name="T0" fmla="*/ 0 w 183"/>
                <a:gd name="T1" fmla="*/ 3585 h 93"/>
                <a:gd name="T2" fmla="*/ 15329 w 183"/>
                <a:gd name="T3" fmla="*/ 0 h 93"/>
                <a:gd name="T4" fmla="*/ 35498 w 183"/>
                <a:gd name="T5" fmla="*/ 10242 h 93"/>
                <a:gd name="T6" fmla="*/ 49213 w 183"/>
                <a:gd name="T7" fmla="*/ 19972 h 93"/>
                <a:gd name="T8" fmla="*/ 40607 w 183"/>
                <a:gd name="T9" fmla="*/ 21252 h 93"/>
                <a:gd name="T10" fmla="*/ 30926 w 183"/>
                <a:gd name="T11" fmla="*/ 15363 h 93"/>
                <a:gd name="T12" fmla="*/ 24203 w 183"/>
                <a:gd name="T13" fmla="*/ 8706 h 93"/>
                <a:gd name="T14" fmla="*/ 12639 w 183"/>
                <a:gd name="T15" fmla="*/ 7426 h 93"/>
                <a:gd name="T16" fmla="*/ 11564 w 183"/>
                <a:gd name="T17" fmla="*/ 23813 h 93"/>
                <a:gd name="T18" fmla="*/ 0 w 183"/>
                <a:gd name="T19" fmla="*/ 3585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3" h="93">
                  <a:moveTo>
                    <a:pt x="0" y="14"/>
                  </a:moveTo>
                  <a:lnTo>
                    <a:pt x="57" y="0"/>
                  </a:lnTo>
                  <a:lnTo>
                    <a:pt x="132" y="40"/>
                  </a:lnTo>
                  <a:lnTo>
                    <a:pt x="183" y="78"/>
                  </a:lnTo>
                  <a:lnTo>
                    <a:pt x="151" y="83"/>
                  </a:lnTo>
                  <a:lnTo>
                    <a:pt x="115" y="60"/>
                  </a:lnTo>
                  <a:lnTo>
                    <a:pt x="90" y="34"/>
                  </a:lnTo>
                  <a:lnTo>
                    <a:pt x="47" y="29"/>
                  </a:lnTo>
                  <a:lnTo>
                    <a:pt x="43" y="93"/>
                  </a:lnTo>
                  <a:lnTo>
                    <a:pt x="0" y="14"/>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515"/>
            <p:cNvSpPr>
              <a:spLocks noChangeArrowheads="1"/>
            </p:cNvSpPr>
            <p:nvPr/>
          </p:nvSpPr>
          <p:spPr bwMode="auto">
            <a:xfrm>
              <a:off x="4810547" y="3761134"/>
              <a:ext cx="36513" cy="100013"/>
            </a:xfrm>
            <a:custGeom>
              <a:avLst/>
              <a:gdLst>
                <a:gd name="T0" fmla="*/ 5697 w 141"/>
                <a:gd name="T1" fmla="*/ 7980 h 376"/>
                <a:gd name="T2" fmla="*/ 29003 w 141"/>
                <a:gd name="T3" fmla="*/ 0 h 376"/>
                <a:gd name="T4" fmla="*/ 36513 w 141"/>
                <a:gd name="T5" fmla="*/ 9044 h 376"/>
                <a:gd name="T6" fmla="*/ 25896 w 141"/>
                <a:gd name="T7" fmla="*/ 64104 h 376"/>
                <a:gd name="T8" fmla="*/ 15020 w 141"/>
                <a:gd name="T9" fmla="*/ 73946 h 376"/>
                <a:gd name="T10" fmla="*/ 14761 w 141"/>
                <a:gd name="T11" fmla="*/ 100013 h 376"/>
                <a:gd name="T12" fmla="*/ 5697 w 141"/>
                <a:gd name="T13" fmla="*/ 89639 h 376"/>
                <a:gd name="T14" fmla="*/ 4143 w 141"/>
                <a:gd name="T15" fmla="*/ 77936 h 376"/>
                <a:gd name="T16" fmla="*/ 2331 w 141"/>
                <a:gd name="T17" fmla="*/ 69424 h 376"/>
                <a:gd name="T18" fmla="*/ 518 w 141"/>
                <a:gd name="T19" fmla="*/ 65700 h 376"/>
                <a:gd name="T20" fmla="*/ 0 w 141"/>
                <a:gd name="T21" fmla="*/ 63838 h 376"/>
                <a:gd name="T22" fmla="*/ 518 w 141"/>
                <a:gd name="T23" fmla="*/ 59050 h 376"/>
                <a:gd name="T24" fmla="*/ 2590 w 141"/>
                <a:gd name="T25" fmla="*/ 45485 h 376"/>
                <a:gd name="T26" fmla="*/ 4920 w 141"/>
                <a:gd name="T27" fmla="*/ 31653 h 376"/>
                <a:gd name="T28" fmla="*/ 6215 w 141"/>
                <a:gd name="T29" fmla="*/ 25269 h 376"/>
                <a:gd name="T30" fmla="*/ 3107 w 141"/>
                <a:gd name="T31" fmla="*/ 10108 h 376"/>
                <a:gd name="T32" fmla="*/ 5697 w 141"/>
                <a:gd name="T33" fmla="*/ 7980 h 3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1" h="376">
                  <a:moveTo>
                    <a:pt x="22" y="30"/>
                  </a:moveTo>
                  <a:lnTo>
                    <a:pt x="112" y="0"/>
                  </a:lnTo>
                  <a:lnTo>
                    <a:pt x="141" y="34"/>
                  </a:lnTo>
                  <a:lnTo>
                    <a:pt x="100" y="241"/>
                  </a:lnTo>
                  <a:lnTo>
                    <a:pt x="58" y="278"/>
                  </a:lnTo>
                  <a:lnTo>
                    <a:pt x="57" y="376"/>
                  </a:lnTo>
                  <a:lnTo>
                    <a:pt x="22" y="337"/>
                  </a:lnTo>
                  <a:lnTo>
                    <a:pt x="16" y="293"/>
                  </a:lnTo>
                  <a:lnTo>
                    <a:pt x="9" y="261"/>
                  </a:lnTo>
                  <a:lnTo>
                    <a:pt x="2" y="247"/>
                  </a:lnTo>
                  <a:lnTo>
                    <a:pt x="0" y="240"/>
                  </a:lnTo>
                  <a:lnTo>
                    <a:pt x="2" y="222"/>
                  </a:lnTo>
                  <a:lnTo>
                    <a:pt x="10" y="171"/>
                  </a:lnTo>
                  <a:lnTo>
                    <a:pt x="19" y="119"/>
                  </a:lnTo>
                  <a:lnTo>
                    <a:pt x="24" y="95"/>
                  </a:lnTo>
                  <a:lnTo>
                    <a:pt x="12" y="38"/>
                  </a:lnTo>
                  <a:lnTo>
                    <a:pt x="22" y="30"/>
                  </a:lnTo>
                  <a:close/>
                </a:path>
              </a:pathLst>
            </a:custGeom>
            <a:solidFill>
              <a:srgbClr val="EEA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516"/>
            <p:cNvSpPr>
              <a:spLocks noChangeArrowheads="1"/>
            </p:cNvSpPr>
            <p:nvPr/>
          </p:nvSpPr>
          <p:spPr bwMode="auto">
            <a:xfrm>
              <a:off x="4815310" y="3756372"/>
              <a:ext cx="38100" cy="106362"/>
            </a:xfrm>
            <a:custGeom>
              <a:avLst/>
              <a:gdLst>
                <a:gd name="T0" fmla="*/ 0 w 147"/>
                <a:gd name="T1" fmla="*/ 9041 h 400"/>
                <a:gd name="T2" fmla="*/ 29547 w 147"/>
                <a:gd name="T3" fmla="*/ 0 h 400"/>
                <a:gd name="T4" fmla="*/ 38100 w 147"/>
                <a:gd name="T5" fmla="*/ 17816 h 400"/>
                <a:gd name="T6" fmla="*/ 24622 w 147"/>
                <a:gd name="T7" fmla="*/ 56904 h 400"/>
                <a:gd name="T8" fmla="*/ 34731 w 147"/>
                <a:gd name="T9" fmla="*/ 82962 h 400"/>
                <a:gd name="T10" fmla="*/ 18402 w 147"/>
                <a:gd name="T11" fmla="*/ 79240 h 400"/>
                <a:gd name="T12" fmla="*/ 11145 w 147"/>
                <a:gd name="T13" fmla="*/ 106362 h 400"/>
                <a:gd name="T14" fmla="*/ 4406 w 147"/>
                <a:gd name="T15" fmla="*/ 84824 h 400"/>
                <a:gd name="T16" fmla="*/ 1037 w 147"/>
                <a:gd name="T17" fmla="*/ 64349 h 400"/>
                <a:gd name="T18" fmla="*/ 6998 w 147"/>
                <a:gd name="T19" fmla="*/ 42013 h 400"/>
                <a:gd name="T20" fmla="*/ 2851 w 147"/>
                <a:gd name="T21" fmla="*/ 24995 h 400"/>
                <a:gd name="T22" fmla="*/ 9849 w 147"/>
                <a:gd name="T23" fmla="*/ 17816 h 400"/>
                <a:gd name="T24" fmla="*/ 18402 w 147"/>
                <a:gd name="T25" fmla="*/ 20209 h 400"/>
                <a:gd name="T26" fmla="*/ 15292 w 147"/>
                <a:gd name="T27" fmla="*/ 27920 h 400"/>
                <a:gd name="T28" fmla="*/ 20994 w 147"/>
                <a:gd name="T29" fmla="*/ 32175 h 400"/>
                <a:gd name="T30" fmla="*/ 9071 w 147"/>
                <a:gd name="T31" fmla="*/ 56904 h 400"/>
                <a:gd name="T32" fmla="*/ 15292 w 147"/>
                <a:gd name="T33" fmla="*/ 55840 h 400"/>
                <a:gd name="T34" fmla="*/ 9071 w 147"/>
                <a:gd name="T35" fmla="*/ 74187 h 400"/>
                <a:gd name="T36" fmla="*/ 17106 w 147"/>
                <a:gd name="T37" fmla="*/ 64881 h 400"/>
                <a:gd name="T38" fmla="*/ 20735 w 147"/>
                <a:gd name="T39" fmla="*/ 45736 h 400"/>
                <a:gd name="T40" fmla="*/ 20735 w 147"/>
                <a:gd name="T41" fmla="*/ 39886 h 400"/>
                <a:gd name="T42" fmla="*/ 27214 w 147"/>
                <a:gd name="T43" fmla="*/ 26059 h 400"/>
                <a:gd name="T44" fmla="*/ 22808 w 147"/>
                <a:gd name="T45" fmla="*/ 24729 h 400"/>
                <a:gd name="T46" fmla="*/ 24363 w 147"/>
                <a:gd name="T47" fmla="*/ 14093 h 400"/>
                <a:gd name="T48" fmla="*/ 14514 w 147"/>
                <a:gd name="T49" fmla="*/ 12232 h 400"/>
                <a:gd name="T50" fmla="*/ 15810 w 147"/>
                <a:gd name="T51" fmla="*/ 8243 h 400"/>
                <a:gd name="T52" fmla="*/ 1814 w 147"/>
                <a:gd name="T53" fmla="*/ 15954 h 400"/>
                <a:gd name="T54" fmla="*/ 0 w 147"/>
                <a:gd name="T55" fmla="*/ 9041 h 4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7" h="400">
                  <a:moveTo>
                    <a:pt x="0" y="34"/>
                  </a:moveTo>
                  <a:lnTo>
                    <a:pt x="114" y="0"/>
                  </a:lnTo>
                  <a:lnTo>
                    <a:pt x="147" y="67"/>
                  </a:lnTo>
                  <a:lnTo>
                    <a:pt x="95" y="214"/>
                  </a:lnTo>
                  <a:lnTo>
                    <a:pt x="134" y="312"/>
                  </a:lnTo>
                  <a:lnTo>
                    <a:pt x="71" y="298"/>
                  </a:lnTo>
                  <a:lnTo>
                    <a:pt x="43" y="400"/>
                  </a:lnTo>
                  <a:lnTo>
                    <a:pt x="17" y="319"/>
                  </a:lnTo>
                  <a:lnTo>
                    <a:pt x="4" y="242"/>
                  </a:lnTo>
                  <a:lnTo>
                    <a:pt x="27" y="158"/>
                  </a:lnTo>
                  <a:lnTo>
                    <a:pt x="11" y="94"/>
                  </a:lnTo>
                  <a:lnTo>
                    <a:pt x="38" y="67"/>
                  </a:lnTo>
                  <a:lnTo>
                    <a:pt x="71" y="76"/>
                  </a:lnTo>
                  <a:lnTo>
                    <a:pt x="59" y="105"/>
                  </a:lnTo>
                  <a:lnTo>
                    <a:pt x="81" y="121"/>
                  </a:lnTo>
                  <a:lnTo>
                    <a:pt x="35" y="214"/>
                  </a:lnTo>
                  <a:lnTo>
                    <a:pt x="59" y="210"/>
                  </a:lnTo>
                  <a:lnTo>
                    <a:pt x="35" y="279"/>
                  </a:lnTo>
                  <a:lnTo>
                    <a:pt x="66" y="244"/>
                  </a:lnTo>
                  <a:lnTo>
                    <a:pt x="80" y="172"/>
                  </a:lnTo>
                  <a:lnTo>
                    <a:pt x="80" y="150"/>
                  </a:lnTo>
                  <a:lnTo>
                    <a:pt x="105" y="98"/>
                  </a:lnTo>
                  <a:lnTo>
                    <a:pt x="88" y="93"/>
                  </a:lnTo>
                  <a:lnTo>
                    <a:pt x="94" y="53"/>
                  </a:lnTo>
                  <a:lnTo>
                    <a:pt x="56" y="46"/>
                  </a:lnTo>
                  <a:lnTo>
                    <a:pt x="61" y="31"/>
                  </a:lnTo>
                  <a:lnTo>
                    <a:pt x="7" y="60"/>
                  </a:lnTo>
                  <a:lnTo>
                    <a:pt x="0" y="34"/>
                  </a:lnTo>
                  <a:close/>
                </a:path>
              </a:pathLst>
            </a:custGeom>
            <a:solidFill>
              <a:srgbClr val="DE43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517"/>
            <p:cNvSpPr>
              <a:spLocks noChangeArrowheads="1"/>
            </p:cNvSpPr>
            <p:nvPr/>
          </p:nvSpPr>
          <p:spPr bwMode="auto">
            <a:xfrm>
              <a:off x="4694660" y="3797647"/>
              <a:ext cx="65087" cy="57150"/>
            </a:xfrm>
            <a:custGeom>
              <a:avLst/>
              <a:gdLst>
                <a:gd name="T0" fmla="*/ 0 w 245"/>
                <a:gd name="T1" fmla="*/ 11269 h 213"/>
                <a:gd name="T2" fmla="*/ 4782 w 245"/>
                <a:gd name="T3" fmla="*/ 3220 h 213"/>
                <a:gd name="T4" fmla="*/ 10892 w 245"/>
                <a:gd name="T5" fmla="*/ 0 h 213"/>
                <a:gd name="T6" fmla="*/ 11955 w 245"/>
                <a:gd name="T7" fmla="*/ 8049 h 213"/>
                <a:gd name="T8" fmla="*/ 28691 w 245"/>
                <a:gd name="T9" fmla="*/ 24148 h 213"/>
                <a:gd name="T10" fmla="*/ 53398 w 245"/>
                <a:gd name="T11" fmla="*/ 38905 h 213"/>
                <a:gd name="T12" fmla="*/ 65087 w 245"/>
                <a:gd name="T13" fmla="*/ 28173 h 213"/>
                <a:gd name="T14" fmla="*/ 58711 w 245"/>
                <a:gd name="T15" fmla="*/ 57150 h 213"/>
                <a:gd name="T16" fmla="*/ 7970 w 245"/>
                <a:gd name="T17" fmla="*/ 19050 h 213"/>
                <a:gd name="T18" fmla="*/ 1594 w 245"/>
                <a:gd name="T19" fmla="*/ 17977 h 213"/>
                <a:gd name="T20" fmla="*/ 0 w 245"/>
                <a:gd name="T21" fmla="*/ 11269 h 2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5" h="213">
                  <a:moveTo>
                    <a:pt x="0" y="42"/>
                  </a:moveTo>
                  <a:lnTo>
                    <a:pt x="18" y="12"/>
                  </a:lnTo>
                  <a:lnTo>
                    <a:pt x="41" y="0"/>
                  </a:lnTo>
                  <a:lnTo>
                    <a:pt x="45" y="30"/>
                  </a:lnTo>
                  <a:lnTo>
                    <a:pt x="108" y="90"/>
                  </a:lnTo>
                  <a:lnTo>
                    <a:pt x="201" y="145"/>
                  </a:lnTo>
                  <a:lnTo>
                    <a:pt x="245" y="105"/>
                  </a:lnTo>
                  <a:lnTo>
                    <a:pt x="221" y="213"/>
                  </a:lnTo>
                  <a:lnTo>
                    <a:pt x="30" y="71"/>
                  </a:lnTo>
                  <a:lnTo>
                    <a:pt x="6" y="67"/>
                  </a:lnTo>
                  <a:lnTo>
                    <a:pt x="0" y="42"/>
                  </a:lnTo>
                  <a:close/>
                </a:path>
              </a:pathLst>
            </a:custGeom>
            <a:solidFill>
              <a:srgbClr val="B96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518"/>
            <p:cNvSpPr>
              <a:spLocks noChangeArrowheads="1"/>
            </p:cNvSpPr>
            <p:nvPr/>
          </p:nvSpPr>
          <p:spPr bwMode="auto">
            <a:xfrm>
              <a:off x="4693072" y="3783359"/>
              <a:ext cx="74613" cy="42863"/>
            </a:xfrm>
            <a:custGeom>
              <a:avLst/>
              <a:gdLst>
                <a:gd name="T0" fmla="*/ 2674 w 279"/>
                <a:gd name="T1" fmla="*/ 3461 h 161"/>
                <a:gd name="T2" fmla="*/ 0 w 279"/>
                <a:gd name="T3" fmla="*/ 8519 h 161"/>
                <a:gd name="T4" fmla="*/ 11767 w 279"/>
                <a:gd name="T5" fmla="*/ 9851 h 161"/>
                <a:gd name="T6" fmla="*/ 63648 w 279"/>
                <a:gd name="T7" fmla="*/ 36740 h 161"/>
                <a:gd name="T8" fmla="*/ 67125 w 279"/>
                <a:gd name="T9" fmla="*/ 42863 h 161"/>
                <a:gd name="T10" fmla="*/ 74613 w 279"/>
                <a:gd name="T11" fmla="*/ 35941 h 161"/>
                <a:gd name="T12" fmla="*/ 7755 w 279"/>
                <a:gd name="T13" fmla="*/ 0 h 161"/>
                <a:gd name="T14" fmla="*/ 2674 w 279"/>
                <a:gd name="T15" fmla="*/ 3461 h 1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9" h="161">
                  <a:moveTo>
                    <a:pt x="10" y="13"/>
                  </a:moveTo>
                  <a:lnTo>
                    <a:pt x="0" y="32"/>
                  </a:lnTo>
                  <a:lnTo>
                    <a:pt x="44" y="37"/>
                  </a:lnTo>
                  <a:lnTo>
                    <a:pt x="238" y="138"/>
                  </a:lnTo>
                  <a:lnTo>
                    <a:pt x="251" y="161"/>
                  </a:lnTo>
                  <a:lnTo>
                    <a:pt x="279" y="135"/>
                  </a:lnTo>
                  <a:lnTo>
                    <a:pt x="29" y="0"/>
                  </a:lnTo>
                  <a:lnTo>
                    <a:pt x="10" y="13"/>
                  </a:lnTo>
                  <a:close/>
                </a:path>
              </a:pathLst>
            </a:custGeom>
            <a:solidFill>
              <a:srgbClr val="B96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519"/>
            <p:cNvSpPr>
              <a:spLocks noChangeArrowheads="1"/>
            </p:cNvSpPr>
            <p:nvPr/>
          </p:nvSpPr>
          <p:spPr bwMode="auto">
            <a:xfrm>
              <a:off x="4769272" y="3807172"/>
              <a:ext cx="185738" cy="74612"/>
            </a:xfrm>
            <a:custGeom>
              <a:avLst/>
              <a:gdLst>
                <a:gd name="T0" fmla="*/ 798 w 698"/>
                <a:gd name="T1" fmla="*/ 42521 h 279"/>
                <a:gd name="T2" fmla="*/ 7185 w 698"/>
                <a:gd name="T3" fmla="*/ 54288 h 279"/>
                <a:gd name="T4" fmla="*/ 18361 w 698"/>
                <a:gd name="T5" fmla="*/ 58834 h 279"/>
                <a:gd name="T6" fmla="*/ 18893 w 698"/>
                <a:gd name="T7" fmla="*/ 42253 h 279"/>
                <a:gd name="T8" fmla="*/ 26078 w 698"/>
                <a:gd name="T9" fmla="*/ 23801 h 279"/>
                <a:gd name="T10" fmla="*/ 16232 w 698"/>
                <a:gd name="T11" fmla="*/ 28882 h 279"/>
                <a:gd name="T12" fmla="*/ 12507 w 698"/>
                <a:gd name="T13" fmla="*/ 31556 h 279"/>
                <a:gd name="T14" fmla="*/ 11176 w 698"/>
                <a:gd name="T15" fmla="*/ 26208 h 279"/>
                <a:gd name="T16" fmla="*/ 11975 w 698"/>
                <a:gd name="T17" fmla="*/ 15243 h 279"/>
                <a:gd name="T18" fmla="*/ 42044 w 698"/>
                <a:gd name="T19" fmla="*/ 0 h 279"/>
                <a:gd name="T20" fmla="*/ 41246 w 698"/>
                <a:gd name="T21" fmla="*/ 19522 h 279"/>
                <a:gd name="T22" fmla="*/ 35924 w 698"/>
                <a:gd name="T23" fmla="*/ 23534 h 279"/>
                <a:gd name="T24" fmla="*/ 31932 w 698"/>
                <a:gd name="T25" fmla="*/ 44928 h 279"/>
                <a:gd name="T26" fmla="*/ 39383 w 698"/>
                <a:gd name="T27" fmla="*/ 60706 h 279"/>
                <a:gd name="T28" fmla="*/ 154870 w 698"/>
                <a:gd name="T29" fmla="*/ 25406 h 279"/>
                <a:gd name="T30" fmla="*/ 146355 w 698"/>
                <a:gd name="T31" fmla="*/ 8558 h 279"/>
                <a:gd name="T32" fmla="*/ 185738 w 698"/>
                <a:gd name="T33" fmla="*/ 24871 h 279"/>
                <a:gd name="T34" fmla="*/ 179085 w 698"/>
                <a:gd name="T35" fmla="*/ 29684 h 279"/>
                <a:gd name="T36" fmla="*/ 40713 w 698"/>
                <a:gd name="T37" fmla="*/ 74612 h 279"/>
                <a:gd name="T38" fmla="*/ 28473 w 698"/>
                <a:gd name="T39" fmla="*/ 71670 h 279"/>
                <a:gd name="T40" fmla="*/ 3725 w 698"/>
                <a:gd name="T41" fmla="*/ 61508 h 279"/>
                <a:gd name="T42" fmla="*/ 0 w 698"/>
                <a:gd name="T43" fmla="*/ 50009 h 279"/>
                <a:gd name="T44" fmla="*/ 798 w 698"/>
                <a:gd name="T45" fmla="*/ 42521 h 2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8" h="279">
                  <a:moveTo>
                    <a:pt x="3" y="159"/>
                  </a:moveTo>
                  <a:lnTo>
                    <a:pt x="27" y="203"/>
                  </a:lnTo>
                  <a:lnTo>
                    <a:pt x="69" y="220"/>
                  </a:lnTo>
                  <a:lnTo>
                    <a:pt x="71" y="158"/>
                  </a:lnTo>
                  <a:lnTo>
                    <a:pt x="98" y="89"/>
                  </a:lnTo>
                  <a:lnTo>
                    <a:pt x="61" y="108"/>
                  </a:lnTo>
                  <a:lnTo>
                    <a:pt x="47" y="118"/>
                  </a:lnTo>
                  <a:lnTo>
                    <a:pt x="42" y="98"/>
                  </a:lnTo>
                  <a:lnTo>
                    <a:pt x="45" y="57"/>
                  </a:lnTo>
                  <a:lnTo>
                    <a:pt x="158" y="0"/>
                  </a:lnTo>
                  <a:lnTo>
                    <a:pt x="155" y="73"/>
                  </a:lnTo>
                  <a:lnTo>
                    <a:pt x="135" y="88"/>
                  </a:lnTo>
                  <a:lnTo>
                    <a:pt x="120" y="168"/>
                  </a:lnTo>
                  <a:lnTo>
                    <a:pt x="148" y="227"/>
                  </a:lnTo>
                  <a:lnTo>
                    <a:pt x="582" y="95"/>
                  </a:lnTo>
                  <a:lnTo>
                    <a:pt x="550" y="32"/>
                  </a:lnTo>
                  <a:lnTo>
                    <a:pt x="698" y="93"/>
                  </a:lnTo>
                  <a:lnTo>
                    <a:pt x="673" y="111"/>
                  </a:lnTo>
                  <a:lnTo>
                    <a:pt x="153" y="279"/>
                  </a:lnTo>
                  <a:lnTo>
                    <a:pt x="107" y="268"/>
                  </a:lnTo>
                  <a:lnTo>
                    <a:pt x="14" y="230"/>
                  </a:lnTo>
                  <a:lnTo>
                    <a:pt x="0" y="187"/>
                  </a:lnTo>
                  <a:lnTo>
                    <a:pt x="3" y="159"/>
                  </a:lnTo>
                  <a:close/>
                </a:path>
              </a:pathLst>
            </a:custGeom>
            <a:solidFill>
              <a:srgbClr val="B96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520"/>
            <p:cNvSpPr>
              <a:spLocks noChangeArrowheads="1"/>
            </p:cNvSpPr>
            <p:nvPr/>
          </p:nvSpPr>
          <p:spPr bwMode="auto">
            <a:xfrm>
              <a:off x="4839122" y="3775422"/>
              <a:ext cx="109538" cy="47625"/>
            </a:xfrm>
            <a:custGeom>
              <a:avLst/>
              <a:gdLst>
                <a:gd name="T0" fmla="*/ 8446 w 415"/>
                <a:gd name="T1" fmla="*/ 17009 h 182"/>
                <a:gd name="T2" fmla="*/ 51734 w 415"/>
                <a:gd name="T3" fmla="*/ 0 h 182"/>
                <a:gd name="T4" fmla="*/ 109538 w 415"/>
                <a:gd name="T5" fmla="*/ 13869 h 182"/>
                <a:gd name="T6" fmla="*/ 98716 w 415"/>
                <a:gd name="T7" fmla="*/ 20672 h 182"/>
                <a:gd name="T8" fmla="*/ 1320 w 415"/>
                <a:gd name="T9" fmla="*/ 47625 h 182"/>
                <a:gd name="T10" fmla="*/ 0 w 415"/>
                <a:gd name="T11" fmla="*/ 35065 h 182"/>
                <a:gd name="T12" fmla="*/ 8446 w 415"/>
                <a:gd name="T13" fmla="*/ 17009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5" h="182">
                  <a:moveTo>
                    <a:pt x="32" y="65"/>
                  </a:moveTo>
                  <a:lnTo>
                    <a:pt x="196" y="0"/>
                  </a:lnTo>
                  <a:lnTo>
                    <a:pt x="415" y="53"/>
                  </a:lnTo>
                  <a:lnTo>
                    <a:pt x="374" y="79"/>
                  </a:lnTo>
                  <a:lnTo>
                    <a:pt x="5" y="182"/>
                  </a:lnTo>
                  <a:lnTo>
                    <a:pt x="0" y="134"/>
                  </a:lnTo>
                  <a:lnTo>
                    <a:pt x="32" y="65"/>
                  </a:lnTo>
                  <a:close/>
                </a:path>
              </a:pathLst>
            </a:custGeom>
            <a:solidFill>
              <a:srgbClr val="B96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521"/>
            <p:cNvSpPr>
              <a:spLocks noChangeArrowheads="1"/>
            </p:cNvSpPr>
            <p:nvPr/>
          </p:nvSpPr>
          <p:spPr bwMode="auto">
            <a:xfrm>
              <a:off x="4667672" y="3761134"/>
              <a:ext cx="114300" cy="63500"/>
            </a:xfrm>
            <a:custGeom>
              <a:avLst/>
              <a:gdLst>
                <a:gd name="T0" fmla="*/ 0 w 429"/>
                <a:gd name="T1" fmla="*/ 3985 h 239"/>
                <a:gd name="T2" fmla="*/ 1599 w 429"/>
                <a:gd name="T3" fmla="*/ 0 h 239"/>
                <a:gd name="T4" fmla="*/ 114300 w 429"/>
                <a:gd name="T5" fmla="*/ 54467 h 239"/>
                <a:gd name="T6" fmla="*/ 111636 w 429"/>
                <a:gd name="T7" fmla="*/ 63500 h 239"/>
                <a:gd name="T8" fmla="*/ 0 w 429"/>
                <a:gd name="T9" fmla="*/ 3985 h 2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9" h="239">
                  <a:moveTo>
                    <a:pt x="0" y="15"/>
                  </a:moveTo>
                  <a:lnTo>
                    <a:pt x="6" y="0"/>
                  </a:lnTo>
                  <a:lnTo>
                    <a:pt x="429" y="205"/>
                  </a:lnTo>
                  <a:lnTo>
                    <a:pt x="419" y="239"/>
                  </a:lnTo>
                  <a:lnTo>
                    <a:pt x="0" y="15"/>
                  </a:lnTo>
                  <a:close/>
                </a:path>
              </a:pathLst>
            </a:custGeom>
            <a:solidFill>
              <a:srgbClr val="B34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522"/>
            <p:cNvSpPr>
              <a:spLocks noChangeArrowheads="1"/>
            </p:cNvSpPr>
            <p:nvPr/>
          </p:nvSpPr>
          <p:spPr bwMode="auto">
            <a:xfrm>
              <a:off x="4686722" y="3721447"/>
              <a:ext cx="228600" cy="77787"/>
            </a:xfrm>
            <a:custGeom>
              <a:avLst/>
              <a:gdLst>
                <a:gd name="T0" fmla="*/ 793 w 865"/>
                <a:gd name="T1" fmla="*/ 23019 h 294"/>
                <a:gd name="T2" fmla="*/ 99633 w 865"/>
                <a:gd name="T3" fmla="*/ 59002 h 294"/>
                <a:gd name="T4" fmla="*/ 95668 w 865"/>
                <a:gd name="T5" fmla="*/ 77787 h 294"/>
                <a:gd name="T6" fmla="*/ 117339 w 865"/>
                <a:gd name="T7" fmla="*/ 70114 h 294"/>
                <a:gd name="T8" fmla="*/ 129496 w 865"/>
                <a:gd name="T9" fmla="*/ 65352 h 294"/>
                <a:gd name="T10" fmla="*/ 126325 w 865"/>
                <a:gd name="T11" fmla="*/ 48418 h 294"/>
                <a:gd name="T12" fmla="*/ 157774 w 865"/>
                <a:gd name="T13" fmla="*/ 36248 h 294"/>
                <a:gd name="T14" fmla="*/ 163852 w 865"/>
                <a:gd name="T15" fmla="*/ 48154 h 294"/>
                <a:gd name="T16" fmla="*/ 160416 w 865"/>
                <a:gd name="T17" fmla="*/ 68791 h 294"/>
                <a:gd name="T18" fmla="*/ 204551 w 865"/>
                <a:gd name="T19" fmla="*/ 47360 h 294"/>
                <a:gd name="T20" fmla="*/ 216708 w 865"/>
                <a:gd name="T21" fmla="*/ 48154 h 294"/>
                <a:gd name="T22" fmla="*/ 228600 w 865"/>
                <a:gd name="T23" fmla="*/ 25400 h 294"/>
                <a:gd name="T24" fmla="*/ 227279 w 865"/>
                <a:gd name="T25" fmla="*/ 8731 h 294"/>
                <a:gd name="T26" fmla="*/ 211686 w 865"/>
                <a:gd name="T27" fmla="*/ 0 h 294"/>
                <a:gd name="T28" fmla="*/ 97783 w 865"/>
                <a:gd name="T29" fmla="*/ 35983 h 294"/>
                <a:gd name="T30" fmla="*/ 89326 w 865"/>
                <a:gd name="T31" fmla="*/ 40216 h 294"/>
                <a:gd name="T32" fmla="*/ 0 w 865"/>
                <a:gd name="T33" fmla="*/ 9525 h 294"/>
                <a:gd name="T34" fmla="*/ 793 w 865"/>
                <a:gd name="T35" fmla="*/ 23019 h 2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65" h="294">
                  <a:moveTo>
                    <a:pt x="3" y="87"/>
                  </a:moveTo>
                  <a:lnTo>
                    <a:pt x="377" y="223"/>
                  </a:lnTo>
                  <a:lnTo>
                    <a:pt x="362" y="294"/>
                  </a:lnTo>
                  <a:lnTo>
                    <a:pt x="444" y="265"/>
                  </a:lnTo>
                  <a:lnTo>
                    <a:pt x="490" y="247"/>
                  </a:lnTo>
                  <a:lnTo>
                    <a:pt x="478" y="183"/>
                  </a:lnTo>
                  <a:lnTo>
                    <a:pt x="597" y="137"/>
                  </a:lnTo>
                  <a:lnTo>
                    <a:pt x="620" y="182"/>
                  </a:lnTo>
                  <a:lnTo>
                    <a:pt x="607" y="260"/>
                  </a:lnTo>
                  <a:lnTo>
                    <a:pt x="774" y="179"/>
                  </a:lnTo>
                  <a:lnTo>
                    <a:pt x="820" y="182"/>
                  </a:lnTo>
                  <a:lnTo>
                    <a:pt x="865" y="96"/>
                  </a:lnTo>
                  <a:lnTo>
                    <a:pt x="860" y="33"/>
                  </a:lnTo>
                  <a:lnTo>
                    <a:pt x="801" y="0"/>
                  </a:lnTo>
                  <a:lnTo>
                    <a:pt x="370" y="136"/>
                  </a:lnTo>
                  <a:lnTo>
                    <a:pt x="338" y="152"/>
                  </a:lnTo>
                  <a:lnTo>
                    <a:pt x="0" y="36"/>
                  </a:lnTo>
                  <a:lnTo>
                    <a:pt x="3" y="87"/>
                  </a:lnTo>
                  <a:close/>
                </a:path>
              </a:pathLst>
            </a:custGeom>
            <a:solidFill>
              <a:srgbClr val="D0BA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523"/>
            <p:cNvSpPr>
              <a:spLocks noChangeArrowheads="1"/>
            </p:cNvSpPr>
            <p:nvPr/>
          </p:nvSpPr>
          <p:spPr bwMode="auto">
            <a:xfrm>
              <a:off x="4672435" y="3691284"/>
              <a:ext cx="244475" cy="103188"/>
            </a:xfrm>
            <a:custGeom>
              <a:avLst/>
              <a:gdLst>
                <a:gd name="T0" fmla="*/ 0 w 923"/>
                <a:gd name="T1" fmla="*/ 25731 h 393"/>
                <a:gd name="T2" fmla="*/ 122105 w 923"/>
                <a:gd name="T3" fmla="*/ 0 h 393"/>
                <a:gd name="T4" fmla="*/ 187263 w 923"/>
                <a:gd name="T5" fmla="*/ 13653 h 393"/>
                <a:gd name="T6" fmla="*/ 81050 w 923"/>
                <a:gd name="T7" fmla="*/ 39122 h 393"/>
                <a:gd name="T8" fmla="*/ 105948 w 923"/>
                <a:gd name="T9" fmla="*/ 47787 h 393"/>
                <a:gd name="T10" fmla="*/ 212691 w 923"/>
                <a:gd name="T11" fmla="*/ 21268 h 393"/>
                <a:gd name="T12" fmla="*/ 223815 w 923"/>
                <a:gd name="T13" fmla="*/ 17067 h 393"/>
                <a:gd name="T14" fmla="*/ 238118 w 923"/>
                <a:gd name="T15" fmla="*/ 24944 h 393"/>
                <a:gd name="T16" fmla="*/ 244210 w 923"/>
                <a:gd name="T17" fmla="*/ 34133 h 393"/>
                <a:gd name="T18" fmla="*/ 244475 w 923"/>
                <a:gd name="T19" fmla="*/ 60127 h 393"/>
                <a:gd name="T20" fmla="*/ 231496 w 923"/>
                <a:gd name="T21" fmla="*/ 77719 h 393"/>
                <a:gd name="T22" fmla="*/ 219312 w 923"/>
                <a:gd name="T23" fmla="*/ 78507 h 393"/>
                <a:gd name="T24" fmla="*/ 217193 w 923"/>
                <a:gd name="T25" fmla="*/ 83758 h 393"/>
                <a:gd name="T26" fmla="*/ 206069 w 923"/>
                <a:gd name="T27" fmla="*/ 89272 h 393"/>
                <a:gd name="T28" fmla="*/ 192560 w 923"/>
                <a:gd name="T29" fmla="*/ 93211 h 393"/>
                <a:gd name="T30" fmla="*/ 173490 w 923"/>
                <a:gd name="T31" fmla="*/ 103188 h 393"/>
                <a:gd name="T32" fmla="*/ 175079 w 923"/>
                <a:gd name="T33" fmla="*/ 98199 h 393"/>
                <a:gd name="T34" fmla="*/ 181171 w 923"/>
                <a:gd name="T35" fmla="*/ 83496 h 393"/>
                <a:gd name="T36" fmla="*/ 226199 w 923"/>
                <a:gd name="T37" fmla="*/ 65641 h 393"/>
                <a:gd name="T38" fmla="*/ 234675 w 923"/>
                <a:gd name="T39" fmla="*/ 54876 h 393"/>
                <a:gd name="T40" fmla="*/ 232291 w 923"/>
                <a:gd name="T41" fmla="*/ 36234 h 393"/>
                <a:gd name="T42" fmla="*/ 226199 w 923"/>
                <a:gd name="T43" fmla="*/ 32558 h 393"/>
                <a:gd name="T44" fmla="*/ 112570 w 923"/>
                <a:gd name="T45" fmla="*/ 63803 h 393"/>
                <a:gd name="T46" fmla="*/ 0 w 923"/>
                <a:gd name="T47" fmla="*/ 25731 h 39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23" h="393">
                  <a:moveTo>
                    <a:pt x="0" y="98"/>
                  </a:moveTo>
                  <a:lnTo>
                    <a:pt x="461" y="0"/>
                  </a:lnTo>
                  <a:lnTo>
                    <a:pt x="707" y="52"/>
                  </a:lnTo>
                  <a:lnTo>
                    <a:pt x="306" y="149"/>
                  </a:lnTo>
                  <a:lnTo>
                    <a:pt x="400" y="182"/>
                  </a:lnTo>
                  <a:lnTo>
                    <a:pt x="803" y="81"/>
                  </a:lnTo>
                  <a:lnTo>
                    <a:pt x="845" y="65"/>
                  </a:lnTo>
                  <a:lnTo>
                    <a:pt x="899" y="95"/>
                  </a:lnTo>
                  <a:lnTo>
                    <a:pt x="922" y="130"/>
                  </a:lnTo>
                  <a:lnTo>
                    <a:pt x="923" y="229"/>
                  </a:lnTo>
                  <a:lnTo>
                    <a:pt x="874" y="296"/>
                  </a:lnTo>
                  <a:lnTo>
                    <a:pt x="828" y="299"/>
                  </a:lnTo>
                  <a:lnTo>
                    <a:pt x="820" y="319"/>
                  </a:lnTo>
                  <a:lnTo>
                    <a:pt x="778" y="340"/>
                  </a:lnTo>
                  <a:lnTo>
                    <a:pt x="727" y="355"/>
                  </a:lnTo>
                  <a:lnTo>
                    <a:pt x="655" y="393"/>
                  </a:lnTo>
                  <a:lnTo>
                    <a:pt x="661" y="374"/>
                  </a:lnTo>
                  <a:lnTo>
                    <a:pt x="684" y="318"/>
                  </a:lnTo>
                  <a:lnTo>
                    <a:pt x="854" y="250"/>
                  </a:lnTo>
                  <a:lnTo>
                    <a:pt x="886" y="209"/>
                  </a:lnTo>
                  <a:lnTo>
                    <a:pt x="877" y="138"/>
                  </a:lnTo>
                  <a:lnTo>
                    <a:pt x="854" y="124"/>
                  </a:lnTo>
                  <a:lnTo>
                    <a:pt x="425" y="243"/>
                  </a:lnTo>
                  <a:lnTo>
                    <a:pt x="0" y="98"/>
                  </a:lnTo>
                  <a:close/>
                </a:path>
              </a:pathLst>
            </a:custGeom>
            <a:solidFill>
              <a:srgbClr val="B34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524"/>
            <p:cNvSpPr>
              <a:spLocks noChangeArrowheads="1"/>
            </p:cNvSpPr>
            <p:nvPr/>
          </p:nvSpPr>
          <p:spPr bwMode="auto">
            <a:xfrm>
              <a:off x="4801022" y="3805584"/>
              <a:ext cx="125413" cy="63500"/>
            </a:xfrm>
            <a:custGeom>
              <a:avLst/>
              <a:gdLst>
                <a:gd name="T0" fmla="*/ 41804 w 474"/>
                <a:gd name="T1" fmla="*/ 19337 h 243"/>
                <a:gd name="T2" fmla="*/ 116153 w 474"/>
                <a:gd name="T3" fmla="*/ 0 h 243"/>
                <a:gd name="T4" fmla="*/ 115359 w 474"/>
                <a:gd name="T5" fmla="*/ 11237 h 243"/>
                <a:gd name="T6" fmla="*/ 116417 w 474"/>
                <a:gd name="T7" fmla="*/ 20383 h 243"/>
                <a:gd name="T8" fmla="*/ 125413 w 474"/>
                <a:gd name="T9" fmla="*/ 27177 h 243"/>
                <a:gd name="T10" fmla="*/ 9525 w 474"/>
                <a:gd name="T11" fmla="*/ 63500 h 243"/>
                <a:gd name="T12" fmla="*/ 3175 w 474"/>
                <a:gd name="T13" fmla="*/ 60103 h 243"/>
                <a:gd name="T14" fmla="*/ 0 w 474"/>
                <a:gd name="T15" fmla="*/ 49912 h 243"/>
                <a:gd name="T16" fmla="*/ 4498 w 474"/>
                <a:gd name="T17" fmla="*/ 28222 h 243"/>
                <a:gd name="T18" fmla="*/ 8996 w 474"/>
                <a:gd name="T19" fmla="*/ 25609 h 243"/>
                <a:gd name="T20" fmla="*/ 20108 w 474"/>
                <a:gd name="T21" fmla="*/ 47821 h 243"/>
                <a:gd name="T22" fmla="*/ 25929 w 474"/>
                <a:gd name="T23" fmla="*/ 52786 h 243"/>
                <a:gd name="T24" fmla="*/ 26723 w 474"/>
                <a:gd name="T25" fmla="*/ 33449 h 243"/>
                <a:gd name="T26" fmla="*/ 33338 w 474"/>
                <a:gd name="T27" fmla="*/ 27177 h 243"/>
                <a:gd name="T28" fmla="*/ 47361 w 474"/>
                <a:gd name="T29" fmla="*/ 31358 h 243"/>
                <a:gd name="T30" fmla="*/ 41804 w 474"/>
                <a:gd name="T31" fmla="*/ 19337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4" h="243">
                  <a:moveTo>
                    <a:pt x="158" y="74"/>
                  </a:moveTo>
                  <a:lnTo>
                    <a:pt x="439" y="0"/>
                  </a:lnTo>
                  <a:lnTo>
                    <a:pt x="436" y="43"/>
                  </a:lnTo>
                  <a:lnTo>
                    <a:pt x="440" y="78"/>
                  </a:lnTo>
                  <a:lnTo>
                    <a:pt x="474" y="104"/>
                  </a:lnTo>
                  <a:lnTo>
                    <a:pt x="36" y="243"/>
                  </a:lnTo>
                  <a:lnTo>
                    <a:pt x="12" y="230"/>
                  </a:lnTo>
                  <a:lnTo>
                    <a:pt x="0" y="191"/>
                  </a:lnTo>
                  <a:lnTo>
                    <a:pt x="17" y="108"/>
                  </a:lnTo>
                  <a:lnTo>
                    <a:pt x="34" y="98"/>
                  </a:lnTo>
                  <a:lnTo>
                    <a:pt x="76" y="183"/>
                  </a:lnTo>
                  <a:lnTo>
                    <a:pt x="98" y="202"/>
                  </a:lnTo>
                  <a:lnTo>
                    <a:pt x="101" y="128"/>
                  </a:lnTo>
                  <a:lnTo>
                    <a:pt x="126" y="104"/>
                  </a:lnTo>
                  <a:lnTo>
                    <a:pt x="179" y="120"/>
                  </a:lnTo>
                  <a:lnTo>
                    <a:pt x="158" y="74"/>
                  </a:lnTo>
                  <a:close/>
                </a:path>
              </a:pathLst>
            </a:custGeom>
            <a:solidFill>
              <a:srgbClr val="D0BA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525"/>
            <p:cNvSpPr>
              <a:spLocks noChangeArrowheads="1"/>
            </p:cNvSpPr>
            <p:nvPr/>
          </p:nvSpPr>
          <p:spPr bwMode="auto">
            <a:xfrm>
              <a:off x="4780385" y="3784947"/>
              <a:ext cx="38100" cy="20637"/>
            </a:xfrm>
            <a:custGeom>
              <a:avLst/>
              <a:gdLst>
                <a:gd name="T0" fmla="*/ 0 w 145"/>
                <a:gd name="T1" fmla="*/ 17869 h 82"/>
                <a:gd name="T2" fmla="*/ 24962 w 145"/>
                <a:gd name="T3" fmla="*/ 15604 h 82"/>
                <a:gd name="T4" fmla="*/ 23911 w 145"/>
                <a:gd name="T5" fmla="*/ 20637 h 82"/>
                <a:gd name="T6" fmla="*/ 35210 w 145"/>
                <a:gd name="T7" fmla="*/ 16359 h 82"/>
                <a:gd name="T8" fmla="*/ 38100 w 145"/>
                <a:gd name="T9" fmla="*/ 0 h 82"/>
                <a:gd name="T10" fmla="*/ 0 w 145"/>
                <a:gd name="T11" fmla="*/ 17869 h 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5" h="82">
                  <a:moveTo>
                    <a:pt x="0" y="71"/>
                  </a:moveTo>
                  <a:lnTo>
                    <a:pt x="95" y="62"/>
                  </a:lnTo>
                  <a:lnTo>
                    <a:pt x="91" y="82"/>
                  </a:lnTo>
                  <a:lnTo>
                    <a:pt x="134" y="65"/>
                  </a:lnTo>
                  <a:lnTo>
                    <a:pt x="145" y="0"/>
                  </a:lnTo>
                  <a:lnTo>
                    <a:pt x="0" y="71"/>
                  </a:lnTo>
                  <a:close/>
                </a:path>
              </a:pathLst>
            </a:custGeom>
            <a:solidFill>
              <a:srgbClr val="B34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526"/>
            <p:cNvSpPr>
              <a:spLocks noChangeArrowheads="1"/>
            </p:cNvSpPr>
            <p:nvPr/>
          </p:nvSpPr>
          <p:spPr bwMode="auto">
            <a:xfrm>
              <a:off x="4659735" y="3688109"/>
              <a:ext cx="252412" cy="88900"/>
            </a:xfrm>
            <a:custGeom>
              <a:avLst/>
              <a:gdLst>
                <a:gd name="T0" fmla="*/ 2128 w 949"/>
                <a:gd name="T1" fmla="*/ 23019 h 336"/>
                <a:gd name="T2" fmla="*/ 0 w 949"/>
                <a:gd name="T3" fmla="*/ 31485 h 336"/>
                <a:gd name="T4" fmla="*/ 22076 w 949"/>
                <a:gd name="T5" fmla="*/ 42863 h 336"/>
                <a:gd name="T6" fmla="*/ 25002 w 949"/>
                <a:gd name="T7" fmla="*/ 53446 h 336"/>
                <a:gd name="T8" fmla="*/ 25534 w 949"/>
                <a:gd name="T9" fmla="*/ 62442 h 336"/>
                <a:gd name="T10" fmla="*/ 23140 w 949"/>
                <a:gd name="T11" fmla="*/ 72760 h 336"/>
                <a:gd name="T12" fmla="*/ 30055 w 949"/>
                <a:gd name="T13" fmla="*/ 63765 h 336"/>
                <a:gd name="T14" fmla="*/ 33513 w 949"/>
                <a:gd name="T15" fmla="*/ 53446 h 336"/>
                <a:gd name="T16" fmla="*/ 32715 w 949"/>
                <a:gd name="T17" fmla="*/ 45508 h 336"/>
                <a:gd name="T18" fmla="*/ 118094 w 949"/>
                <a:gd name="T19" fmla="*/ 75671 h 336"/>
                <a:gd name="T20" fmla="*/ 239911 w 949"/>
                <a:gd name="T21" fmla="*/ 34925 h 336"/>
                <a:gd name="T22" fmla="*/ 243369 w 949"/>
                <a:gd name="T23" fmla="*/ 45508 h 336"/>
                <a:gd name="T24" fmla="*/ 243369 w 949"/>
                <a:gd name="T25" fmla="*/ 57415 h 336"/>
                <a:gd name="T26" fmla="*/ 234858 w 949"/>
                <a:gd name="T27" fmla="*/ 67998 h 336"/>
                <a:gd name="T28" fmla="*/ 194961 w 949"/>
                <a:gd name="T29" fmla="*/ 84138 h 336"/>
                <a:gd name="T30" fmla="*/ 192833 w 949"/>
                <a:gd name="T31" fmla="*/ 88900 h 336"/>
                <a:gd name="T32" fmla="*/ 239379 w 949"/>
                <a:gd name="T33" fmla="*/ 71438 h 336"/>
                <a:gd name="T34" fmla="*/ 248422 w 949"/>
                <a:gd name="T35" fmla="*/ 65087 h 336"/>
                <a:gd name="T36" fmla="*/ 252412 w 949"/>
                <a:gd name="T37" fmla="*/ 54769 h 336"/>
                <a:gd name="T38" fmla="*/ 251082 w 949"/>
                <a:gd name="T39" fmla="*/ 40481 h 336"/>
                <a:gd name="T40" fmla="*/ 244965 w 949"/>
                <a:gd name="T41" fmla="*/ 33073 h 336"/>
                <a:gd name="T42" fmla="*/ 238315 w 949"/>
                <a:gd name="T43" fmla="*/ 30162 h 336"/>
                <a:gd name="T44" fmla="*/ 221825 w 949"/>
                <a:gd name="T45" fmla="*/ 37835 h 336"/>
                <a:gd name="T46" fmla="*/ 120753 w 949"/>
                <a:gd name="T47" fmla="*/ 61383 h 336"/>
                <a:gd name="T48" fmla="*/ 23140 w 949"/>
                <a:gd name="T49" fmla="*/ 31485 h 336"/>
                <a:gd name="T50" fmla="*/ 115168 w 949"/>
                <a:gd name="T51" fmla="*/ 66410 h 336"/>
                <a:gd name="T52" fmla="*/ 115168 w 949"/>
                <a:gd name="T53" fmla="*/ 69850 h 336"/>
                <a:gd name="T54" fmla="*/ 3990 w 949"/>
                <a:gd name="T55" fmla="*/ 29369 h 336"/>
                <a:gd name="T56" fmla="*/ 7447 w 949"/>
                <a:gd name="T57" fmla="*/ 25929 h 336"/>
                <a:gd name="T58" fmla="*/ 131393 w 949"/>
                <a:gd name="T59" fmla="*/ 3704 h 336"/>
                <a:gd name="T60" fmla="*/ 192035 w 949"/>
                <a:gd name="T61" fmla="*/ 14817 h 336"/>
                <a:gd name="T62" fmla="*/ 127935 w 949"/>
                <a:gd name="T63" fmla="*/ 0 h 336"/>
                <a:gd name="T64" fmla="*/ 2128 w 949"/>
                <a:gd name="T65" fmla="*/ 23019 h 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49" h="336">
                  <a:moveTo>
                    <a:pt x="8" y="87"/>
                  </a:moveTo>
                  <a:lnTo>
                    <a:pt x="0" y="119"/>
                  </a:lnTo>
                  <a:lnTo>
                    <a:pt x="83" y="162"/>
                  </a:lnTo>
                  <a:lnTo>
                    <a:pt x="94" y="202"/>
                  </a:lnTo>
                  <a:lnTo>
                    <a:pt x="96" y="236"/>
                  </a:lnTo>
                  <a:lnTo>
                    <a:pt x="87" y="275"/>
                  </a:lnTo>
                  <a:lnTo>
                    <a:pt x="113" y="241"/>
                  </a:lnTo>
                  <a:lnTo>
                    <a:pt x="126" y="202"/>
                  </a:lnTo>
                  <a:lnTo>
                    <a:pt x="123" y="172"/>
                  </a:lnTo>
                  <a:lnTo>
                    <a:pt x="444" y="286"/>
                  </a:lnTo>
                  <a:lnTo>
                    <a:pt x="902" y="132"/>
                  </a:lnTo>
                  <a:lnTo>
                    <a:pt x="915" y="172"/>
                  </a:lnTo>
                  <a:lnTo>
                    <a:pt x="915" y="217"/>
                  </a:lnTo>
                  <a:lnTo>
                    <a:pt x="883" y="257"/>
                  </a:lnTo>
                  <a:lnTo>
                    <a:pt x="733" y="318"/>
                  </a:lnTo>
                  <a:lnTo>
                    <a:pt x="725" y="336"/>
                  </a:lnTo>
                  <a:lnTo>
                    <a:pt x="900" y="270"/>
                  </a:lnTo>
                  <a:lnTo>
                    <a:pt x="934" y="246"/>
                  </a:lnTo>
                  <a:lnTo>
                    <a:pt x="949" y="207"/>
                  </a:lnTo>
                  <a:lnTo>
                    <a:pt x="944" y="153"/>
                  </a:lnTo>
                  <a:lnTo>
                    <a:pt x="921" y="125"/>
                  </a:lnTo>
                  <a:lnTo>
                    <a:pt x="896" y="114"/>
                  </a:lnTo>
                  <a:lnTo>
                    <a:pt x="834" y="143"/>
                  </a:lnTo>
                  <a:lnTo>
                    <a:pt x="454" y="232"/>
                  </a:lnTo>
                  <a:lnTo>
                    <a:pt x="87" y="119"/>
                  </a:lnTo>
                  <a:lnTo>
                    <a:pt x="433" y="251"/>
                  </a:lnTo>
                  <a:lnTo>
                    <a:pt x="433" y="264"/>
                  </a:lnTo>
                  <a:lnTo>
                    <a:pt x="15" y="111"/>
                  </a:lnTo>
                  <a:lnTo>
                    <a:pt x="28" y="98"/>
                  </a:lnTo>
                  <a:lnTo>
                    <a:pt x="494" y="14"/>
                  </a:lnTo>
                  <a:lnTo>
                    <a:pt x="722" y="56"/>
                  </a:lnTo>
                  <a:lnTo>
                    <a:pt x="481" y="0"/>
                  </a:lnTo>
                  <a:lnTo>
                    <a:pt x="8" y="8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527"/>
            <p:cNvSpPr>
              <a:spLocks noChangeArrowheads="1"/>
            </p:cNvSpPr>
            <p:nvPr/>
          </p:nvSpPr>
          <p:spPr bwMode="auto">
            <a:xfrm>
              <a:off x="4661322" y="3748434"/>
              <a:ext cx="155575" cy="77788"/>
            </a:xfrm>
            <a:custGeom>
              <a:avLst/>
              <a:gdLst>
                <a:gd name="T0" fmla="*/ 26283 w 586"/>
                <a:gd name="T1" fmla="*/ 0 h 298"/>
                <a:gd name="T2" fmla="*/ 2389 w 586"/>
                <a:gd name="T3" fmla="*/ 8614 h 298"/>
                <a:gd name="T4" fmla="*/ 0 w 586"/>
                <a:gd name="T5" fmla="*/ 17228 h 298"/>
                <a:gd name="T6" fmla="*/ 118407 w 586"/>
                <a:gd name="T7" fmla="*/ 77788 h 298"/>
                <a:gd name="T8" fmla="*/ 151062 w 586"/>
                <a:gd name="T9" fmla="*/ 61343 h 298"/>
                <a:gd name="T10" fmla="*/ 155575 w 586"/>
                <a:gd name="T11" fmla="*/ 50641 h 298"/>
                <a:gd name="T12" fmla="*/ 119203 w 586"/>
                <a:gd name="T13" fmla="*/ 64475 h 298"/>
                <a:gd name="T14" fmla="*/ 36637 w 586"/>
                <a:gd name="T15" fmla="*/ 27147 h 298"/>
                <a:gd name="T16" fmla="*/ 115221 w 586"/>
                <a:gd name="T17" fmla="*/ 67086 h 298"/>
                <a:gd name="T18" fmla="*/ 116814 w 586"/>
                <a:gd name="T19" fmla="*/ 73089 h 298"/>
                <a:gd name="T20" fmla="*/ 7434 w 586"/>
                <a:gd name="T21" fmla="*/ 17228 h 298"/>
                <a:gd name="T22" fmla="*/ 6106 w 586"/>
                <a:gd name="T23" fmla="*/ 12008 h 298"/>
                <a:gd name="T24" fmla="*/ 26018 w 586"/>
                <a:gd name="T25" fmla="*/ 4438 h 298"/>
                <a:gd name="T26" fmla="*/ 26283 w 586"/>
                <a:gd name="T27" fmla="*/ 0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6" h="298">
                  <a:moveTo>
                    <a:pt x="99" y="0"/>
                  </a:moveTo>
                  <a:lnTo>
                    <a:pt x="9" y="33"/>
                  </a:lnTo>
                  <a:lnTo>
                    <a:pt x="0" y="66"/>
                  </a:lnTo>
                  <a:lnTo>
                    <a:pt x="446" y="298"/>
                  </a:lnTo>
                  <a:lnTo>
                    <a:pt x="569" y="235"/>
                  </a:lnTo>
                  <a:lnTo>
                    <a:pt x="586" y="194"/>
                  </a:lnTo>
                  <a:lnTo>
                    <a:pt x="449" y="247"/>
                  </a:lnTo>
                  <a:lnTo>
                    <a:pt x="138" y="104"/>
                  </a:lnTo>
                  <a:lnTo>
                    <a:pt x="434" y="257"/>
                  </a:lnTo>
                  <a:lnTo>
                    <a:pt x="440" y="280"/>
                  </a:lnTo>
                  <a:lnTo>
                    <a:pt x="28" y="66"/>
                  </a:lnTo>
                  <a:lnTo>
                    <a:pt x="23" y="46"/>
                  </a:lnTo>
                  <a:lnTo>
                    <a:pt x="98" y="17"/>
                  </a:lnTo>
                  <a:lnTo>
                    <a:pt x="9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528"/>
            <p:cNvSpPr>
              <a:spLocks noChangeArrowheads="1"/>
            </p:cNvSpPr>
            <p:nvPr/>
          </p:nvSpPr>
          <p:spPr bwMode="auto">
            <a:xfrm>
              <a:off x="4688310" y="3756372"/>
              <a:ext cx="130175" cy="49212"/>
            </a:xfrm>
            <a:custGeom>
              <a:avLst/>
              <a:gdLst>
                <a:gd name="T0" fmla="*/ 0 w 491"/>
                <a:gd name="T1" fmla="*/ 7069 h 181"/>
                <a:gd name="T2" fmla="*/ 88816 w 491"/>
                <a:gd name="T3" fmla="*/ 49212 h 181"/>
                <a:gd name="T4" fmla="*/ 130175 w 491"/>
                <a:gd name="T5" fmla="*/ 31811 h 181"/>
                <a:gd name="T6" fmla="*/ 130175 w 491"/>
                <a:gd name="T7" fmla="*/ 28277 h 181"/>
                <a:gd name="T8" fmla="*/ 98625 w 491"/>
                <a:gd name="T9" fmla="*/ 40512 h 181"/>
                <a:gd name="T10" fmla="*/ 103133 w 491"/>
                <a:gd name="T11" fmla="*/ 30452 h 181"/>
                <a:gd name="T12" fmla="*/ 118775 w 491"/>
                <a:gd name="T13" fmla="*/ 23926 h 181"/>
                <a:gd name="T14" fmla="*/ 101542 w 491"/>
                <a:gd name="T15" fmla="*/ 25830 h 181"/>
                <a:gd name="T16" fmla="*/ 100746 w 491"/>
                <a:gd name="T17" fmla="*/ 14682 h 181"/>
                <a:gd name="T18" fmla="*/ 94914 w 491"/>
                <a:gd name="T19" fmla="*/ 1903 h 181"/>
                <a:gd name="T20" fmla="*/ 90937 w 491"/>
                <a:gd name="T21" fmla="*/ 4622 h 181"/>
                <a:gd name="T22" fmla="*/ 95709 w 491"/>
                <a:gd name="T23" fmla="*/ 14682 h 181"/>
                <a:gd name="T24" fmla="*/ 54615 w 491"/>
                <a:gd name="T25" fmla="*/ 0 h 181"/>
                <a:gd name="T26" fmla="*/ 95709 w 491"/>
                <a:gd name="T27" fmla="*/ 21207 h 181"/>
                <a:gd name="T28" fmla="*/ 97035 w 491"/>
                <a:gd name="T29" fmla="*/ 27461 h 181"/>
                <a:gd name="T30" fmla="*/ 93853 w 491"/>
                <a:gd name="T31" fmla="*/ 35346 h 181"/>
                <a:gd name="T32" fmla="*/ 29429 w 491"/>
                <a:gd name="T33" fmla="*/ 9516 h 181"/>
                <a:gd name="T34" fmla="*/ 93588 w 491"/>
                <a:gd name="T35" fmla="*/ 39424 h 181"/>
                <a:gd name="T36" fmla="*/ 88816 w 491"/>
                <a:gd name="T37" fmla="*/ 45677 h 181"/>
                <a:gd name="T38" fmla="*/ 0 w 491"/>
                <a:gd name="T39" fmla="*/ 7069 h 1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91" h="181">
                  <a:moveTo>
                    <a:pt x="0" y="26"/>
                  </a:moveTo>
                  <a:lnTo>
                    <a:pt x="335" y="181"/>
                  </a:lnTo>
                  <a:lnTo>
                    <a:pt x="491" y="117"/>
                  </a:lnTo>
                  <a:lnTo>
                    <a:pt x="491" y="104"/>
                  </a:lnTo>
                  <a:lnTo>
                    <a:pt x="372" y="149"/>
                  </a:lnTo>
                  <a:lnTo>
                    <a:pt x="389" y="112"/>
                  </a:lnTo>
                  <a:lnTo>
                    <a:pt x="448" y="88"/>
                  </a:lnTo>
                  <a:lnTo>
                    <a:pt x="383" y="95"/>
                  </a:lnTo>
                  <a:lnTo>
                    <a:pt x="380" y="54"/>
                  </a:lnTo>
                  <a:lnTo>
                    <a:pt x="358" y="7"/>
                  </a:lnTo>
                  <a:lnTo>
                    <a:pt x="343" y="17"/>
                  </a:lnTo>
                  <a:lnTo>
                    <a:pt x="361" y="54"/>
                  </a:lnTo>
                  <a:lnTo>
                    <a:pt x="206" y="0"/>
                  </a:lnTo>
                  <a:lnTo>
                    <a:pt x="361" y="78"/>
                  </a:lnTo>
                  <a:lnTo>
                    <a:pt x="366" y="101"/>
                  </a:lnTo>
                  <a:lnTo>
                    <a:pt x="354" y="130"/>
                  </a:lnTo>
                  <a:lnTo>
                    <a:pt x="111" y="35"/>
                  </a:lnTo>
                  <a:lnTo>
                    <a:pt x="353" y="145"/>
                  </a:lnTo>
                  <a:lnTo>
                    <a:pt x="335" y="168"/>
                  </a:lnTo>
                  <a:lnTo>
                    <a:pt x="0" y="2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529"/>
            <p:cNvSpPr>
              <a:spLocks noChangeArrowheads="1"/>
            </p:cNvSpPr>
            <p:nvPr/>
          </p:nvSpPr>
          <p:spPr bwMode="auto">
            <a:xfrm>
              <a:off x="4796260" y="3738909"/>
              <a:ext cx="90487" cy="119063"/>
            </a:xfrm>
            <a:custGeom>
              <a:avLst/>
              <a:gdLst>
                <a:gd name="T0" fmla="*/ 0 w 342"/>
                <a:gd name="T1" fmla="*/ 30556 h 452"/>
                <a:gd name="T2" fmla="*/ 33337 w 342"/>
                <a:gd name="T3" fmla="*/ 20810 h 452"/>
                <a:gd name="T4" fmla="*/ 90487 w 342"/>
                <a:gd name="T5" fmla="*/ 0 h 452"/>
                <a:gd name="T6" fmla="*/ 51064 w 342"/>
                <a:gd name="T7" fmla="*/ 19756 h 452"/>
                <a:gd name="T8" fmla="*/ 57679 w 342"/>
                <a:gd name="T9" fmla="*/ 27922 h 452"/>
                <a:gd name="T10" fmla="*/ 57679 w 342"/>
                <a:gd name="T11" fmla="*/ 37932 h 452"/>
                <a:gd name="T12" fmla="*/ 52387 w 342"/>
                <a:gd name="T13" fmla="*/ 54527 h 452"/>
                <a:gd name="T14" fmla="*/ 45244 w 342"/>
                <a:gd name="T15" fmla="*/ 72966 h 452"/>
                <a:gd name="T16" fmla="*/ 44979 w 342"/>
                <a:gd name="T17" fmla="*/ 82712 h 452"/>
                <a:gd name="T18" fmla="*/ 51593 w 342"/>
                <a:gd name="T19" fmla="*/ 97463 h 452"/>
                <a:gd name="T20" fmla="*/ 41539 w 342"/>
                <a:gd name="T21" fmla="*/ 85873 h 452"/>
                <a:gd name="T22" fmla="*/ 40216 w 342"/>
                <a:gd name="T23" fmla="*/ 73229 h 452"/>
                <a:gd name="T24" fmla="*/ 47889 w 342"/>
                <a:gd name="T25" fmla="*/ 52156 h 452"/>
                <a:gd name="T26" fmla="*/ 53975 w 342"/>
                <a:gd name="T27" fmla="*/ 36351 h 452"/>
                <a:gd name="T28" fmla="*/ 44979 w 342"/>
                <a:gd name="T29" fmla="*/ 20283 h 452"/>
                <a:gd name="T30" fmla="*/ 19579 w 342"/>
                <a:gd name="T31" fmla="*/ 29766 h 452"/>
                <a:gd name="T32" fmla="*/ 21960 w 342"/>
                <a:gd name="T33" fmla="*/ 34771 h 452"/>
                <a:gd name="T34" fmla="*/ 24077 w 342"/>
                <a:gd name="T35" fmla="*/ 47414 h 452"/>
                <a:gd name="T36" fmla="*/ 21696 w 342"/>
                <a:gd name="T37" fmla="*/ 61902 h 452"/>
                <a:gd name="T38" fmla="*/ 17992 w 342"/>
                <a:gd name="T39" fmla="*/ 76127 h 452"/>
                <a:gd name="T40" fmla="*/ 16669 w 342"/>
                <a:gd name="T41" fmla="*/ 90351 h 452"/>
                <a:gd name="T42" fmla="*/ 20902 w 342"/>
                <a:gd name="T43" fmla="*/ 104575 h 452"/>
                <a:gd name="T44" fmla="*/ 30162 w 342"/>
                <a:gd name="T45" fmla="*/ 119063 h 452"/>
                <a:gd name="T46" fmla="*/ 20108 w 342"/>
                <a:gd name="T47" fmla="*/ 113268 h 452"/>
                <a:gd name="T48" fmla="*/ 13494 w 342"/>
                <a:gd name="T49" fmla="*/ 97463 h 452"/>
                <a:gd name="T50" fmla="*/ 12171 w 342"/>
                <a:gd name="T51" fmla="*/ 80341 h 452"/>
                <a:gd name="T52" fmla="*/ 16933 w 342"/>
                <a:gd name="T53" fmla="*/ 58214 h 452"/>
                <a:gd name="T54" fmla="*/ 18785 w 342"/>
                <a:gd name="T55" fmla="*/ 44780 h 452"/>
                <a:gd name="T56" fmla="*/ 12171 w 342"/>
                <a:gd name="T57" fmla="*/ 31346 h 452"/>
                <a:gd name="T58" fmla="*/ 0 w 342"/>
                <a:gd name="T59" fmla="*/ 30556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42" h="452">
                  <a:moveTo>
                    <a:pt x="0" y="116"/>
                  </a:moveTo>
                  <a:lnTo>
                    <a:pt x="126" y="79"/>
                  </a:lnTo>
                  <a:lnTo>
                    <a:pt x="342" y="0"/>
                  </a:lnTo>
                  <a:lnTo>
                    <a:pt x="193" y="75"/>
                  </a:lnTo>
                  <a:lnTo>
                    <a:pt x="218" y="106"/>
                  </a:lnTo>
                  <a:lnTo>
                    <a:pt x="218" y="144"/>
                  </a:lnTo>
                  <a:lnTo>
                    <a:pt x="198" y="207"/>
                  </a:lnTo>
                  <a:lnTo>
                    <a:pt x="171" y="277"/>
                  </a:lnTo>
                  <a:lnTo>
                    <a:pt x="170" y="314"/>
                  </a:lnTo>
                  <a:lnTo>
                    <a:pt x="195" y="370"/>
                  </a:lnTo>
                  <a:lnTo>
                    <a:pt x="157" y="326"/>
                  </a:lnTo>
                  <a:lnTo>
                    <a:pt x="152" y="278"/>
                  </a:lnTo>
                  <a:lnTo>
                    <a:pt x="181" y="198"/>
                  </a:lnTo>
                  <a:lnTo>
                    <a:pt x="204" y="138"/>
                  </a:lnTo>
                  <a:lnTo>
                    <a:pt x="170" y="77"/>
                  </a:lnTo>
                  <a:lnTo>
                    <a:pt x="74" y="113"/>
                  </a:lnTo>
                  <a:lnTo>
                    <a:pt x="83" y="132"/>
                  </a:lnTo>
                  <a:lnTo>
                    <a:pt x="91" y="180"/>
                  </a:lnTo>
                  <a:lnTo>
                    <a:pt x="82" y="235"/>
                  </a:lnTo>
                  <a:lnTo>
                    <a:pt x="68" y="289"/>
                  </a:lnTo>
                  <a:lnTo>
                    <a:pt x="63" y="343"/>
                  </a:lnTo>
                  <a:lnTo>
                    <a:pt x="79" y="397"/>
                  </a:lnTo>
                  <a:lnTo>
                    <a:pt x="114" y="452"/>
                  </a:lnTo>
                  <a:lnTo>
                    <a:pt x="76" y="430"/>
                  </a:lnTo>
                  <a:lnTo>
                    <a:pt x="51" y="370"/>
                  </a:lnTo>
                  <a:lnTo>
                    <a:pt x="46" y="305"/>
                  </a:lnTo>
                  <a:lnTo>
                    <a:pt x="64" y="221"/>
                  </a:lnTo>
                  <a:lnTo>
                    <a:pt x="71" y="170"/>
                  </a:lnTo>
                  <a:lnTo>
                    <a:pt x="46" y="119"/>
                  </a:lnTo>
                  <a:lnTo>
                    <a:pt x="0" y="11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530"/>
            <p:cNvSpPr>
              <a:spLocks noChangeArrowheads="1"/>
            </p:cNvSpPr>
            <p:nvPr/>
          </p:nvSpPr>
          <p:spPr bwMode="auto">
            <a:xfrm>
              <a:off x="4824835" y="3830984"/>
              <a:ext cx="23812" cy="26988"/>
            </a:xfrm>
            <a:custGeom>
              <a:avLst/>
              <a:gdLst>
                <a:gd name="T0" fmla="*/ 2140 w 89"/>
                <a:gd name="T1" fmla="*/ 26988 h 107"/>
                <a:gd name="T2" fmla="*/ 0 w 89"/>
                <a:gd name="T3" fmla="*/ 12863 h 107"/>
                <a:gd name="T4" fmla="*/ 5886 w 89"/>
                <a:gd name="T5" fmla="*/ 0 h 107"/>
                <a:gd name="T6" fmla="*/ 11505 w 89"/>
                <a:gd name="T7" fmla="*/ 504 h 107"/>
                <a:gd name="T8" fmla="*/ 23812 w 89"/>
                <a:gd name="T9" fmla="*/ 6306 h 107"/>
                <a:gd name="T10" fmla="*/ 9097 w 89"/>
                <a:gd name="T11" fmla="*/ 5297 h 107"/>
                <a:gd name="T12" fmla="*/ 3746 w 89"/>
                <a:gd name="T13" fmla="*/ 13116 h 107"/>
                <a:gd name="T14" fmla="*/ 2140 w 89"/>
                <a:gd name="T15" fmla="*/ 26988 h 1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9" h="107">
                  <a:moveTo>
                    <a:pt x="8" y="107"/>
                  </a:moveTo>
                  <a:lnTo>
                    <a:pt x="0" y="51"/>
                  </a:lnTo>
                  <a:lnTo>
                    <a:pt x="22" y="0"/>
                  </a:lnTo>
                  <a:lnTo>
                    <a:pt x="43" y="2"/>
                  </a:lnTo>
                  <a:lnTo>
                    <a:pt x="89" y="25"/>
                  </a:lnTo>
                  <a:lnTo>
                    <a:pt x="34" y="21"/>
                  </a:lnTo>
                  <a:lnTo>
                    <a:pt x="14" y="52"/>
                  </a:lnTo>
                  <a:lnTo>
                    <a:pt x="8" y="10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531"/>
            <p:cNvSpPr>
              <a:spLocks noChangeArrowheads="1"/>
            </p:cNvSpPr>
            <p:nvPr/>
          </p:nvSpPr>
          <p:spPr bwMode="auto">
            <a:xfrm>
              <a:off x="4843885" y="3708747"/>
              <a:ext cx="74612" cy="88900"/>
            </a:xfrm>
            <a:custGeom>
              <a:avLst/>
              <a:gdLst>
                <a:gd name="T0" fmla="*/ 5576 w 281"/>
                <a:gd name="T1" fmla="*/ 78052 h 336"/>
                <a:gd name="T2" fmla="*/ 47529 w 281"/>
                <a:gd name="T3" fmla="*/ 59002 h 336"/>
                <a:gd name="T4" fmla="*/ 57087 w 281"/>
                <a:gd name="T5" fmla="*/ 57679 h 336"/>
                <a:gd name="T6" fmla="*/ 63991 w 281"/>
                <a:gd name="T7" fmla="*/ 51065 h 336"/>
                <a:gd name="T8" fmla="*/ 70629 w 281"/>
                <a:gd name="T9" fmla="*/ 35454 h 336"/>
                <a:gd name="T10" fmla="*/ 67708 w 281"/>
                <a:gd name="T11" fmla="*/ 13229 h 336"/>
                <a:gd name="T12" fmla="*/ 57619 w 281"/>
                <a:gd name="T13" fmla="*/ 4498 h 336"/>
                <a:gd name="T14" fmla="*/ 39297 w 281"/>
                <a:gd name="T15" fmla="*/ 10319 h 336"/>
                <a:gd name="T16" fmla="*/ 54432 w 281"/>
                <a:gd name="T17" fmla="*/ 0 h 336"/>
                <a:gd name="T18" fmla="*/ 63991 w 281"/>
                <a:gd name="T19" fmla="*/ 3440 h 336"/>
                <a:gd name="T20" fmla="*/ 72488 w 281"/>
                <a:gd name="T21" fmla="*/ 12435 h 336"/>
                <a:gd name="T22" fmla="*/ 74612 w 281"/>
                <a:gd name="T23" fmla="*/ 30692 h 336"/>
                <a:gd name="T24" fmla="*/ 73550 w 281"/>
                <a:gd name="T25" fmla="*/ 43392 h 336"/>
                <a:gd name="T26" fmla="*/ 65053 w 281"/>
                <a:gd name="T27" fmla="*/ 59531 h 336"/>
                <a:gd name="T28" fmla="*/ 59743 w 281"/>
                <a:gd name="T29" fmla="*/ 62971 h 336"/>
                <a:gd name="T30" fmla="*/ 49653 w 281"/>
                <a:gd name="T31" fmla="*/ 62442 h 336"/>
                <a:gd name="T32" fmla="*/ 0 w 281"/>
                <a:gd name="T33" fmla="*/ 88900 h 336"/>
                <a:gd name="T34" fmla="*/ 5576 w 281"/>
                <a:gd name="T35" fmla="*/ 78052 h 3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1" h="336">
                  <a:moveTo>
                    <a:pt x="21" y="295"/>
                  </a:moveTo>
                  <a:lnTo>
                    <a:pt x="179" y="223"/>
                  </a:lnTo>
                  <a:lnTo>
                    <a:pt x="215" y="218"/>
                  </a:lnTo>
                  <a:lnTo>
                    <a:pt x="241" y="193"/>
                  </a:lnTo>
                  <a:lnTo>
                    <a:pt x="266" y="134"/>
                  </a:lnTo>
                  <a:lnTo>
                    <a:pt x="255" y="50"/>
                  </a:lnTo>
                  <a:lnTo>
                    <a:pt x="217" y="17"/>
                  </a:lnTo>
                  <a:lnTo>
                    <a:pt x="148" y="39"/>
                  </a:lnTo>
                  <a:lnTo>
                    <a:pt x="205" y="0"/>
                  </a:lnTo>
                  <a:lnTo>
                    <a:pt x="241" y="13"/>
                  </a:lnTo>
                  <a:lnTo>
                    <a:pt x="273" y="47"/>
                  </a:lnTo>
                  <a:lnTo>
                    <a:pt x="281" y="116"/>
                  </a:lnTo>
                  <a:lnTo>
                    <a:pt x="277" y="164"/>
                  </a:lnTo>
                  <a:lnTo>
                    <a:pt x="245" y="225"/>
                  </a:lnTo>
                  <a:lnTo>
                    <a:pt x="225" y="238"/>
                  </a:lnTo>
                  <a:lnTo>
                    <a:pt x="187" y="236"/>
                  </a:lnTo>
                  <a:lnTo>
                    <a:pt x="0" y="336"/>
                  </a:lnTo>
                  <a:lnTo>
                    <a:pt x="21" y="29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532"/>
            <p:cNvSpPr>
              <a:spLocks noChangeArrowheads="1"/>
            </p:cNvSpPr>
            <p:nvPr/>
          </p:nvSpPr>
          <p:spPr bwMode="auto">
            <a:xfrm>
              <a:off x="4689897" y="3781772"/>
              <a:ext cx="266700" cy="103187"/>
            </a:xfrm>
            <a:custGeom>
              <a:avLst/>
              <a:gdLst>
                <a:gd name="T0" fmla="*/ 3443 w 1007"/>
                <a:gd name="T1" fmla="*/ 0 h 391"/>
                <a:gd name="T2" fmla="*/ 0 w 1007"/>
                <a:gd name="T3" fmla="*/ 8181 h 391"/>
                <a:gd name="T4" fmla="*/ 265 w 1007"/>
                <a:gd name="T5" fmla="*/ 26391 h 391"/>
                <a:gd name="T6" fmla="*/ 5297 w 1007"/>
                <a:gd name="T7" fmla="*/ 36683 h 391"/>
                <a:gd name="T8" fmla="*/ 13507 w 1007"/>
                <a:gd name="T9" fmla="*/ 39586 h 391"/>
                <a:gd name="T10" fmla="*/ 27544 w 1007"/>
                <a:gd name="T11" fmla="*/ 51198 h 391"/>
                <a:gd name="T12" fmla="*/ 62239 w 1007"/>
                <a:gd name="T13" fmla="*/ 74949 h 391"/>
                <a:gd name="T14" fmla="*/ 69655 w 1007"/>
                <a:gd name="T15" fmla="*/ 76005 h 391"/>
                <a:gd name="T16" fmla="*/ 79719 w 1007"/>
                <a:gd name="T17" fmla="*/ 81547 h 391"/>
                <a:gd name="T18" fmla="*/ 83162 w 1007"/>
                <a:gd name="T19" fmla="*/ 88144 h 391"/>
                <a:gd name="T20" fmla="*/ 109117 w 1007"/>
                <a:gd name="T21" fmla="*/ 101604 h 391"/>
                <a:gd name="T22" fmla="*/ 120240 w 1007"/>
                <a:gd name="T23" fmla="*/ 103187 h 391"/>
                <a:gd name="T24" fmla="*/ 266700 w 1007"/>
                <a:gd name="T25" fmla="*/ 57267 h 391"/>
                <a:gd name="T26" fmla="*/ 265641 w 1007"/>
                <a:gd name="T27" fmla="*/ 47503 h 391"/>
                <a:gd name="T28" fmla="*/ 226443 w 1007"/>
                <a:gd name="T29" fmla="*/ 34836 h 391"/>
                <a:gd name="T30" fmla="*/ 262727 w 1007"/>
                <a:gd name="T31" fmla="*/ 50934 h 391"/>
                <a:gd name="T32" fmla="*/ 118386 w 1007"/>
                <a:gd name="T33" fmla="*/ 96062 h 391"/>
                <a:gd name="T34" fmla="*/ 109117 w 1007"/>
                <a:gd name="T35" fmla="*/ 88144 h 391"/>
                <a:gd name="T36" fmla="*/ 104614 w 1007"/>
                <a:gd name="T37" fmla="*/ 76005 h 391"/>
                <a:gd name="T38" fmla="*/ 108322 w 1007"/>
                <a:gd name="T39" fmla="*/ 53309 h 391"/>
                <a:gd name="T40" fmla="*/ 101966 w 1007"/>
                <a:gd name="T41" fmla="*/ 64393 h 391"/>
                <a:gd name="T42" fmla="*/ 100642 w 1007"/>
                <a:gd name="T43" fmla="*/ 76005 h 391"/>
                <a:gd name="T44" fmla="*/ 104614 w 1007"/>
                <a:gd name="T45" fmla="*/ 91311 h 391"/>
                <a:gd name="T46" fmla="*/ 108322 w 1007"/>
                <a:gd name="T47" fmla="*/ 96062 h 391"/>
                <a:gd name="T48" fmla="*/ 87134 w 1007"/>
                <a:gd name="T49" fmla="*/ 85769 h 391"/>
                <a:gd name="T50" fmla="*/ 83162 w 1007"/>
                <a:gd name="T51" fmla="*/ 75741 h 391"/>
                <a:gd name="T52" fmla="*/ 81837 w 1007"/>
                <a:gd name="T53" fmla="*/ 60698 h 391"/>
                <a:gd name="T54" fmla="*/ 84751 w 1007"/>
                <a:gd name="T55" fmla="*/ 50406 h 391"/>
                <a:gd name="T56" fmla="*/ 79719 w 1007"/>
                <a:gd name="T57" fmla="*/ 58059 h 391"/>
                <a:gd name="T58" fmla="*/ 77865 w 1007"/>
                <a:gd name="T59" fmla="*/ 68879 h 391"/>
                <a:gd name="T60" fmla="*/ 77070 w 1007"/>
                <a:gd name="T61" fmla="*/ 75477 h 391"/>
                <a:gd name="T62" fmla="*/ 69390 w 1007"/>
                <a:gd name="T63" fmla="*/ 70199 h 391"/>
                <a:gd name="T64" fmla="*/ 68065 w 1007"/>
                <a:gd name="T65" fmla="*/ 57267 h 391"/>
                <a:gd name="T66" fmla="*/ 72038 w 1007"/>
                <a:gd name="T67" fmla="*/ 41961 h 391"/>
                <a:gd name="T68" fmla="*/ 67006 w 1007"/>
                <a:gd name="T69" fmla="*/ 48559 h 391"/>
                <a:gd name="T70" fmla="*/ 63563 w 1007"/>
                <a:gd name="T71" fmla="*/ 59115 h 391"/>
                <a:gd name="T72" fmla="*/ 63563 w 1007"/>
                <a:gd name="T73" fmla="*/ 69671 h 391"/>
                <a:gd name="T74" fmla="*/ 14831 w 1007"/>
                <a:gd name="T75" fmla="*/ 36419 h 391"/>
                <a:gd name="T76" fmla="*/ 14567 w 1007"/>
                <a:gd name="T77" fmla="*/ 26391 h 391"/>
                <a:gd name="T78" fmla="*/ 14831 w 1007"/>
                <a:gd name="T79" fmla="*/ 17946 h 391"/>
                <a:gd name="T80" fmla="*/ 10859 w 1007"/>
                <a:gd name="T81" fmla="*/ 23488 h 391"/>
                <a:gd name="T82" fmla="*/ 8475 w 1007"/>
                <a:gd name="T83" fmla="*/ 32196 h 391"/>
                <a:gd name="T84" fmla="*/ 3443 w 1007"/>
                <a:gd name="T85" fmla="*/ 22960 h 391"/>
                <a:gd name="T86" fmla="*/ 3443 w 1007"/>
                <a:gd name="T87" fmla="*/ 10028 h 391"/>
                <a:gd name="T88" fmla="*/ 12183 w 1007"/>
                <a:gd name="T89" fmla="*/ 4486 h 391"/>
                <a:gd name="T90" fmla="*/ 3443 w 1007"/>
                <a:gd name="T91" fmla="*/ 0 h 3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07" h="391">
                  <a:moveTo>
                    <a:pt x="13" y="0"/>
                  </a:moveTo>
                  <a:lnTo>
                    <a:pt x="0" y="31"/>
                  </a:lnTo>
                  <a:lnTo>
                    <a:pt x="1" y="100"/>
                  </a:lnTo>
                  <a:lnTo>
                    <a:pt x="20" y="139"/>
                  </a:lnTo>
                  <a:lnTo>
                    <a:pt x="51" y="150"/>
                  </a:lnTo>
                  <a:lnTo>
                    <a:pt x="104" y="194"/>
                  </a:lnTo>
                  <a:lnTo>
                    <a:pt x="235" y="284"/>
                  </a:lnTo>
                  <a:lnTo>
                    <a:pt x="263" y="288"/>
                  </a:lnTo>
                  <a:lnTo>
                    <a:pt x="301" y="309"/>
                  </a:lnTo>
                  <a:lnTo>
                    <a:pt x="314" y="334"/>
                  </a:lnTo>
                  <a:lnTo>
                    <a:pt x="412" y="385"/>
                  </a:lnTo>
                  <a:lnTo>
                    <a:pt x="454" y="391"/>
                  </a:lnTo>
                  <a:lnTo>
                    <a:pt x="1007" y="217"/>
                  </a:lnTo>
                  <a:lnTo>
                    <a:pt x="1003" y="180"/>
                  </a:lnTo>
                  <a:lnTo>
                    <a:pt x="855" y="132"/>
                  </a:lnTo>
                  <a:lnTo>
                    <a:pt x="992" y="193"/>
                  </a:lnTo>
                  <a:lnTo>
                    <a:pt x="447" y="364"/>
                  </a:lnTo>
                  <a:lnTo>
                    <a:pt x="412" y="334"/>
                  </a:lnTo>
                  <a:lnTo>
                    <a:pt x="395" y="288"/>
                  </a:lnTo>
                  <a:lnTo>
                    <a:pt x="409" y="202"/>
                  </a:lnTo>
                  <a:lnTo>
                    <a:pt x="385" y="244"/>
                  </a:lnTo>
                  <a:lnTo>
                    <a:pt x="380" y="288"/>
                  </a:lnTo>
                  <a:lnTo>
                    <a:pt x="395" y="346"/>
                  </a:lnTo>
                  <a:lnTo>
                    <a:pt x="409" y="364"/>
                  </a:lnTo>
                  <a:lnTo>
                    <a:pt x="329" y="325"/>
                  </a:lnTo>
                  <a:lnTo>
                    <a:pt x="314" y="287"/>
                  </a:lnTo>
                  <a:lnTo>
                    <a:pt x="309" y="230"/>
                  </a:lnTo>
                  <a:lnTo>
                    <a:pt x="320" y="191"/>
                  </a:lnTo>
                  <a:lnTo>
                    <a:pt x="301" y="220"/>
                  </a:lnTo>
                  <a:lnTo>
                    <a:pt x="294" y="261"/>
                  </a:lnTo>
                  <a:lnTo>
                    <a:pt x="291" y="286"/>
                  </a:lnTo>
                  <a:lnTo>
                    <a:pt x="262" y="266"/>
                  </a:lnTo>
                  <a:lnTo>
                    <a:pt x="257" y="217"/>
                  </a:lnTo>
                  <a:lnTo>
                    <a:pt x="272" y="159"/>
                  </a:lnTo>
                  <a:lnTo>
                    <a:pt x="253" y="184"/>
                  </a:lnTo>
                  <a:lnTo>
                    <a:pt x="240" y="224"/>
                  </a:lnTo>
                  <a:lnTo>
                    <a:pt x="240" y="264"/>
                  </a:lnTo>
                  <a:lnTo>
                    <a:pt x="56" y="138"/>
                  </a:lnTo>
                  <a:lnTo>
                    <a:pt x="55" y="100"/>
                  </a:lnTo>
                  <a:lnTo>
                    <a:pt x="56" y="68"/>
                  </a:lnTo>
                  <a:lnTo>
                    <a:pt x="41" y="89"/>
                  </a:lnTo>
                  <a:lnTo>
                    <a:pt x="32" y="122"/>
                  </a:lnTo>
                  <a:lnTo>
                    <a:pt x="13" y="87"/>
                  </a:lnTo>
                  <a:lnTo>
                    <a:pt x="13" y="38"/>
                  </a:lnTo>
                  <a:lnTo>
                    <a:pt x="46" y="17"/>
                  </a:lnTo>
                  <a:lnTo>
                    <a:pt x="13"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533"/>
            <p:cNvSpPr>
              <a:spLocks noChangeArrowheads="1"/>
            </p:cNvSpPr>
            <p:nvPr/>
          </p:nvSpPr>
          <p:spPr bwMode="auto">
            <a:xfrm>
              <a:off x="4799435" y="3826222"/>
              <a:ext cx="23812" cy="38100"/>
            </a:xfrm>
            <a:custGeom>
              <a:avLst/>
              <a:gdLst>
                <a:gd name="T0" fmla="*/ 11522 w 93"/>
                <a:gd name="T1" fmla="*/ 0 h 140"/>
                <a:gd name="T2" fmla="*/ 6401 w 93"/>
                <a:gd name="T3" fmla="*/ 4082 h 140"/>
                <a:gd name="T4" fmla="*/ 3841 w 93"/>
                <a:gd name="T5" fmla="*/ 11430 h 140"/>
                <a:gd name="T6" fmla="*/ 0 w 93"/>
                <a:gd name="T7" fmla="*/ 29391 h 140"/>
                <a:gd name="T8" fmla="*/ 3841 w 93"/>
                <a:gd name="T9" fmla="*/ 38100 h 140"/>
                <a:gd name="T10" fmla="*/ 23812 w 93"/>
                <a:gd name="T11" fmla="*/ 31296 h 140"/>
                <a:gd name="T12" fmla="*/ 18947 w 93"/>
                <a:gd name="T13" fmla="*/ 25854 h 140"/>
                <a:gd name="T14" fmla="*/ 6401 w 93"/>
                <a:gd name="T15" fmla="*/ 29936 h 140"/>
                <a:gd name="T16" fmla="*/ 6913 w 93"/>
                <a:gd name="T17" fmla="*/ 15512 h 140"/>
                <a:gd name="T18" fmla="*/ 12546 w 93"/>
                <a:gd name="T19" fmla="*/ 10341 h 140"/>
                <a:gd name="T20" fmla="*/ 11522 w 93"/>
                <a:gd name="T21" fmla="*/ 0 h 1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3" h="140">
                  <a:moveTo>
                    <a:pt x="45" y="0"/>
                  </a:moveTo>
                  <a:lnTo>
                    <a:pt x="25" y="15"/>
                  </a:lnTo>
                  <a:lnTo>
                    <a:pt x="15" y="42"/>
                  </a:lnTo>
                  <a:lnTo>
                    <a:pt x="0" y="108"/>
                  </a:lnTo>
                  <a:lnTo>
                    <a:pt x="15" y="140"/>
                  </a:lnTo>
                  <a:lnTo>
                    <a:pt x="93" y="115"/>
                  </a:lnTo>
                  <a:lnTo>
                    <a:pt x="74" y="95"/>
                  </a:lnTo>
                  <a:lnTo>
                    <a:pt x="25" y="110"/>
                  </a:lnTo>
                  <a:lnTo>
                    <a:pt x="27" y="57"/>
                  </a:lnTo>
                  <a:lnTo>
                    <a:pt x="49" y="38"/>
                  </a:lnTo>
                  <a:lnTo>
                    <a:pt x="45"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534"/>
            <p:cNvSpPr>
              <a:spLocks noChangeArrowheads="1"/>
            </p:cNvSpPr>
            <p:nvPr/>
          </p:nvSpPr>
          <p:spPr bwMode="auto">
            <a:xfrm>
              <a:off x="4826422" y="3842097"/>
              <a:ext cx="38100" cy="12700"/>
            </a:xfrm>
            <a:custGeom>
              <a:avLst/>
              <a:gdLst>
                <a:gd name="T0" fmla="*/ 783 w 146"/>
                <a:gd name="T1" fmla="*/ 7874 h 50"/>
                <a:gd name="T2" fmla="*/ 38100 w 146"/>
                <a:gd name="T3" fmla="*/ 0 h 50"/>
                <a:gd name="T4" fmla="*/ 0 w 146"/>
                <a:gd name="T5" fmla="*/ 12700 h 50"/>
                <a:gd name="T6" fmla="*/ 783 w 146"/>
                <a:gd name="T7" fmla="*/ 7874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 h="50">
                  <a:moveTo>
                    <a:pt x="3" y="31"/>
                  </a:moveTo>
                  <a:lnTo>
                    <a:pt x="146" y="0"/>
                  </a:lnTo>
                  <a:lnTo>
                    <a:pt x="0" y="50"/>
                  </a:lnTo>
                  <a:lnTo>
                    <a:pt x="3" y="3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535"/>
            <p:cNvSpPr>
              <a:spLocks noChangeArrowheads="1"/>
            </p:cNvSpPr>
            <p:nvPr/>
          </p:nvSpPr>
          <p:spPr bwMode="auto">
            <a:xfrm>
              <a:off x="4672435" y="3796059"/>
              <a:ext cx="250825" cy="120650"/>
            </a:xfrm>
            <a:custGeom>
              <a:avLst/>
              <a:gdLst>
                <a:gd name="T0" fmla="*/ 20172 w 945"/>
                <a:gd name="T1" fmla="*/ 0 h 459"/>
                <a:gd name="T2" fmla="*/ 0 w 945"/>
                <a:gd name="T3" fmla="*/ 2891 h 459"/>
                <a:gd name="T4" fmla="*/ 531 w 945"/>
                <a:gd name="T5" fmla="*/ 10251 h 459"/>
                <a:gd name="T6" fmla="*/ 63436 w 945"/>
                <a:gd name="T7" fmla="*/ 109084 h 459"/>
                <a:gd name="T8" fmla="*/ 230653 w 945"/>
                <a:gd name="T9" fmla="*/ 90159 h 459"/>
                <a:gd name="T10" fmla="*/ 238616 w 945"/>
                <a:gd name="T11" fmla="*/ 93839 h 459"/>
                <a:gd name="T12" fmla="*/ 242862 w 945"/>
                <a:gd name="T13" fmla="*/ 100673 h 459"/>
                <a:gd name="T14" fmla="*/ 237819 w 945"/>
                <a:gd name="T15" fmla="*/ 115393 h 459"/>
                <a:gd name="T16" fmla="*/ 209684 w 945"/>
                <a:gd name="T17" fmla="*/ 120650 h 459"/>
                <a:gd name="T18" fmla="*/ 238881 w 945"/>
                <a:gd name="T19" fmla="*/ 120650 h 459"/>
                <a:gd name="T20" fmla="*/ 250825 w 945"/>
                <a:gd name="T21" fmla="*/ 102776 h 459"/>
                <a:gd name="T22" fmla="*/ 250029 w 945"/>
                <a:gd name="T23" fmla="*/ 87530 h 459"/>
                <a:gd name="T24" fmla="*/ 244986 w 945"/>
                <a:gd name="T25" fmla="*/ 80959 h 459"/>
                <a:gd name="T26" fmla="*/ 215789 w 945"/>
                <a:gd name="T27" fmla="*/ 84639 h 459"/>
                <a:gd name="T28" fmla="*/ 210215 w 945"/>
                <a:gd name="T29" fmla="*/ 87005 h 459"/>
                <a:gd name="T30" fmla="*/ 204111 w 945"/>
                <a:gd name="T31" fmla="*/ 84639 h 459"/>
                <a:gd name="T32" fmla="*/ 72461 w 945"/>
                <a:gd name="T33" fmla="*/ 100147 h 459"/>
                <a:gd name="T34" fmla="*/ 31851 w 945"/>
                <a:gd name="T35" fmla="*/ 43108 h 459"/>
                <a:gd name="T36" fmla="*/ 67948 w 945"/>
                <a:gd name="T37" fmla="*/ 100673 h 459"/>
                <a:gd name="T38" fmla="*/ 64763 w 945"/>
                <a:gd name="T39" fmla="*/ 105667 h 459"/>
                <a:gd name="T40" fmla="*/ 2654 w 945"/>
                <a:gd name="T41" fmla="*/ 5520 h 459"/>
                <a:gd name="T42" fmla="*/ 18580 w 945"/>
                <a:gd name="T43" fmla="*/ 2891 h 459"/>
                <a:gd name="T44" fmla="*/ 20172 w 945"/>
                <a:gd name="T45" fmla="*/ 0 h 4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45" h="459">
                  <a:moveTo>
                    <a:pt x="76" y="0"/>
                  </a:moveTo>
                  <a:lnTo>
                    <a:pt x="0" y="11"/>
                  </a:lnTo>
                  <a:lnTo>
                    <a:pt x="2" y="39"/>
                  </a:lnTo>
                  <a:lnTo>
                    <a:pt x="239" y="415"/>
                  </a:lnTo>
                  <a:lnTo>
                    <a:pt x="869" y="343"/>
                  </a:lnTo>
                  <a:lnTo>
                    <a:pt x="899" y="357"/>
                  </a:lnTo>
                  <a:lnTo>
                    <a:pt x="915" y="383"/>
                  </a:lnTo>
                  <a:lnTo>
                    <a:pt x="896" y="439"/>
                  </a:lnTo>
                  <a:lnTo>
                    <a:pt x="790" y="459"/>
                  </a:lnTo>
                  <a:lnTo>
                    <a:pt x="900" y="459"/>
                  </a:lnTo>
                  <a:lnTo>
                    <a:pt x="945" y="391"/>
                  </a:lnTo>
                  <a:lnTo>
                    <a:pt x="942" y="333"/>
                  </a:lnTo>
                  <a:lnTo>
                    <a:pt x="923" y="308"/>
                  </a:lnTo>
                  <a:lnTo>
                    <a:pt x="813" y="322"/>
                  </a:lnTo>
                  <a:lnTo>
                    <a:pt x="792" y="331"/>
                  </a:lnTo>
                  <a:lnTo>
                    <a:pt x="769" y="322"/>
                  </a:lnTo>
                  <a:lnTo>
                    <a:pt x="273" y="381"/>
                  </a:lnTo>
                  <a:lnTo>
                    <a:pt x="120" y="164"/>
                  </a:lnTo>
                  <a:lnTo>
                    <a:pt x="256" y="383"/>
                  </a:lnTo>
                  <a:lnTo>
                    <a:pt x="244" y="402"/>
                  </a:lnTo>
                  <a:lnTo>
                    <a:pt x="10" y="21"/>
                  </a:lnTo>
                  <a:lnTo>
                    <a:pt x="70" y="11"/>
                  </a:lnTo>
                  <a:lnTo>
                    <a:pt x="76"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536"/>
            <p:cNvSpPr>
              <a:spLocks noChangeArrowheads="1"/>
            </p:cNvSpPr>
            <p:nvPr/>
          </p:nvSpPr>
          <p:spPr bwMode="auto">
            <a:xfrm>
              <a:off x="4680372" y="3823047"/>
              <a:ext cx="44450" cy="104775"/>
            </a:xfrm>
            <a:custGeom>
              <a:avLst/>
              <a:gdLst>
                <a:gd name="T0" fmla="*/ 5786 w 169"/>
                <a:gd name="T1" fmla="*/ 0 h 398"/>
                <a:gd name="T2" fmla="*/ 6838 w 169"/>
                <a:gd name="T3" fmla="*/ 7898 h 398"/>
                <a:gd name="T4" fmla="*/ 5523 w 169"/>
                <a:gd name="T5" fmla="*/ 14216 h 398"/>
                <a:gd name="T6" fmla="*/ 3156 w 169"/>
                <a:gd name="T7" fmla="*/ 18691 h 398"/>
                <a:gd name="T8" fmla="*/ 0 w 169"/>
                <a:gd name="T9" fmla="*/ 21060 h 398"/>
                <a:gd name="T10" fmla="*/ 11573 w 169"/>
                <a:gd name="T11" fmla="*/ 43174 h 398"/>
                <a:gd name="T12" fmla="*/ 44450 w 169"/>
                <a:gd name="T13" fmla="*/ 104775 h 398"/>
                <a:gd name="T14" fmla="*/ 20252 w 169"/>
                <a:gd name="T15" fmla="*/ 49228 h 398"/>
                <a:gd name="T16" fmla="*/ 5523 w 169"/>
                <a:gd name="T17" fmla="*/ 21060 h 398"/>
                <a:gd name="T18" fmla="*/ 19989 w 169"/>
                <a:gd name="T19" fmla="*/ 38172 h 398"/>
                <a:gd name="T20" fmla="*/ 8417 w 169"/>
                <a:gd name="T21" fmla="*/ 15532 h 398"/>
                <a:gd name="T22" fmla="*/ 11573 w 169"/>
                <a:gd name="T23" fmla="*/ 7371 h 398"/>
                <a:gd name="T24" fmla="*/ 5786 w 169"/>
                <a:gd name="T25" fmla="*/ 0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9" h="398">
                  <a:moveTo>
                    <a:pt x="22" y="0"/>
                  </a:moveTo>
                  <a:lnTo>
                    <a:pt x="26" y="30"/>
                  </a:lnTo>
                  <a:lnTo>
                    <a:pt x="21" y="54"/>
                  </a:lnTo>
                  <a:lnTo>
                    <a:pt x="12" y="71"/>
                  </a:lnTo>
                  <a:lnTo>
                    <a:pt x="0" y="80"/>
                  </a:lnTo>
                  <a:lnTo>
                    <a:pt x="44" y="164"/>
                  </a:lnTo>
                  <a:lnTo>
                    <a:pt x="169" y="398"/>
                  </a:lnTo>
                  <a:lnTo>
                    <a:pt x="77" y="187"/>
                  </a:lnTo>
                  <a:lnTo>
                    <a:pt x="21" y="80"/>
                  </a:lnTo>
                  <a:lnTo>
                    <a:pt x="76" y="145"/>
                  </a:lnTo>
                  <a:lnTo>
                    <a:pt x="32" y="59"/>
                  </a:lnTo>
                  <a:lnTo>
                    <a:pt x="44" y="28"/>
                  </a:lnTo>
                  <a:lnTo>
                    <a:pt x="22"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537"/>
            <p:cNvSpPr>
              <a:spLocks noChangeArrowheads="1"/>
            </p:cNvSpPr>
            <p:nvPr/>
          </p:nvSpPr>
          <p:spPr bwMode="auto">
            <a:xfrm>
              <a:off x="4666085" y="3832572"/>
              <a:ext cx="268287" cy="120650"/>
            </a:xfrm>
            <a:custGeom>
              <a:avLst/>
              <a:gdLst>
                <a:gd name="T0" fmla="*/ 20902 w 1014"/>
                <a:gd name="T1" fmla="*/ 0 h 454"/>
                <a:gd name="T2" fmla="*/ 9790 w 1014"/>
                <a:gd name="T3" fmla="*/ 4783 h 454"/>
                <a:gd name="T4" fmla="*/ 1058 w 1014"/>
                <a:gd name="T5" fmla="*/ 6909 h 454"/>
                <a:gd name="T6" fmla="*/ 0 w 1014"/>
                <a:gd name="T7" fmla="*/ 12756 h 454"/>
                <a:gd name="T8" fmla="*/ 36512 w 1014"/>
                <a:gd name="T9" fmla="*/ 81851 h 454"/>
                <a:gd name="T10" fmla="*/ 51858 w 1014"/>
                <a:gd name="T11" fmla="*/ 120650 h 454"/>
                <a:gd name="T12" fmla="*/ 207168 w 1014"/>
                <a:gd name="T13" fmla="*/ 101516 h 454"/>
                <a:gd name="T14" fmla="*/ 212989 w 1014"/>
                <a:gd name="T15" fmla="*/ 99656 h 454"/>
                <a:gd name="T16" fmla="*/ 221191 w 1014"/>
                <a:gd name="T17" fmla="*/ 102579 h 454"/>
                <a:gd name="T18" fmla="*/ 249237 w 1014"/>
                <a:gd name="T19" fmla="*/ 98593 h 454"/>
                <a:gd name="T20" fmla="*/ 261937 w 1014"/>
                <a:gd name="T21" fmla="*/ 86900 h 454"/>
                <a:gd name="T22" fmla="*/ 268287 w 1014"/>
                <a:gd name="T23" fmla="*/ 58199 h 454"/>
                <a:gd name="T24" fmla="*/ 263789 w 1014"/>
                <a:gd name="T25" fmla="*/ 37205 h 454"/>
                <a:gd name="T26" fmla="*/ 244210 w 1014"/>
                <a:gd name="T27" fmla="*/ 20197 h 454"/>
                <a:gd name="T28" fmla="*/ 205581 w 1014"/>
                <a:gd name="T29" fmla="*/ 29764 h 454"/>
                <a:gd name="T30" fmla="*/ 239977 w 1014"/>
                <a:gd name="T31" fmla="*/ 30561 h 454"/>
                <a:gd name="T32" fmla="*/ 254793 w 1014"/>
                <a:gd name="T33" fmla="*/ 41988 h 454"/>
                <a:gd name="T34" fmla="*/ 261408 w 1014"/>
                <a:gd name="T35" fmla="*/ 51821 h 454"/>
                <a:gd name="T36" fmla="*/ 262202 w 1014"/>
                <a:gd name="T37" fmla="*/ 66969 h 454"/>
                <a:gd name="T38" fmla="*/ 256645 w 1014"/>
                <a:gd name="T39" fmla="*/ 84508 h 454"/>
                <a:gd name="T40" fmla="*/ 249237 w 1014"/>
                <a:gd name="T41" fmla="*/ 92481 h 454"/>
                <a:gd name="T42" fmla="*/ 226747 w 1014"/>
                <a:gd name="T43" fmla="*/ 95404 h 454"/>
                <a:gd name="T44" fmla="*/ 216429 w 1014"/>
                <a:gd name="T45" fmla="*/ 92215 h 454"/>
                <a:gd name="T46" fmla="*/ 202935 w 1014"/>
                <a:gd name="T47" fmla="*/ 99390 h 454"/>
                <a:gd name="T48" fmla="*/ 56356 w 1014"/>
                <a:gd name="T49" fmla="*/ 112146 h 454"/>
                <a:gd name="T50" fmla="*/ 4233 w 1014"/>
                <a:gd name="T51" fmla="*/ 8770 h 454"/>
                <a:gd name="T52" fmla="*/ 21960 w 1014"/>
                <a:gd name="T53" fmla="*/ 3189 h 454"/>
                <a:gd name="T54" fmla="*/ 20902 w 1014"/>
                <a:gd name="T55" fmla="*/ 0 h 4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14" h="454">
                  <a:moveTo>
                    <a:pt x="79" y="0"/>
                  </a:moveTo>
                  <a:lnTo>
                    <a:pt x="37" y="18"/>
                  </a:lnTo>
                  <a:lnTo>
                    <a:pt x="4" y="26"/>
                  </a:lnTo>
                  <a:lnTo>
                    <a:pt x="0" y="48"/>
                  </a:lnTo>
                  <a:lnTo>
                    <a:pt x="138" y="308"/>
                  </a:lnTo>
                  <a:lnTo>
                    <a:pt x="196" y="454"/>
                  </a:lnTo>
                  <a:lnTo>
                    <a:pt x="783" y="382"/>
                  </a:lnTo>
                  <a:lnTo>
                    <a:pt x="805" y="375"/>
                  </a:lnTo>
                  <a:lnTo>
                    <a:pt x="836" y="386"/>
                  </a:lnTo>
                  <a:lnTo>
                    <a:pt x="942" y="371"/>
                  </a:lnTo>
                  <a:lnTo>
                    <a:pt x="990" y="327"/>
                  </a:lnTo>
                  <a:lnTo>
                    <a:pt x="1014" y="219"/>
                  </a:lnTo>
                  <a:lnTo>
                    <a:pt x="997" y="140"/>
                  </a:lnTo>
                  <a:lnTo>
                    <a:pt x="923" y="76"/>
                  </a:lnTo>
                  <a:lnTo>
                    <a:pt x="777" y="112"/>
                  </a:lnTo>
                  <a:lnTo>
                    <a:pt x="907" y="115"/>
                  </a:lnTo>
                  <a:lnTo>
                    <a:pt x="963" y="158"/>
                  </a:lnTo>
                  <a:lnTo>
                    <a:pt x="988" y="195"/>
                  </a:lnTo>
                  <a:lnTo>
                    <a:pt x="991" y="252"/>
                  </a:lnTo>
                  <a:lnTo>
                    <a:pt x="970" y="318"/>
                  </a:lnTo>
                  <a:lnTo>
                    <a:pt x="942" y="348"/>
                  </a:lnTo>
                  <a:lnTo>
                    <a:pt x="857" y="359"/>
                  </a:lnTo>
                  <a:lnTo>
                    <a:pt x="818" y="347"/>
                  </a:lnTo>
                  <a:lnTo>
                    <a:pt x="767" y="374"/>
                  </a:lnTo>
                  <a:lnTo>
                    <a:pt x="213" y="422"/>
                  </a:lnTo>
                  <a:lnTo>
                    <a:pt x="16" y="33"/>
                  </a:lnTo>
                  <a:lnTo>
                    <a:pt x="83" y="12"/>
                  </a:lnTo>
                  <a:lnTo>
                    <a:pt x="7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538"/>
            <p:cNvSpPr>
              <a:spLocks noChangeArrowheads="1"/>
            </p:cNvSpPr>
            <p:nvPr/>
          </p:nvSpPr>
          <p:spPr bwMode="auto">
            <a:xfrm>
              <a:off x="4726410" y="3891309"/>
              <a:ext cx="134937" cy="39688"/>
            </a:xfrm>
            <a:custGeom>
              <a:avLst/>
              <a:gdLst>
                <a:gd name="T0" fmla="*/ 0 w 512"/>
                <a:gd name="T1" fmla="*/ 39688 h 152"/>
                <a:gd name="T2" fmla="*/ 11069 w 512"/>
                <a:gd name="T3" fmla="*/ 29766 h 152"/>
                <a:gd name="T4" fmla="*/ 15813 w 512"/>
                <a:gd name="T5" fmla="*/ 20627 h 152"/>
                <a:gd name="T6" fmla="*/ 14495 w 512"/>
                <a:gd name="T7" fmla="*/ 9922 h 152"/>
                <a:gd name="T8" fmla="*/ 98040 w 512"/>
                <a:gd name="T9" fmla="*/ 0 h 152"/>
                <a:gd name="T10" fmla="*/ 23456 w 512"/>
                <a:gd name="T11" fmla="*/ 12794 h 152"/>
                <a:gd name="T12" fmla="*/ 20293 w 512"/>
                <a:gd name="T13" fmla="*/ 21672 h 152"/>
                <a:gd name="T14" fmla="*/ 84072 w 512"/>
                <a:gd name="T15" fmla="*/ 18016 h 152"/>
                <a:gd name="T16" fmla="*/ 18976 w 512"/>
                <a:gd name="T17" fmla="*/ 27416 h 152"/>
                <a:gd name="T18" fmla="*/ 15286 w 512"/>
                <a:gd name="T19" fmla="*/ 31333 h 152"/>
                <a:gd name="T20" fmla="*/ 11860 w 512"/>
                <a:gd name="T21" fmla="*/ 33160 h 152"/>
                <a:gd name="T22" fmla="*/ 134937 w 512"/>
                <a:gd name="T23" fmla="*/ 26633 h 152"/>
                <a:gd name="T24" fmla="*/ 0 w 512"/>
                <a:gd name="T25" fmla="*/ 39688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2" h="152">
                  <a:moveTo>
                    <a:pt x="0" y="152"/>
                  </a:moveTo>
                  <a:lnTo>
                    <a:pt x="42" y="114"/>
                  </a:lnTo>
                  <a:lnTo>
                    <a:pt x="60" y="79"/>
                  </a:lnTo>
                  <a:lnTo>
                    <a:pt x="55" y="38"/>
                  </a:lnTo>
                  <a:lnTo>
                    <a:pt x="372" y="0"/>
                  </a:lnTo>
                  <a:lnTo>
                    <a:pt x="89" y="49"/>
                  </a:lnTo>
                  <a:lnTo>
                    <a:pt x="77" y="83"/>
                  </a:lnTo>
                  <a:lnTo>
                    <a:pt x="319" y="69"/>
                  </a:lnTo>
                  <a:lnTo>
                    <a:pt x="72" y="105"/>
                  </a:lnTo>
                  <a:lnTo>
                    <a:pt x="58" y="120"/>
                  </a:lnTo>
                  <a:lnTo>
                    <a:pt x="45" y="127"/>
                  </a:lnTo>
                  <a:lnTo>
                    <a:pt x="512" y="102"/>
                  </a:lnTo>
                  <a:lnTo>
                    <a:pt x="0" y="15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539"/>
            <p:cNvSpPr>
              <a:spLocks noChangeArrowheads="1"/>
            </p:cNvSpPr>
            <p:nvPr/>
          </p:nvSpPr>
          <p:spPr bwMode="auto">
            <a:xfrm>
              <a:off x="4726410" y="3853209"/>
              <a:ext cx="61912" cy="26988"/>
            </a:xfrm>
            <a:custGeom>
              <a:avLst/>
              <a:gdLst>
                <a:gd name="T0" fmla="*/ 23711 w 235"/>
                <a:gd name="T1" fmla="*/ 0 h 103"/>
                <a:gd name="T2" fmla="*/ 0 w 235"/>
                <a:gd name="T3" fmla="*/ 1048 h 103"/>
                <a:gd name="T4" fmla="*/ 17915 w 235"/>
                <a:gd name="T5" fmla="*/ 26988 h 103"/>
                <a:gd name="T6" fmla="*/ 61912 w 235"/>
                <a:gd name="T7" fmla="*/ 23582 h 103"/>
                <a:gd name="T8" fmla="*/ 56906 w 235"/>
                <a:gd name="T9" fmla="*/ 20438 h 103"/>
                <a:gd name="T10" fmla="*/ 21340 w 235"/>
                <a:gd name="T11" fmla="*/ 21486 h 103"/>
                <a:gd name="T12" fmla="*/ 11855 w 235"/>
                <a:gd name="T13" fmla="*/ 5764 h 103"/>
                <a:gd name="T14" fmla="*/ 29507 w 235"/>
                <a:gd name="T15" fmla="*/ 1572 h 103"/>
                <a:gd name="T16" fmla="*/ 23711 w 235"/>
                <a:gd name="T17" fmla="*/ 0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5" h="103">
                  <a:moveTo>
                    <a:pt x="90" y="0"/>
                  </a:moveTo>
                  <a:lnTo>
                    <a:pt x="0" y="4"/>
                  </a:lnTo>
                  <a:lnTo>
                    <a:pt x="68" y="103"/>
                  </a:lnTo>
                  <a:lnTo>
                    <a:pt x="235" y="90"/>
                  </a:lnTo>
                  <a:lnTo>
                    <a:pt x="216" y="78"/>
                  </a:lnTo>
                  <a:lnTo>
                    <a:pt x="81" y="82"/>
                  </a:lnTo>
                  <a:lnTo>
                    <a:pt x="45" y="22"/>
                  </a:lnTo>
                  <a:lnTo>
                    <a:pt x="112" y="6"/>
                  </a:lnTo>
                  <a:lnTo>
                    <a:pt x="9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540"/>
            <p:cNvSpPr>
              <a:spLocks noChangeArrowheads="1"/>
            </p:cNvSpPr>
            <p:nvPr/>
          </p:nvSpPr>
          <p:spPr bwMode="auto">
            <a:xfrm>
              <a:off x="4832772" y="3869084"/>
              <a:ext cx="53975" cy="6350"/>
            </a:xfrm>
            <a:custGeom>
              <a:avLst/>
              <a:gdLst>
                <a:gd name="T0" fmla="*/ 0 w 203"/>
                <a:gd name="T1" fmla="*/ 6350 h 26"/>
                <a:gd name="T2" fmla="*/ 9040 w 203"/>
                <a:gd name="T3" fmla="*/ 5373 h 26"/>
                <a:gd name="T4" fmla="*/ 27652 w 203"/>
                <a:gd name="T5" fmla="*/ 3419 h 26"/>
                <a:gd name="T6" fmla="*/ 45733 w 203"/>
                <a:gd name="T7" fmla="*/ 977 h 26"/>
                <a:gd name="T8" fmla="*/ 53975 w 203"/>
                <a:gd name="T9" fmla="*/ 0 h 26"/>
                <a:gd name="T10" fmla="*/ 13294 w 203"/>
                <a:gd name="T11" fmla="*/ 1465 h 26"/>
                <a:gd name="T12" fmla="*/ 0 w 203"/>
                <a:gd name="T13" fmla="*/ 6350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3" h="26">
                  <a:moveTo>
                    <a:pt x="0" y="26"/>
                  </a:moveTo>
                  <a:lnTo>
                    <a:pt x="34" y="22"/>
                  </a:lnTo>
                  <a:lnTo>
                    <a:pt x="104" y="14"/>
                  </a:lnTo>
                  <a:lnTo>
                    <a:pt x="172" y="4"/>
                  </a:lnTo>
                  <a:lnTo>
                    <a:pt x="203" y="0"/>
                  </a:lnTo>
                  <a:lnTo>
                    <a:pt x="50" y="6"/>
                  </a:lnTo>
                  <a:lnTo>
                    <a:pt x="0" y="2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41"/>
            <p:cNvSpPr>
              <a:spLocks noChangeArrowheads="1"/>
            </p:cNvSpPr>
            <p:nvPr/>
          </p:nvSpPr>
          <p:spPr bwMode="auto">
            <a:xfrm>
              <a:off x="4739110" y="3703984"/>
              <a:ext cx="149225" cy="36513"/>
            </a:xfrm>
            <a:custGeom>
              <a:avLst/>
              <a:gdLst>
                <a:gd name="T0" fmla="*/ 149225 w 564"/>
                <a:gd name="T1" fmla="*/ 7881 h 139"/>
                <a:gd name="T2" fmla="*/ 124883 w 564"/>
                <a:gd name="T3" fmla="*/ 3678 h 139"/>
                <a:gd name="T4" fmla="*/ 120650 w 564"/>
                <a:gd name="T5" fmla="*/ 263 h 139"/>
                <a:gd name="T6" fmla="*/ 114035 w 564"/>
                <a:gd name="T7" fmla="*/ 0 h 139"/>
                <a:gd name="T8" fmla="*/ 0 w 564"/>
                <a:gd name="T9" fmla="*/ 24955 h 139"/>
                <a:gd name="T10" fmla="*/ 37042 w 564"/>
                <a:gd name="T11" fmla="*/ 36513 h 139"/>
                <a:gd name="T12" fmla="*/ 133350 w 564"/>
                <a:gd name="T13" fmla="*/ 12346 h 139"/>
                <a:gd name="T14" fmla="*/ 35454 w 564"/>
                <a:gd name="T15" fmla="*/ 31522 h 139"/>
                <a:gd name="T16" fmla="*/ 25400 w 564"/>
                <a:gd name="T17" fmla="*/ 24692 h 139"/>
                <a:gd name="T18" fmla="*/ 114565 w 564"/>
                <a:gd name="T19" fmla="*/ 3415 h 139"/>
                <a:gd name="T20" fmla="*/ 120915 w 564"/>
                <a:gd name="T21" fmla="*/ 4991 h 139"/>
                <a:gd name="T22" fmla="*/ 149225 w 564"/>
                <a:gd name="T23" fmla="*/ 7881 h 1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4" h="139">
                  <a:moveTo>
                    <a:pt x="564" y="30"/>
                  </a:moveTo>
                  <a:lnTo>
                    <a:pt x="472" y="14"/>
                  </a:lnTo>
                  <a:lnTo>
                    <a:pt x="456" y="1"/>
                  </a:lnTo>
                  <a:lnTo>
                    <a:pt x="431" y="0"/>
                  </a:lnTo>
                  <a:lnTo>
                    <a:pt x="0" y="95"/>
                  </a:lnTo>
                  <a:lnTo>
                    <a:pt x="140" y="139"/>
                  </a:lnTo>
                  <a:lnTo>
                    <a:pt x="504" y="47"/>
                  </a:lnTo>
                  <a:lnTo>
                    <a:pt x="134" y="120"/>
                  </a:lnTo>
                  <a:lnTo>
                    <a:pt x="96" y="94"/>
                  </a:lnTo>
                  <a:lnTo>
                    <a:pt x="433" y="13"/>
                  </a:lnTo>
                  <a:lnTo>
                    <a:pt x="457" y="19"/>
                  </a:lnTo>
                  <a:lnTo>
                    <a:pt x="564" y="3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542"/>
            <p:cNvSpPr>
              <a:spLocks noChangeArrowheads="1"/>
            </p:cNvSpPr>
            <p:nvPr/>
          </p:nvSpPr>
          <p:spPr bwMode="auto">
            <a:xfrm>
              <a:off x="4850235" y="3780184"/>
              <a:ext cx="77787" cy="31750"/>
            </a:xfrm>
            <a:custGeom>
              <a:avLst/>
              <a:gdLst>
                <a:gd name="T0" fmla="*/ 0 w 291"/>
                <a:gd name="T1" fmla="*/ 31750 h 119"/>
                <a:gd name="T2" fmla="*/ 22454 w 291"/>
                <a:gd name="T3" fmla="*/ 9605 h 119"/>
                <a:gd name="T4" fmla="*/ 54798 w 291"/>
                <a:gd name="T5" fmla="*/ 0 h 119"/>
                <a:gd name="T6" fmla="*/ 77787 w 291"/>
                <a:gd name="T7" fmla="*/ 9605 h 119"/>
                <a:gd name="T8" fmla="*/ 0 w 291"/>
                <a:gd name="T9" fmla="*/ 31750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119">
                  <a:moveTo>
                    <a:pt x="0" y="119"/>
                  </a:moveTo>
                  <a:lnTo>
                    <a:pt x="84" y="36"/>
                  </a:lnTo>
                  <a:lnTo>
                    <a:pt x="205" y="0"/>
                  </a:lnTo>
                  <a:lnTo>
                    <a:pt x="291" y="36"/>
                  </a:lnTo>
                  <a:lnTo>
                    <a:pt x="0" y="119"/>
                  </a:lnTo>
                  <a:close/>
                </a:path>
              </a:pathLst>
            </a:custGeom>
            <a:solidFill>
              <a:srgbClr val="EDA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543"/>
            <p:cNvSpPr>
              <a:spLocks noChangeArrowheads="1"/>
            </p:cNvSpPr>
            <p:nvPr/>
          </p:nvSpPr>
          <p:spPr bwMode="auto">
            <a:xfrm>
              <a:off x="4812135" y="3773834"/>
              <a:ext cx="138112" cy="95250"/>
            </a:xfrm>
            <a:custGeom>
              <a:avLst/>
              <a:gdLst>
                <a:gd name="T0" fmla="*/ 77024 w 520"/>
                <a:gd name="T1" fmla="*/ 0 h 364"/>
                <a:gd name="T2" fmla="*/ 135190 w 520"/>
                <a:gd name="T3" fmla="*/ 15439 h 364"/>
                <a:gd name="T4" fmla="*/ 138112 w 520"/>
                <a:gd name="T5" fmla="*/ 24336 h 364"/>
                <a:gd name="T6" fmla="*/ 109958 w 520"/>
                <a:gd name="T7" fmla="*/ 33756 h 364"/>
                <a:gd name="T8" fmla="*/ 105974 w 520"/>
                <a:gd name="T9" fmla="*/ 40821 h 364"/>
                <a:gd name="T10" fmla="*/ 108099 w 520"/>
                <a:gd name="T11" fmla="*/ 49195 h 364"/>
                <a:gd name="T12" fmla="*/ 112083 w 520"/>
                <a:gd name="T13" fmla="*/ 54952 h 364"/>
                <a:gd name="T14" fmla="*/ 120317 w 520"/>
                <a:gd name="T15" fmla="*/ 59400 h 364"/>
                <a:gd name="T16" fmla="*/ 0 w 520"/>
                <a:gd name="T17" fmla="*/ 95250 h 364"/>
                <a:gd name="T18" fmla="*/ 110755 w 520"/>
                <a:gd name="T19" fmla="*/ 58092 h 364"/>
                <a:gd name="T20" fmla="*/ 103318 w 520"/>
                <a:gd name="T21" fmla="*/ 53644 h 364"/>
                <a:gd name="T22" fmla="*/ 67994 w 520"/>
                <a:gd name="T23" fmla="*/ 61494 h 364"/>
                <a:gd name="T24" fmla="*/ 101725 w 520"/>
                <a:gd name="T25" fmla="*/ 48672 h 364"/>
                <a:gd name="T26" fmla="*/ 101990 w 520"/>
                <a:gd name="T27" fmla="*/ 38466 h 364"/>
                <a:gd name="T28" fmla="*/ 30013 w 520"/>
                <a:gd name="T29" fmla="*/ 54167 h 364"/>
                <a:gd name="T30" fmla="*/ 28154 w 520"/>
                <a:gd name="T31" fmla="*/ 46317 h 364"/>
                <a:gd name="T32" fmla="*/ 134925 w 520"/>
                <a:gd name="T33" fmla="*/ 18579 h 364"/>
                <a:gd name="T34" fmla="*/ 80742 w 520"/>
                <a:gd name="T35" fmla="*/ 5495 h 364"/>
                <a:gd name="T36" fmla="*/ 38778 w 520"/>
                <a:gd name="T37" fmla="*/ 19102 h 364"/>
                <a:gd name="T38" fmla="*/ 77024 w 520"/>
                <a:gd name="T39" fmla="*/ 0 h 3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20" h="364">
                  <a:moveTo>
                    <a:pt x="290" y="0"/>
                  </a:moveTo>
                  <a:lnTo>
                    <a:pt x="509" y="59"/>
                  </a:lnTo>
                  <a:lnTo>
                    <a:pt x="520" y="93"/>
                  </a:lnTo>
                  <a:lnTo>
                    <a:pt x="414" y="129"/>
                  </a:lnTo>
                  <a:lnTo>
                    <a:pt x="399" y="156"/>
                  </a:lnTo>
                  <a:lnTo>
                    <a:pt x="407" y="188"/>
                  </a:lnTo>
                  <a:lnTo>
                    <a:pt x="422" y="210"/>
                  </a:lnTo>
                  <a:lnTo>
                    <a:pt x="453" y="227"/>
                  </a:lnTo>
                  <a:lnTo>
                    <a:pt x="0" y="364"/>
                  </a:lnTo>
                  <a:lnTo>
                    <a:pt x="417" y="222"/>
                  </a:lnTo>
                  <a:lnTo>
                    <a:pt x="389" y="205"/>
                  </a:lnTo>
                  <a:lnTo>
                    <a:pt x="256" y="235"/>
                  </a:lnTo>
                  <a:lnTo>
                    <a:pt x="383" y="186"/>
                  </a:lnTo>
                  <a:lnTo>
                    <a:pt x="384" y="147"/>
                  </a:lnTo>
                  <a:lnTo>
                    <a:pt x="113" y="207"/>
                  </a:lnTo>
                  <a:lnTo>
                    <a:pt x="106" y="177"/>
                  </a:lnTo>
                  <a:lnTo>
                    <a:pt x="508" y="71"/>
                  </a:lnTo>
                  <a:lnTo>
                    <a:pt x="304" y="21"/>
                  </a:lnTo>
                  <a:lnTo>
                    <a:pt x="146" y="73"/>
                  </a:lnTo>
                  <a:lnTo>
                    <a:pt x="29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544"/>
            <p:cNvSpPr>
              <a:spLocks noChangeArrowheads="1"/>
            </p:cNvSpPr>
            <p:nvPr/>
          </p:nvSpPr>
          <p:spPr bwMode="auto">
            <a:xfrm>
              <a:off x="4878810" y="3859559"/>
              <a:ext cx="23812" cy="11113"/>
            </a:xfrm>
            <a:custGeom>
              <a:avLst/>
              <a:gdLst>
                <a:gd name="T0" fmla="*/ 15700 w 91"/>
                <a:gd name="T1" fmla="*/ 0 h 44"/>
                <a:gd name="T2" fmla="*/ 23812 w 91"/>
                <a:gd name="T3" fmla="*/ 9345 h 44"/>
                <a:gd name="T4" fmla="*/ 0 w 91"/>
                <a:gd name="T5" fmla="*/ 11113 h 44"/>
                <a:gd name="T6" fmla="*/ 13607 w 91"/>
                <a:gd name="T7" fmla="*/ 6819 h 44"/>
                <a:gd name="T8" fmla="*/ 10467 w 91"/>
                <a:gd name="T9" fmla="*/ 1010 h 44"/>
                <a:gd name="T10" fmla="*/ 15700 w 91"/>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44">
                  <a:moveTo>
                    <a:pt x="60" y="0"/>
                  </a:moveTo>
                  <a:lnTo>
                    <a:pt x="91" y="37"/>
                  </a:lnTo>
                  <a:lnTo>
                    <a:pt x="0" y="44"/>
                  </a:lnTo>
                  <a:lnTo>
                    <a:pt x="52" y="27"/>
                  </a:lnTo>
                  <a:lnTo>
                    <a:pt x="40" y="4"/>
                  </a:lnTo>
                  <a:lnTo>
                    <a:pt x="6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Rectangle 545"/>
            <p:cNvSpPr>
              <a:spLocks noChangeArrowheads="1"/>
            </p:cNvSpPr>
            <p:nvPr/>
          </p:nvSpPr>
          <p:spPr bwMode="auto">
            <a:xfrm>
              <a:off x="5312197" y="4597747"/>
              <a:ext cx="241300" cy="241300"/>
            </a:xfrm>
            <a:prstGeom prst="rect">
              <a:avLst/>
            </a:prstGeom>
            <a:solidFill>
              <a:srgbClr val="F6ED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endParaRPr lang="zh-CN" altLang="en-US">
                <a:latin typeface="Arial" pitchFamily="34" charset="0"/>
                <a:ea typeface="宋体" pitchFamily="2" charset="-122"/>
              </a:endParaRPr>
            </a:p>
          </p:txBody>
        </p:sp>
        <p:sp>
          <p:nvSpPr>
            <p:cNvPr id="116" name="Freeform 546"/>
            <p:cNvSpPr>
              <a:spLocks noChangeArrowheads="1"/>
            </p:cNvSpPr>
            <p:nvPr/>
          </p:nvSpPr>
          <p:spPr bwMode="auto">
            <a:xfrm>
              <a:off x="5358235" y="4621559"/>
              <a:ext cx="198437" cy="139700"/>
            </a:xfrm>
            <a:custGeom>
              <a:avLst/>
              <a:gdLst>
                <a:gd name="T0" fmla="*/ 198437 w 748"/>
                <a:gd name="T1" fmla="*/ 0 h 532"/>
                <a:gd name="T2" fmla="*/ 124686 w 748"/>
                <a:gd name="T3" fmla="*/ 1576 h 532"/>
                <a:gd name="T4" fmla="*/ 75077 w 748"/>
                <a:gd name="T5" fmla="*/ 8140 h 532"/>
                <a:gd name="T6" fmla="*/ 32365 w 748"/>
                <a:gd name="T7" fmla="*/ 25472 h 532"/>
                <a:gd name="T8" fmla="*/ 11673 w 748"/>
                <a:gd name="T9" fmla="*/ 53569 h 532"/>
                <a:gd name="T10" fmla="*/ 2388 w 748"/>
                <a:gd name="T11" fmla="*/ 87969 h 532"/>
                <a:gd name="T12" fmla="*/ 0 w 748"/>
                <a:gd name="T13" fmla="*/ 112915 h 532"/>
                <a:gd name="T14" fmla="*/ 8755 w 748"/>
                <a:gd name="T15" fmla="*/ 136024 h 532"/>
                <a:gd name="T16" fmla="*/ 40324 w 748"/>
                <a:gd name="T17" fmla="*/ 139700 h 532"/>
                <a:gd name="T18" fmla="*/ 68975 w 748"/>
                <a:gd name="T19" fmla="*/ 136024 h 532"/>
                <a:gd name="T20" fmla="*/ 75077 w 748"/>
                <a:gd name="T21" fmla="*/ 125783 h 532"/>
                <a:gd name="T22" fmla="*/ 110361 w 748"/>
                <a:gd name="T23" fmla="*/ 96897 h 532"/>
                <a:gd name="T24" fmla="*/ 99219 w 748"/>
                <a:gd name="T25" fmla="*/ 74839 h 532"/>
                <a:gd name="T26" fmla="*/ 101341 w 748"/>
                <a:gd name="T27" fmla="*/ 59346 h 532"/>
                <a:gd name="T28" fmla="*/ 118054 w 748"/>
                <a:gd name="T29" fmla="*/ 51206 h 532"/>
                <a:gd name="T30" fmla="*/ 197111 w 748"/>
                <a:gd name="T31" fmla="*/ 43591 h 532"/>
                <a:gd name="T32" fmla="*/ 198437 w 748"/>
                <a:gd name="T33" fmla="*/ 0 h 5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8" h="532">
                  <a:moveTo>
                    <a:pt x="748" y="0"/>
                  </a:moveTo>
                  <a:lnTo>
                    <a:pt x="470" y="6"/>
                  </a:lnTo>
                  <a:lnTo>
                    <a:pt x="283" y="31"/>
                  </a:lnTo>
                  <a:lnTo>
                    <a:pt x="122" y="97"/>
                  </a:lnTo>
                  <a:lnTo>
                    <a:pt x="44" y="204"/>
                  </a:lnTo>
                  <a:lnTo>
                    <a:pt x="9" y="335"/>
                  </a:lnTo>
                  <a:lnTo>
                    <a:pt x="0" y="430"/>
                  </a:lnTo>
                  <a:lnTo>
                    <a:pt x="33" y="518"/>
                  </a:lnTo>
                  <a:lnTo>
                    <a:pt x="152" y="532"/>
                  </a:lnTo>
                  <a:lnTo>
                    <a:pt x="260" y="518"/>
                  </a:lnTo>
                  <a:lnTo>
                    <a:pt x="283" y="479"/>
                  </a:lnTo>
                  <a:lnTo>
                    <a:pt x="416" y="369"/>
                  </a:lnTo>
                  <a:lnTo>
                    <a:pt x="374" y="285"/>
                  </a:lnTo>
                  <a:lnTo>
                    <a:pt x="382" y="226"/>
                  </a:lnTo>
                  <a:lnTo>
                    <a:pt x="445" y="195"/>
                  </a:lnTo>
                  <a:lnTo>
                    <a:pt x="743" y="166"/>
                  </a:lnTo>
                  <a:lnTo>
                    <a:pt x="748" y="0"/>
                  </a:lnTo>
                  <a:close/>
                </a:path>
              </a:pathLst>
            </a:custGeom>
            <a:solidFill>
              <a:srgbClr val="B2C2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547"/>
            <p:cNvSpPr>
              <a:spLocks noChangeArrowheads="1"/>
            </p:cNvSpPr>
            <p:nvPr/>
          </p:nvSpPr>
          <p:spPr bwMode="auto">
            <a:xfrm>
              <a:off x="5402685" y="4694584"/>
              <a:ext cx="155575" cy="142875"/>
            </a:xfrm>
            <a:custGeom>
              <a:avLst/>
              <a:gdLst>
                <a:gd name="T0" fmla="*/ 0 w 588"/>
                <a:gd name="T1" fmla="*/ 141288 h 540"/>
                <a:gd name="T2" fmla="*/ 18521 w 588"/>
                <a:gd name="T3" fmla="*/ 73554 h 540"/>
                <a:gd name="T4" fmla="*/ 27252 w 588"/>
                <a:gd name="T5" fmla="*/ 55562 h 540"/>
                <a:gd name="T6" fmla="*/ 77258 w 588"/>
                <a:gd name="T7" fmla="*/ 20108 h 540"/>
                <a:gd name="T8" fmla="*/ 112448 w 588"/>
                <a:gd name="T9" fmla="*/ 17463 h 540"/>
                <a:gd name="T10" fmla="*/ 111919 w 588"/>
                <a:gd name="T11" fmla="*/ 1323 h 540"/>
                <a:gd name="T12" fmla="*/ 155575 w 588"/>
                <a:gd name="T13" fmla="*/ 0 h 540"/>
                <a:gd name="T14" fmla="*/ 153723 w 588"/>
                <a:gd name="T15" fmla="*/ 142875 h 540"/>
                <a:gd name="T16" fmla="*/ 0 w 588"/>
                <a:gd name="T17" fmla="*/ 141288 h 5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8" h="540">
                  <a:moveTo>
                    <a:pt x="0" y="534"/>
                  </a:moveTo>
                  <a:lnTo>
                    <a:pt x="70" y="278"/>
                  </a:lnTo>
                  <a:lnTo>
                    <a:pt x="103" y="210"/>
                  </a:lnTo>
                  <a:lnTo>
                    <a:pt x="292" y="76"/>
                  </a:lnTo>
                  <a:lnTo>
                    <a:pt x="425" y="66"/>
                  </a:lnTo>
                  <a:lnTo>
                    <a:pt x="423" y="5"/>
                  </a:lnTo>
                  <a:lnTo>
                    <a:pt x="588" y="0"/>
                  </a:lnTo>
                  <a:lnTo>
                    <a:pt x="581" y="540"/>
                  </a:lnTo>
                  <a:lnTo>
                    <a:pt x="0" y="534"/>
                  </a:lnTo>
                  <a:close/>
                </a:path>
              </a:pathLst>
            </a:custGeom>
            <a:solidFill>
              <a:srgbClr val="B2C2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548"/>
            <p:cNvSpPr>
              <a:spLocks noChangeArrowheads="1"/>
            </p:cNvSpPr>
            <p:nvPr/>
          </p:nvSpPr>
          <p:spPr bwMode="auto">
            <a:xfrm>
              <a:off x="5380460" y="4670772"/>
              <a:ext cx="36512" cy="34925"/>
            </a:xfrm>
            <a:custGeom>
              <a:avLst/>
              <a:gdLst>
                <a:gd name="T0" fmla="*/ 7251 w 141"/>
                <a:gd name="T1" fmla="*/ 1313 h 133"/>
                <a:gd name="T2" fmla="*/ 7510 w 141"/>
                <a:gd name="T3" fmla="*/ 1050 h 133"/>
                <a:gd name="T4" fmla="*/ 8027 w 141"/>
                <a:gd name="T5" fmla="*/ 1050 h 133"/>
                <a:gd name="T6" fmla="*/ 8804 w 141"/>
                <a:gd name="T7" fmla="*/ 788 h 133"/>
                <a:gd name="T8" fmla="*/ 9840 w 141"/>
                <a:gd name="T9" fmla="*/ 263 h 133"/>
                <a:gd name="T10" fmla="*/ 11394 w 141"/>
                <a:gd name="T11" fmla="*/ 0 h 133"/>
                <a:gd name="T12" fmla="*/ 13206 w 141"/>
                <a:gd name="T13" fmla="*/ 0 h 133"/>
                <a:gd name="T14" fmla="*/ 14760 w 141"/>
                <a:gd name="T15" fmla="*/ 0 h 133"/>
                <a:gd name="T16" fmla="*/ 16832 w 141"/>
                <a:gd name="T17" fmla="*/ 263 h 133"/>
                <a:gd name="T18" fmla="*/ 19162 w 141"/>
                <a:gd name="T19" fmla="*/ 1050 h 133"/>
                <a:gd name="T20" fmla="*/ 21234 w 141"/>
                <a:gd name="T21" fmla="*/ 1838 h 133"/>
                <a:gd name="T22" fmla="*/ 23564 w 141"/>
                <a:gd name="T23" fmla="*/ 2626 h 133"/>
                <a:gd name="T24" fmla="*/ 26154 w 141"/>
                <a:gd name="T25" fmla="*/ 4202 h 133"/>
                <a:gd name="T26" fmla="*/ 28743 w 141"/>
                <a:gd name="T27" fmla="*/ 5777 h 133"/>
                <a:gd name="T28" fmla="*/ 31333 w 141"/>
                <a:gd name="T29" fmla="*/ 8140 h 133"/>
                <a:gd name="T30" fmla="*/ 33664 w 141"/>
                <a:gd name="T31" fmla="*/ 10766 h 133"/>
                <a:gd name="T32" fmla="*/ 35994 w 141"/>
                <a:gd name="T33" fmla="*/ 14180 h 133"/>
                <a:gd name="T34" fmla="*/ 35994 w 141"/>
                <a:gd name="T35" fmla="*/ 14443 h 133"/>
                <a:gd name="T36" fmla="*/ 36512 w 141"/>
                <a:gd name="T37" fmla="*/ 15230 h 133"/>
                <a:gd name="T38" fmla="*/ 36512 w 141"/>
                <a:gd name="T39" fmla="*/ 16281 h 133"/>
                <a:gd name="T40" fmla="*/ 35994 w 141"/>
                <a:gd name="T41" fmla="*/ 17331 h 133"/>
                <a:gd name="T42" fmla="*/ 35476 w 141"/>
                <a:gd name="T43" fmla="*/ 18644 h 133"/>
                <a:gd name="T44" fmla="*/ 34958 w 141"/>
                <a:gd name="T45" fmla="*/ 19695 h 133"/>
                <a:gd name="T46" fmla="*/ 33922 w 141"/>
                <a:gd name="T47" fmla="*/ 21533 h 133"/>
                <a:gd name="T48" fmla="*/ 32369 w 141"/>
                <a:gd name="T49" fmla="*/ 22846 h 133"/>
                <a:gd name="T50" fmla="*/ 30297 w 141"/>
                <a:gd name="T51" fmla="*/ 24421 h 133"/>
                <a:gd name="T52" fmla="*/ 28226 w 141"/>
                <a:gd name="T53" fmla="*/ 25997 h 133"/>
                <a:gd name="T54" fmla="*/ 25377 w 141"/>
                <a:gd name="T55" fmla="*/ 27572 h 133"/>
                <a:gd name="T56" fmla="*/ 22011 w 141"/>
                <a:gd name="T57" fmla="*/ 29673 h 133"/>
                <a:gd name="T58" fmla="*/ 17609 w 141"/>
                <a:gd name="T59" fmla="*/ 30986 h 133"/>
                <a:gd name="T60" fmla="*/ 12689 w 141"/>
                <a:gd name="T61" fmla="*/ 32562 h 133"/>
                <a:gd name="T62" fmla="*/ 7251 w 141"/>
                <a:gd name="T63" fmla="*/ 33875 h 133"/>
                <a:gd name="T64" fmla="*/ 777 w 141"/>
                <a:gd name="T65" fmla="*/ 34925 h 133"/>
                <a:gd name="T66" fmla="*/ 518 w 141"/>
                <a:gd name="T67" fmla="*/ 34662 h 133"/>
                <a:gd name="T68" fmla="*/ 518 w 141"/>
                <a:gd name="T69" fmla="*/ 34400 h 133"/>
                <a:gd name="T70" fmla="*/ 518 w 141"/>
                <a:gd name="T71" fmla="*/ 34137 h 133"/>
                <a:gd name="T72" fmla="*/ 259 w 141"/>
                <a:gd name="T73" fmla="*/ 33612 h 133"/>
                <a:gd name="T74" fmla="*/ 259 w 141"/>
                <a:gd name="T75" fmla="*/ 32824 h 133"/>
                <a:gd name="T76" fmla="*/ 0 w 141"/>
                <a:gd name="T77" fmla="*/ 31774 h 133"/>
                <a:gd name="T78" fmla="*/ 0 w 141"/>
                <a:gd name="T79" fmla="*/ 30986 h 133"/>
                <a:gd name="T80" fmla="*/ 0 w 141"/>
                <a:gd name="T81" fmla="*/ 29673 h 133"/>
                <a:gd name="T82" fmla="*/ 0 w 141"/>
                <a:gd name="T83" fmla="*/ 28098 h 133"/>
                <a:gd name="T84" fmla="*/ 0 w 141"/>
                <a:gd name="T85" fmla="*/ 26785 h 133"/>
                <a:gd name="T86" fmla="*/ 0 w 141"/>
                <a:gd name="T87" fmla="*/ 25209 h 133"/>
                <a:gd name="T88" fmla="*/ 0 w 141"/>
                <a:gd name="T89" fmla="*/ 23108 h 133"/>
                <a:gd name="T90" fmla="*/ 0 w 141"/>
                <a:gd name="T91" fmla="*/ 21270 h 133"/>
                <a:gd name="T92" fmla="*/ 518 w 141"/>
                <a:gd name="T93" fmla="*/ 19169 h 133"/>
                <a:gd name="T94" fmla="*/ 777 w 141"/>
                <a:gd name="T95" fmla="*/ 16806 h 133"/>
                <a:gd name="T96" fmla="*/ 1554 w 141"/>
                <a:gd name="T97" fmla="*/ 14705 h 133"/>
                <a:gd name="T98" fmla="*/ 2072 w 141"/>
                <a:gd name="T99" fmla="*/ 12342 h 133"/>
                <a:gd name="T100" fmla="*/ 2590 w 141"/>
                <a:gd name="T101" fmla="*/ 10241 h 133"/>
                <a:gd name="T102" fmla="*/ 2848 w 141"/>
                <a:gd name="T103" fmla="*/ 8403 h 133"/>
                <a:gd name="T104" fmla="*/ 3366 w 141"/>
                <a:gd name="T105" fmla="*/ 7090 h 133"/>
                <a:gd name="T106" fmla="*/ 3884 w 141"/>
                <a:gd name="T107" fmla="*/ 5514 h 133"/>
                <a:gd name="T108" fmla="*/ 4402 w 141"/>
                <a:gd name="T109" fmla="*/ 4464 h 133"/>
                <a:gd name="T110" fmla="*/ 4920 w 141"/>
                <a:gd name="T111" fmla="*/ 3676 h 133"/>
                <a:gd name="T112" fmla="*/ 5179 w 141"/>
                <a:gd name="T113" fmla="*/ 2889 h 133"/>
                <a:gd name="T114" fmla="*/ 5697 w 141"/>
                <a:gd name="T115" fmla="*/ 2363 h 133"/>
                <a:gd name="T116" fmla="*/ 5956 w 141"/>
                <a:gd name="T117" fmla="*/ 1838 h 133"/>
                <a:gd name="T118" fmla="*/ 6215 w 141"/>
                <a:gd name="T119" fmla="*/ 1576 h 133"/>
                <a:gd name="T120" fmla="*/ 6474 w 141"/>
                <a:gd name="T121" fmla="*/ 1313 h 133"/>
                <a:gd name="T122" fmla="*/ 7251 w 141"/>
                <a:gd name="T123" fmla="*/ 1313 h 1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1" h="133">
                  <a:moveTo>
                    <a:pt x="28" y="5"/>
                  </a:moveTo>
                  <a:lnTo>
                    <a:pt x="29" y="4"/>
                  </a:lnTo>
                  <a:lnTo>
                    <a:pt x="31" y="4"/>
                  </a:lnTo>
                  <a:lnTo>
                    <a:pt x="34" y="3"/>
                  </a:lnTo>
                  <a:lnTo>
                    <a:pt x="38" y="1"/>
                  </a:lnTo>
                  <a:lnTo>
                    <a:pt x="44" y="0"/>
                  </a:lnTo>
                  <a:lnTo>
                    <a:pt x="51" y="0"/>
                  </a:lnTo>
                  <a:lnTo>
                    <a:pt x="57" y="0"/>
                  </a:lnTo>
                  <a:lnTo>
                    <a:pt x="65" y="1"/>
                  </a:lnTo>
                  <a:lnTo>
                    <a:pt x="74" y="4"/>
                  </a:lnTo>
                  <a:lnTo>
                    <a:pt x="82" y="7"/>
                  </a:lnTo>
                  <a:lnTo>
                    <a:pt x="91" y="10"/>
                  </a:lnTo>
                  <a:lnTo>
                    <a:pt x="101" y="16"/>
                  </a:lnTo>
                  <a:lnTo>
                    <a:pt x="111" y="22"/>
                  </a:lnTo>
                  <a:lnTo>
                    <a:pt x="121" y="31"/>
                  </a:lnTo>
                  <a:lnTo>
                    <a:pt x="130" y="41"/>
                  </a:lnTo>
                  <a:lnTo>
                    <a:pt x="139" y="54"/>
                  </a:lnTo>
                  <a:lnTo>
                    <a:pt x="139" y="55"/>
                  </a:lnTo>
                  <a:lnTo>
                    <a:pt x="141" y="58"/>
                  </a:lnTo>
                  <a:lnTo>
                    <a:pt x="141" y="62"/>
                  </a:lnTo>
                  <a:lnTo>
                    <a:pt x="139" y="66"/>
                  </a:lnTo>
                  <a:lnTo>
                    <a:pt x="137" y="71"/>
                  </a:lnTo>
                  <a:lnTo>
                    <a:pt x="135" y="75"/>
                  </a:lnTo>
                  <a:lnTo>
                    <a:pt x="131" y="82"/>
                  </a:lnTo>
                  <a:lnTo>
                    <a:pt x="125" y="87"/>
                  </a:lnTo>
                  <a:lnTo>
                    <a:pt x="117" y="93"/>
                  </a:lnTo>
                  <a:lnTo>
                    <a:pt x="109" y="99"/>
                  </a:lnTo>
                  <a:lnTo>
                    <a:pt x="98" y="105"/>
                  </a:lnTo>
                  <a:lnTo>
                    <a:pt x="85" y="113"/>
                  </a:lnTo>
                  <a:lnTo>
                    <a:pt x="68" y="118"/>
                  </a:lnTo>
                  <a:lnTo>
                    <a:pt x="49" y="124"/>
                  </a:lnTo>
                  <a:lnTo>
                    <a:pt x="28" y="129"/>
                  </a:lnTo>
                  <a:lnTo>
                    <a:pt x="3" y="133"/>
                  </a:lnTo>
                  <a:lnTo>
                    <a:pt x="2" y="132"/>
                  </a:lnTo>
                  <a:lnTo>
                    <a:pt x="2" y="131"/>
                  </a:lnTo>
                  <a:lnTo>
                    <a:pt x="2" y="130"/>
                  </a:lnTo>
                  <a:lnTo>
                    <a:pt x="1" y="128"/>
                  </a:lnTo>
                  <a:lnTo>
                    <a:pt x="1" y="125"/>
                  </a:lnTo>
                  <a:lnTo>
                    <a:pt x="0" y="121"/>
                  </a:lnTo>
                  <a:lnTo>
                    <a:pt x="0" y="118"/>
                  </a:lnTo>
                  <a:lnTo>
                    <a:pt x="0" y="113"/>
                  </a:lnTo>
                  <a:lnTo>
                    <a:pt x="0" y="107"/>
                  </a:lnTo>
                  <a:lnTo>
                    <a:pt x="0" y="102"/>
                  </a:lnTo>
                  <a:lnTo>
                    <a:pt x="0" y="96"/>
                  </a:lnTo>
                  <a:lnTo>
                    <a:pt x="0" y="88"/>
                  </a:lnTo>
                  <a:lnTo>
                    <a:pt x="0" y="81"/>
                  </a:lnTo>
                  <a:lnTo>
                    <a:pt x="2" y="73"/>
                  </a:lnTo>
                  <a:lnTo>
                    <a:pt x="3" y="64"/>
                  </a:lnTo>
                  <a:lnTo>
                    <a:pt x="6" y="56"/>
                  </a:lnTo>
                  <a:lnTo>
                    <a:pt x="8" y="47"/>
                  </a:lnTo>
                  <a:lnTo>
                    <a:pt x="10" y="39"/>
                  </a:lnTo>
                  <a:lnTo>
                    <a:pt x="11" y="32"/>
                  </a:lnTo>
                  <a:lnTo>
                    <a:pt x="13" y="27"/>
                  </a:lnTo>
                  <a:lnTo>
                    <a:pt x="15" y="21"/>
                  </a:lnTo>
                  <a:lnTo>
                    <a:pt x="17" y="17"/>
                  </a:lnTo>
                  <a:lnTo>
                    <a:pt x="19" y="14"/>
                  </a:lnTo>
                  <a:lnTo>
                    <a:pt x="20" y="11"/>
                  </a:lnTo>
                  <a:lnTo>
                    <a:pt x="22" y="9"/>
                  </a:lnTo>
                  <a:lnTo>
                    <a:pt x="23" y="7"/>
                  </a:lnTo>
                  <a:lnTo>
                    <a:pt x="24" y="6"/>
                  </a:lnTo>
                  <a:lnTo>
                    <a:pt x="25" y="5"/>
                  </a:lnTo>
                  <a:lnTo>
                    <a:pt x="28" y="5"/>
                  </a:lnTo>
                  <a:close/>
                </a:path>
              </a:pathLst>
            </a:custGeom>
            <a:solidFill>
              <a:srgbClr val="CCD5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549"/>
            <p:cNvSpPr>
              <a:spLocks noChangeArrowheads="1"/>
            </p:cNvSpPr>
            <p:nvPr/>
          </p:nvSpPr>
          <p:spPr bwMode="auto">
            <a:xfrm>
              <a:off x="5388397" y="4705697"/>
              <a:ext cx="76200" cy="53975"/>
            </a:xfrm>
            <a:custGeom>
              <a:avLst/>
              <a:gdLst>
                <a:gd name="T0" fmla="*/ 0 w 285"/>
                <a:gd name="T1" fmla="*/ 27639 h 207"/>
                <a:gd name="T2" fmla="*/ 0 w 285"/>
                <a:gd name="T3" fmla="*/ 27639 h 207"/>
                <a:gd name="T4" fmla="*/ 0 w 285"/>
                <a:gd name="T5" fmla="*/ 28422 h 207"/>
                <a:gd name="T6" fmla="*/ 267 w 285"/>
                <a:gd name="T7" fmla="*/ 29465 h 207"/>
                <a:gd name="T8" fmla="*/ 802 w 285"/>
                <a:gd name="T9" fmla="*/ 31029 h 207"/>
                <a:gd name="T10" fmla="*/ 1069 w 285"/>
                <a:gd name="T11" fmla="*/ 32594 h 207"/>
                <a:gd name="T12" fmla="*/ 1604 w 285"/>
                <a:gd name="T13" fmla="*/ 34419 h 207"/>
                <a:gd name="T14" fmla="*/ 2406 w 285"/>
                <a:gd name="T15" fmla="*/ 36505 h 207"/>
                <a:gd name="T16" fmla="*/ 2941 w 285"/>
                <a:gd name="T17" fmla="*/ 38852 h 207"/>
                <a:gd name="T18" fmla="*/ 3743 w 285"/>
                <a:gd name="T19" fmla="*/ 41198 h 207"/>
                <a:gd name="T20" fmla="*/ 4278 w 285"/>
                <a:gd name="T21" fmla="*/ 43284 h 207"/>
                <a:gd name="T22" fmla="*/ 4813 w 285"/>
                <a:gd name="T23" fmla="*/ 45370 h 207"/>
                <a:gd name="T24" fmla="*/ 5882 w 285"/>
                <a:gd name="T25" fmla="*/ 47717 h 207"/>
                <a:gd name="T26" fmla="*/ 6417 w 285"/>
                <a:gd name="T27" fmla="*/ 49803 h 207"/>
                <a:gd name="T28" fmla="*/ 6952 w 285"/>
                <a:gd name="T29" fmla="*/ 51107 h 207"/>
                <a:gd name="T30" fmla="*/ 7486 w 285"/>
                <a:gd name="T31" fmla="*/ 52671 h 207"/>
                <a:gd name="T32" fmla="*/ 8556 w 285"/>
                <a:gd name="T33" fmla="*/ 53975 h 207"/>
                <a:gd name="T34" fmla="*/ 37966 w 285"/>
                <a:gd name="T35" fmla="*/ 49542 h 207"/>
                <a:gd name="T36" fmla="*/ 44651 w 285"/>
                <a:gd name="T37" fmla="*/ 38852 h 207"/>
                <a:gd name="T38" fmla="*/ 76200 w 285"/>
                <a:gd name="T39" fmla="*/ 17992 h 207"/>
                <a:gd name="T40" fmla="*/ 75933 w 285"/>
                <a:gd name="T41" fmla="*/ 17992 h 207"/>
                <a:gd name="T42" fmla="*/ 75933 w 285"/>
                <a:gd name="T43" fmla="*/ 17209 h 207"/>
                <a:gd name="T44" fmla="*/ 75665 w 285"/>
                <a:gd name="T45" fmla="*/ 16427 h 207"/>
                <a:gd name="T46" fmla="*/ 75131 w 285"/>
                <a:gd name="T47" fmla="*/ 15645 h 207"/>
                <a:gd name="T48" fmla="*/ 74596 w 285"/>
                <a:gd name="T49" fmla="*/ 14341 h 207"/>
                <a:gd name="T50" fmla="*/ 74061 w 285"/>
                <a:gd name="T51" fmla="*/ 13298 h 207"/>
                <a:gd name="T52" fmla="*/ 73526 w 285"/>
                <a:gd name="T53" fmla="*/ 11734 h 207"/>
                <a:gd name="T54" fmla="*/ 72992 w 285"/>
                <a:gd name="T55" fmla="*/ 10430 h 207"/>
                <a:gd name="T56" fmla="*/ 72189 w 285"/>
                <a:gd name="T57" fmla="*/ 8605 h 207"/>
                <a:gd name="T58" fmla="*/ 71655 w 285"/>
                <a:gd name="T59" fmla="*/ 7301 h 207"/>
                <a:gd name="T60" fmla="*/ 70585 w 285"/>
                <a:gd name="T61" fmla="*/ 5736 h 207"/>
                <a:gd name="T62" fmla="*/ 70051 w 285"/>
                <a:gd name="T63" fmla="*/ 4433 h 207"/>
                <a:gd name="T64" fmla="*/ 69516 w 285"/>
                <a:gd name="T65" fmla="*/ 2868 h 207"/>
                <a:gd name="T66" fmla="*/ 68981 w 285"/>
                <a:gd name="T67" fmla="*/ 2086 h 207"/>
                <a:gd name="T68" fmla="*/ 68179 w 285"/>
                <a:gd name="T69" fmla="*/ 1304 h 207"/>
                <a:gd name="T70" fmla="*/ 67912 w 285"/>
                <a:gd name="T71" fmla="*/ 782 h 207"/>
                <a:gd name="T72" fmla="*/ 67377 w 285"/>
                <a:gd name="T73" fmla="*/ 0 h 207"/>
                <a:gd name="T74" fmla="*/ 66575 w 285"/>
                <a:gd name="T75" fmla="*/ 0 h 207"/>
                <a:gd name="T76" fmla="*/ 65238 w 285"/>
                <a:gd name="T77" fmla="*/ 261 h 207"/>
                <a:gd name="T78" fmla="*/ 63901 w 285"/>
                <a:gd name="T79" fmla="*/ 1304 h 207"/>
                <a:gd name="T80" fmla="*/ 62029 w 285"/>
                <a:gd name="T81" fmla="*/ 2086 h 207"/>
                <a:gd name="T82" fmla="*/ 60425 w 285"/>
                <a:gd name="T83" fmla="*/ 3129 h 207"/>
                <a:gd name="T84" fmla="*/ 58554 w 285"/>
                <a:gd name="T85" fmla="*/ 4433 h 207"/>
                <a:gd name="T86" fmla="*/ 57217 w 285"/>
                <a:gd name="T87" fmla="*/ 5736 h 207"/>
                <a:gd name="T88" fmla="*/ 55078 w 285"/>
                <a:gd name="T89" fmla="*/ 7301 h 207"/>
                <a:gd name="T90" fmla="*/ 53741 w 285"/>
                <a:gd name="T91" fmla="*/ 8605 h 207"/>
                <a:gd name="T92" fmla="*/ 51869 w 285"/>
                <a:gd name="T93" fmla="*/ 9908 h 207"/>
                <a:gd name="T94" fmla="*/ 50800 w 285"/>
                <a:gd name="T95" fmla="*/ 10951 h 207"/>
                <a:gd name="T96" fmla="*/ 49196 w 285"/>
                <a:gd name="T97" fmla="*/ 12255 h 207"/>
                <a:gd name="T98" fmla="*/ 48394 w 285"/>
                <a:gd name="T99" fmla="*/ 13037 h 207"/>
                <a:gd name="T100" fmla="*/ 48126 w 285"/>
                <a:gd name="T101" fmla="*/ 13559 h 207"/>
                <a:gd name="T102" fmla="*/ 47859 w 285"/>
                <a:gd name="T103" fmla="*/ 13820 h 207"/>
                <a:gd name="T104" fmla="*/ 16844 w 285"/>
                <a:gd name="T105" fmla="*/ 23207 h 207"/>
                <a:gd name="T106" fmla="*/ 0 w 285"/>
                <a:gd name="T107" fmla="*/ 27639 h 20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85" h="207">
                  <a:moveTo>
                    <a:pt x="0" y="106"/>
                  </a:moveTo>
                  <a:lnTo>
                    <a:pt x="0" y="106"/>
                  </a:lnTo>
                  <a:lnTo>
                    <a:pt x="0" y="109"/>
                  </a:lnTo>
                  <a:lnTo>
                    <a:pt x="1" y="113"/>
                  </a:lnTo>
                  <a:lnTo>
                    <a:pt x="3" y="119"/>
                  </a:lnTo>
                  <a:lnTo>
                    <a:pt x="4" y="125"/>
                  </a:lnTo>
                  <a:lnTo>
                    <a:pt x="6" y="132"/>
                  </a:lnTo>
                  <a:lnTo>
                    <a:pt x="9" y="140"/>
                  </a:lnTo>
                  <a:lnTo>
                    <a:pt x="11" y="149"/>
                  </a:lnTo>
                  <a:lnTo>
                    <a:pt x="14" y="158"/>
                  </a:lnTo>
                  <a:lnTo>
                    <a:pt x="16" y="166"/>
                  </a:lnTo>
                  <a:lnTo>
                    <a:pt x="18" y="174"/>
                  </a:lnTo>
                  <a:lnTo>
                    <a:pt x="22" y="183"/>
                  </a:lnTo>
                  <a:lnTo>
                    <a:pt x="24" y="191"/>
                  </a:lnTo>
                  <a:lnTo>
                    <a:pt x="26" y="196"/>
                  </a:lnTo>
                  <a:lnTo>
                    <a:pt x="28" y="202"/>
                  </a:lnTo>
                  <a:lnTo>
                    <a:pt x="32" y="207"/>
                  </a:lnTo>
                  <a:lnTo>
                    <a:pt x="142" y="190"/>
                  </a:lnTo>
                  <a:lnTo>
                    <a:pt x="167" y="149"/>
                  </a:lnTo>
                  <a:lnTo>
                    <a:pt x="285" y="69"/>
                  </a:lnTo>
                  <a:lnTo>
                    <a:pt x="284" y="69"/>
                  </a:lnTo>
                  <a:lnTo>
                    <a:pt x="284" y="66"/>
                  </a:lnTo>
                  <a:lnTo>
                    <a:pt x="283" y="63"/>
                  </a:lnTo>
                  <a:lnTo>
                    <a:pt x="281" y="60"/>
                  </a:lnTo>
                  <a:lnTo>
                    <a:pt x="279" y="55"/>
                  </a:lnTo>
                  <a:lnTo>
                    <a:pt x="277" y="51"/>
                  </a:lnTo>
                  <a:lnTo>
                    <a:pt x="275" y="45"/>
                  </a:lnTo>
                  <a:lnTo>
                    <a:pt x="273" y="40"/>
                  </a:lnTo>
                  <a:lnTo>
                    <a:pt x="270" y="33"/>
                  </a:lnTo>
                  <a:lnTo>
                    <a:pt x="268" y="28"/>
                  </a:lnTo>
                  <a:lnTo>
                    <a:pt x="264" y="22"/>
                  </a:lnTo>
                  <a:lnTo>
                    <a:pt x="262" y="17"/>
                  </a:lnTo>
                  <a:lnTo>
                    <a:pt x="260" y="11"/>
                  </a:lnTo>
                  <a:lnTo>
                    <a:pt x="258" y="8"/>
                  </a:lnTo>
                  <a:lnTo>
                    <a:pt x="255" y="5"/>
                  </a:lnTo>
                  <a:lnTo>
                    <a:pt x="254" y="3"/>
                  </a:lnTo>
                  <a:lnTo>
                    <a:pt x="252" y="0"/>
                  </a:lnTo>
                  <a:lnTo>
                    <a:pt x="249" y="0"/>
                  </a:lnTo>
                  <a:lnTo>
                    <a:pt x="244" y="1"/>
                  </a:lnTo>
                  <a:lnTo>
                    <a:pt x="239" y="5"/>
                  </a:lnTo>
                  <a:lnTo>
                    <a:pt x="232" y="8"/>
                  </a:lnTo>
                  <a:lnTo>
                    <a:pt x="226" y="12"/>
                  </a:lnTo>
                  <a:lnTo>
                    <a:pt x="219" y="17"/>
                  </a:lnTo>
                  <a:lnTo>
                    <a:pt x="214" y="22"/>
                  </a:lnTo>
                  <a:lnTo>
                    <a:pt x="206" y="28"/>
                  </a:lnTo>
                  <a:lnTo>
                    <a:pt x="201" y="33"/>
                  </a:lnTo>
                  <a:lnTo>
                    <a:pt x="194" y="38"/>
                  </a:lnTo>
                  <a:lnTo>
                    <a:pt x="190" y="42"/>
                  </a:lnTo>
                  <a:lnTo>
                    <a:pt x="184" y="47"/>
                  </a:lnTo>
                  <a:lnTo>
                    <a:pt x="181" y="50"/>
                  </a:lnTo>
                  <a:lnTo>
                    <a:pt x="180" y="52"/>
                  </a:lnTo>
                  <a:lnTo>
                    <a:pt x="179" y="53"/>
                  </a:lnTo>
                  <a:lnTo>
                    <a:pt x="63" y="89"/>
                  </a:lnTo>
                  <a:lnTo>
                    <a:pt x="0" y="106"/>
                  </a:lnTo>
                  <a:close/>
                </a:path>
              </a:pathLst>
            </a:custGeom>
            <a:solidFill>
              <a:srgbClr val="7796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550"/>
            <p:cNvSpPr>
              <a:spLocks noChangeArrowheads="1"/>
            </p:cNvSpPr>
            <p:nvPr/>
          </p:nvSpPr>
          <p:spPr bwMode="auto">
            <a:xfrm>
              <a:off x="5432847" y="4646959"/>
              <a:ext cx="123825" cy="47625"/>
            </a:xfrm>
            <a:custGeom>
              <a:avLst/>
              <a:gdLst>
                <a:gd name="T0" fmla="*/ 0 w 470"/>
                <a:gd name="T1" fmla="*/ 17103 h 181"/>
                <a:gd name="T2" fmla="*/ 263 w 470"/>
                <a:gd name="T3" fmla="*/ 17103 h 181"/>
                <a:gd name="T4" fmla="*/ 790 w 470"/>
                <a:gd name="T5" fmla="*/ 17629 h 181"/>
                <a:gd name="T6" fmla="*/ 1581 w 470"/>
                <a:gd name="T7" fmla="*/ 18682 h 181"/>
                <a:gd name="T8" fmla="*/ 2898 w 470"/>
                <a:gd name="T9" fmla="*/ 19471 h 181"/>
                <a:gd name="T10" fmla="*/ 4215 w 470"/>
                <a:gd name="T11" fmla="*/ 21050 h 181"/>
                <a:gd name="T12" fmla="*/ 6060 w 470"/>
                <a:gd name="T13" fmla="*/ 22365 h 181"/>
                <a:gd name="T14" fmla="*/ 7904 w 470"/>
                <a:gd name="T15" fmla="*/ 24207 h 181"/>
                <a:gd name="T16" fmla="*/ 10011 w 470"/>
                <a:gd name="T17" fmla="*/ 26049 h 181"/>
                <a:gd name="T18" fmla="*/ 12119 w 470"/>
                <a:gd name="T19" fmla="*/ 28154 h 181"/>
                <a:gd name="T20" fmla="*/ 13963 w 470"/>
                <a:gd name="T21" fmla="*/ 30522 h 181"/>
                <a:gd name="T22" fmla="*/ 16071 w 470"/>
                <a:gd name="T23" fmla="*/ 33153 h 181"/>
                <a:gd name="T24" fmla="*/ 18179 w 470"/>
                <a:gd name="T25" fmla="*/ 36048 h 181"/>
                <a:gd name="T26" fmla="*/ 19759 w 470"/>
                <a:gd name="T27" fmla="*/ 38679 h 181"/>
                <a:gd name="T28" fmla="*/ 21604 w 470"/>
                <a:gd name="T29" fmla="*/ 41573 h 181"/>
                <a:gd name="T30" fmla="*/ 22921 w 470"/>
                <a:gd name="T31" fmla="*/ 44468 h 181"/>
                <a:gd name="T32" fmla="*/ 24238 w 470"/>
                <a:gd name="T33" fmla="*/ 47625 h 181"/>
                <a:gd name="T34" fmla="*/ 31615 w 470"/>
                <a:gd name="T35" fmla="*/ 30259 h 181"/>
                <a:gd name="T36" fmla="*/ 54272 w 470"/>
                <a:gd name="T37" fmla="*/ 22892 h 181"/>
                <a:gd name="T38" fmla="*/ 123825 w 470"/>
                <a:gd name="T39" fmla="*/ 18419 h 181"/>
                <a:gd name="T40" fmla="*/ 120664 w 470"/>
                <a:gd name="T41" fmla="*/ 0 h 181"/>
                <a:gd name="T42" fmla="*/ 89049 w 470"/>
                <a:gd name="T43" fmla="*/ 1052 h 181"/>
                <a:gd name="T44" fmla="*/ 51638 w 470"/>
                <a:gd name="T45" fmla="*/ 2631 h 181"/>
                <a:gd name="T46" fmla="*/ 8958 w 470"/>
                <a:gd name="T47" fmla="*/ 12630 h 181"/>
                <a:gd name="T48" fmla="*/ 0 w 470"/>
                <a:gd name="T49" fmla="*/ 17103 h 1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0" h="181">
                  <a:moveTo>
                    <a:pt x="0" y="65"/>
                  </a:moveTo>
                  <a:lnTo>
                    <a:pt x="1" y="65"/>
                  </a:lnTo>
                  <a:lnTo>
                    <a:pt x="3" y="67"/>
                  </a:lnTo>
                  <a:lnTo>
                    <a:pt x="6" y="71"/>
                  </a:lnTo>
                  <a:lnTo>
                    <a:pt x="11" y="74"/>
                  </a:lnTo>
                  <a:lnTo>
                    <a:pt x="16" y="80"/>
                  </a:lnTo>
                  <a:lnTo>
                    <a:pt x="23" y="85"/>
                  </a:lnTo>
                  <a:lnTo>
                    <a:pt x="30" y="92"/>
                  </a:lnTo>
                  <a:lnTo>
                    <a:pt x="38" y="99"/>
                  </a:lnTo>
                  <a:lnTo>
                    <a:pt x="46" y="107"/>
                  </a:lnTo>
                  <a:lnTo>
                    <a:pt x="53" y="116"/>
                  </a:lnTo>
                  <a:lnTo>
                    <a:pt x="61" y="126"/>
                  </a:lnTo>
                  <a:lnTo>
                    <a:pt x="69" y="137"/>
                  </a:lnTo>
                  <a:lnTo>
                    <a:pt x="75" y="147"/>
                  </a:lnTo>
                  <a:lnTo>
                    <a:pt x="82" y="158"/>
                  </a:lnTo>
                  <a:lnTo>
                    <a:pt x="87" y="169"/>
                  </a:lnTo>
                  <a:lnTo>
                    <a:pt x="92" y="181"/>
                  </a:lnTo>
                  <a:lnTo>
                    <a:pt x="120" y="115"/>
                  </a:lnTo>
                  <a:lnTo>
                    <a:pt x="206" y="87"/>
                  </a:lnTo>
                  <a:lnTo>
                    <a:pt x="470" y="70"/>
                  </a:lnTo>
                  <a:lnTo>
                    <a:pt x="458" y="0"/>
                  </a:lnTo>
                  <a:lnTo>
                    <a:pt x="338" y="4"/>
                  </a:lnTo>
                  <a:lnTo>
                    <a:pt x="196" y="10"/>
                  </a:lnTo>
                  <a:lnTo>
                    <a:pt x="34" y="48"/>
                  </a:lnTo>
                  <a:lnTo>
                    <a:pt x="0" y="65"/>
                  </a:lnTo>
                  <a:close/>
                </a:path>
              </a:pathLst>
            </a:custGeom>
            <a:solidFill>
              <a:srgbClr val="7796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551"/>
            <p:cNvSpPr>
              <a:spLocks noChangeArrowheads="1"/>
            </p:cNvSpPr>
            <p:nvPr/>
          </p:nvSpPr>
          <p:spPr bwMode="auto">
            <a:xfrm>
              <a:off x="5375697" y="4664422"/>
              <a:ext cx="74613" cy="66675"/>
            </a:xfrm>
            <a:custGeom>
              <a:avLst/>
              <a:gdLst>
                <a:gd name="T0" fmla="*/ 21468 w 285"/>
                <a:gd name="T1" fmla="*/ 0 h 252"/>
                <a:gd name="T2" fmla="*/ 21991 w 285"/>
                <a:gd name="T3" fmla="*/ 265 h 252"/>
                <a:gd name="T4" fmla="*/ 23038 w 285"/>
                <a:gd name="T5" fmla="*/ 529 h 252"/>
                <a:gd name="T6" fmla="*/ 25133 w 285"/>
                <a:gd name="T7" fmla="*/ 1323 h 252"/>
                <a:gd name="T8" fmla="*/ 28013 w 285"/>
                <a:gd name="T9" fmla="*/ 2117 h 252"/>
                <a:gd name="T10" fmla="*/ 30892 w 285"/>
                <a:gd name="T11" fmla="*/ 3175 h 252"/>
                <a:gd name="T12" fmla="*/ 34296 w 285"/>
                <a:gd name="T13" fmla="*/ 4763 h 252"/>
                <a:gd name="T14" fmla="*/ 37699 w 285"/>
                <a:gd name="T15" fmla="*/ 6085 h 252"/>
                <a:gd name="T16" fmla="*/ 41626 w 285"/>
                <a:gd name="T17" fmla="*/ 8202 h 252"/>
                <a:gd name="T18" fmla="*/ 45030 w 285"/>
                <a:gd name="T19" fmla="*/ 10054 h 252"/>
                <a:gd name="T20" fmla="*/ 48433 w 285"/>
                <a:gd name="T21" fmla="*/ 12171 h 252"/>
                <a:gd name="T22" fmla="*/ 51313 w 285"/>
                <a:gd name="T23" fmla="*/ 14817 h 252"/>
                <a:gd name="T24" fmla="*/ 53931 w 285"/>
                <a:gd name="T25" fmla="*/ 17727 h 252"/>
                <a:gd name="T26" fmla="*/ 55502 w 285"/>
                <a:gd name="T27" fmla="*/ 20638 h 252"/>
                <a:gd name="T28" fmla="*/ 56811 w 285"/>
                <a:gd name="T29" fmla="*/ 23813 h 252"/>
                <a:gd name="T30" fmla="*/ 57072 w 285"/>
                <a:gd name="T31" fmla="*/ 26987 h 252"/>
                <a:gd name="T32" fmla="*/ 56287 w 285"/>
                <a:gd name="T33" fmla="*/ 30692 h 252"/>
                <a:gd name="T34" fmla="*/ 54454 w 285"/>
                <a:gd name="T35" fmla="*/ 34131 h 252"/>
                <a:gd name="T36" fmla="*/ 52360 w 285"/>
                <a:gd name="T37" fmla="*/ 37571 h 252"/>
                <a:gd name="T38" fmla="*/ 49742 w 285"/>
                <a:gd name="T39" fmla="*/ 40481 h 252"/>
                <a:gd name="T40" fmla="*/ 46862 w 285"/>
                <a:gd name="T41" fmla="*/ 43392 h 252"/>
                <a:gd name="T42" fmla="*/ 43459 w 285"/>
                <a:gd name="T43" fmla="*/ 46038 h 252"/>
                <a:gd name="T44" fmla="*/ 40055 w 285"/>
                <a:gd name="T45" fmla="*/ 48683 h 252"/>
                <a:gd name="T46" fmla="*/ 36390 w 285"/>
                <a:gd name="T47" fmla="*/ 50800 h 252"/>
                <a:gd name="T48" fmla="*/ 32463 w 285"/>
                <a:gd name="T49" fmla="*/ 52917 h 252"/>
                <a:gd name="T50" fmla="*/ 28274 w 285"/>
                <a:gd name="T51" fmla="*/ 54769 h 252"/>
                <a:gd name="T52" fmla="*/ 24086 w 285"/>
                <a:gd name="T53" fmla="*/ 56621 h 252"/>
                <a:gd name="T54" fmla="*/ 19635 w 285"/>
                <a:gd name="T55" fmla="*/ 57944 h 252"/>
                <a:gd name="T56" fmla="*/ 15446 w 285"/>
                <a:gd name="T57" fmla="*/ 59531 h 252"/>
                <a:gd name="T58" fmla="*/ 11257 w 285"/>
                <a:gd name="T59" fmla="*/ 60590 h 252"/>
                <a:gd name="T60" fmla="*/ 7330 w 285"/>
                <a:gd name="T61" fmla="*/ 61383 h 252"/>
                <a:gd name="T62" fmla="*/ 3665 w 285"/>
                <a:gd name="T63" fmla="*/ 62442 h 252"/>
                <a:gd name="T64" fmla="*/ 0 w 285"/>
                <a:gd name="T65" fmla="*/ 62971 h 252"/>
                <a:gd name="T66" fmla="*/ 20944 w 285"/>
                <a:gd name="T67" fmla="*/ 66675 h 252"/>
                <a:gd name="T68" fmla="*/ 58381 w 285"/>
                <a:gd name="T69" fmla="*/ 54504 h 252"/>
                <a:gd name="T70" fmla="*/ 74351 w 285"/>
                <a:gd name="T71" fmla="*/ 43921 h 252"/>
                <a:gd name="T72" fmla="*/ 74351 w 285"/>
                <a:gd name="T73" fmla="*/ 43656 h 252"/>
                <a:gd name="T74" fmla="*/ 74613 w 285"/>
                <a:gd name="T75" fmla="*/ 42598 h 252"/>
                <a:gd name="T76" fmla="*/ 74613 w 285"/>
                <a:gd name="T77" fmla="*/ 40746 h 252"/>
                <a:gd name="T78" fmla="*/ 74613 w 285"/>
                <a:gd name="T79" fmla="*/ 38365 h 252"/>
                <a:gd name="T80" fmla="*/ 74351 w 285"/>
                <a:gd name="T81" fmla="*/ 35719 h 252"/>
                <a:gd name="T82" fmla="*/ 73828 w 285"/>
                <a:gd name="T83" fmla="*/ 32808 h 252"/>
                <a:gd name="T84" fmla="*/ 72519 w 285"/>
                <a:gd name="T85" fmla="*/ 29633 h 252"/>
                <a:gd name="T86" fmla="*/ 70948 w 285"/>
                <a:gd name="T87" fmla="*/ 26194 h 252"/>
                <a:gd name="T88" fmla="*/ 68592 w 285"/>
                <a:gd name="T89" fmla="*/ 22490 h 252"/>
                <a:gd name="T90" fmla="*/ 65188 w 285"/>
                <a:gd name="T91" fmla="*/ 18785 h 252"/>
                <a:gd name="T92" fmla="*/ 60999 w 285"/>
                <a:gd name="T93" fmla="*/ 15081 h 252"/>
                <a:gd name="T94" fmla="*/ 55502 w 285"/>
                <a:gd name="T95" fmla="*/ 11377 h 252"/>
                <a:gd name="T96" fmla="*/ 48957 w 285"/>
                <a:gd name="T97" fmla="*/ 8202 h 252"/>
                <a:gd name="T98" fmla="*/ 41364 w 285"/>
                <a:gd name="T99" fmla="*/ 5292 h 252"/>
                <a:gd name="T100" fmla="*/ 31940 w 285"/>
                <a:gd name="T101" fmla="*/ 2381 h 252"/>
                <a:gd name="T102" fmla="*/ 21468 w 285"/>
                <a:gd name="T103" fmla="*/ 0 h 2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5" h="252">
                  <a:moveTo>
                    <a:pt x="82" y="0"/>
                  </a:moveTo>
                  <a:lnTo>
                    <a:pt x="84" y="1"/>
                  </a:lnTo>
                  <a:lnTo>
                    <a:pt x="88" y="2"/>
                  </a:lnTo>
                  <a:lnTo>
                    <a:pt x="96" y="5"/>
                  </a:lnTo>
                  <a:lnTo>
                    <a:pt x="107" y="8"/>
                  </a:lnTo>
                  <a:lnTo>
                    <a:pt x="118" y="12"/>
                  </a:lnTo>
                  <a:lnTo>
                    <a:pt x="131" y="18"/>
                  </a:lnTo>
                  <a:lnTo>
                    <a:pt x="144" y="23"/>
                  </a:lnTo>
                  <a:lnTo>
                    <a:pt x="159" y="31"/>
                  </a:lnTo>
                  <a:lnTo>
                    <a:pt x="172" y="38"/>
                  </a:lnTo>
                  <a:lnTo>
                    <a:pt x="185" y="46"/>
                  </a:lnTo>
                  <a:lnTo>
                    <a:pt x="196" y="56"/>
                  </a:lnTo>
                  <a:lnTo>
                    <a:pt x="206" y="67"/>
                  </a:lnTo>
                  <a:lnTo>
                    <a:pt x="212" y="78"/>
                  </a:lnTo>
                  <a:lnTo>
                    <a:pt x="217" y="90"/>
                  </a:lnTo>
                  <a:lnTo>
                    <a:pt x="218" y="102"/>
                  </a:lnTo>
                  <a:lnTo>
                    <a:pt x="215" y="116"/>
                  </a:lnTo>
                  <a:lnTo>
                    <a:pt x="208" y="129"/>
                  </a:lnTo>
                  <a:lnTo>
                    <a:pt x="200" y="142"/>
                  </a:lnTo>
                  <a:lnTo>
                    <a:pt x="190" y="153"/>
                  </a:lnTo>
                  <a:lnTo>
                    <a:pt x="179" y="164"/>
                  </a:lnTo>
                  <a:lnTo>
                    <a:pt x="166" y="174"/>
                  </a:lnTo>
                  <a:lnTo>
                    <a:pt x="153" y="184"/>
                  </a:lnTo>
                  <a:lnTo>
                    <a:pt x="139" y="192"/>
                  </a:lnTo>
                  <a:lnTo>
                    <a:pt x="124" y="200"/>
                  </a:lnTo>
                  <a:lnTo>
                    <a:pt x="108" y="207"/>
                  </a:lnTo>
                  <a:lnTo>
                    <a:pt x="92" y="214"/>
                  </a:lnTo>
                  <a:lnTo>
                    <a:pt x="75" y="219"/>
                  </a:lnTo>
                  <a:lnTo>
                    <a:pt x="59" y="225"/>
                  </a:lnTo>
                  <a:lnTo>
                    <a:pt x="43" y="229"/>
                  </a:lnTo>
                  <a:lnTo>
                    <a:pt x="28" y="232"/>
                  </a:lnTo>
                  <a:lnTo>
                    <a:pt x="14" y="236"/>
                  </a:lnTo>
                  <a:lnTo>
                    <a:pt x="0" y="238"/>
                  </a:lnTo>
                  <a:lnTo>
                    <a:pt x="80" y="252"/>
                  </a:lnTo>
                  <a:lnTo>
                    <a:pt x="223" y="206"/>
                  </a:lnTo>
                  <a:lnTo>
                    <a:pt x="284" y="166"/>
                  </a:lnTo>
                  <a:lnTo>
                    <a:pt x="284" y="165"/>
                  </a:lnTo>
                  <a:lnTo>
                    <a:pt x="285" y="161"/>
                  </a:lnTo>
                  <a:lnTo>
                    <a:pt x="285" y="154"/>
                  </a:lnTo>
                  <a:lnTo>
                    <a:pt x="285" y="145"/>
                  </a:lnTo>
                  <a:lnTo>
                    <a:pt x="284" y="135"/>
                  </a:lnTo>
                  <a:lnTo>
                    <a:pt x="282" y="124"/>
                  </a:lnTo>
                  <a:lnTo>
                    <a:pt x="277" y="112"/>
                  </a:lnTo>
                  <a:lnTo>
                    <a:pt x="271" y="99"/>
                  </a:lnTo>
                  <a:lnTo>
                    <a:pt x="262" y="85"/>
                  </a:lnTo>
                  <a:lnTo>
                    <a:pt x="249" y="71"/>
                  </a:lnTo>
                  <a:lnTo>
                    <a:pt x="233" y="57"/>
                  </a:lnTo>
                  <a:lnTo>
                    <a:pt x="212" y="43"/>
                  </a:lnTo>
                  <a:lnTo>
                    <a:pt x="187" y="31"/>
                  </a:lnTo>
                  <a:lnTo>
                    <a:pt x="158" y="20"/>
                  </a:lnTo>
                  <a:lnTo>
                    <a:pt x="122" y="9"/>
                  </a:lnTo>
                  <a:lnTo>
                    <a:pt x="82" y="0"/>
                  </a:lnTo>
                  <a:close/>
                </a:path>
              </a:pathLst>
            </a:custGeom>
            <a:solidFill>
              <a:srgbClr val="7796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552"/>
            <p:cNvSpPr>
              <a:spLocks noChangeArrowheads="1"/>
            </p:cNvSpPr>
            <p:nvPr/>
          </p:nvSpPr>
          <p:spPr bwMode="auto">
            <a:xfrm>
              <a:off x="5405860" y="4618384"/>
              <a:ext cx="149225" cy="28575"/>
            </a:xfrm>
            <a:custGeom>
              <a:avLst/>
              <a:gdLst>
                <a:gd name="T0" fmla="*/ 15903 w 563"/>
                <a:gd name="T1" fmla="*/ 28575 h 112"/>
                <a:gd name="T2" fmla="*/ 18819 w 563"/>
                <a:gd name="T3" fmla="*/ 27810 h 112"/>
                <a:gd name="T4" fmla="*/ 23855 w 563"/>
                <a:gd name="T5" fmla="*/ 26534 h 112"/>
                <a:gd name="T6" fmla="*/ 30746 w 563"/>
                <a:gd name="T7" fmla="*/ 24748 h 112"/>
                <a:gd name="T8" fmla="*/ 39493 w 563"/>
                <a:gd name="T9" fmla="*/ 22707 h 112"/>
                <a:gd name="T10" fmla="*/ 49035 w 563"/>
                <a:gd name="T11" fmla="*/ 20921 h 112"/>
                <a:gd name="T12" fmla="*/ 59637 w 563"/>
                <a:gd name="T13" fmla="*/ 19135 h 112"/>
                <a:gd name="T14" fmla="*/ 70239 w 563"/>
                <a:gd name="T15" fmla="*/ 17859 h 112"/>
                <a:gd name="T16" fmla="*/ 81106 w 563"/>
                <a:gd name="T17" fmla="*/ 16839 h 112"/>
                <a:gd name="T18" fmla="*/ 93034 w 563"/>
                <a:gd name="T19" fmla="*/ 16584 h 112"/>
                <a:gd name="T20" fmla="*/ 105226 w 563"/>
                <a:gd name="T21" fmla="*/ 16329 h 112"/>
                <a:gd name="T22" fmla="*/ 117154 w 563"/>
                <a:gd name="T23" fmla="*/ 16584 h 112"/>
                <a:gd name="T24" fmla="*/ 128286 w 563"/>
                <a:gd name="T25" fmla="*/ 16584 h 112"/>
                <a:gd name="T26" fmla="*/ 137563 w 563"/>
                <a:gd name="T27" fmla="*/ 16839 h 112"/>
                <a:gd name="T28" fmla="*/ 144454 w 563"/>
                <a:gd name="T29" fmla="*/ 17094 h 112"/>
                <a:gd name="T30" fmla="*/ 148165 w 563"/>
                <a:gd name="T31" fmla="*/ 17349 h 112"/>
                <a:gd name="T32" fmla="*/ 147900 w 563"/>
                <a:gd name="T33" fmla="*/ 255 h 112"/>
                <a:gd name="T34" fmla="*/ 144189 w 563"/>
                <a:gd name="T35" fmla="*/ 0 h 112"/>
                <a:gd name="T36" fmla="*/ 133852 w 563"/>
                <a:gd name="T37" fmla="*/ 510 h 112"/>
                <a:gd name="T38" fmla="*/ 118214 w 563"/>
                <a:gd name="T39" fmla="*/ 1276 h 112"/>
                <a:gd name="T40" fmla="*/ 98865 w 563"/>
                <a:gd name="T41" fmla="*/ 2551 h 112"/>
                <a:gd name="T42" fmla="*/ 75805 w 563"/>
                <a:gd name="T43" fmla="*/ 5103 h 112"/>
                <a:gd name="T44" fmla="*/ 51420 w 563"/>
                <a:gd name="T45" fmla="*/ 9440 h 112"/>
                <a:gd name="T46" fmla="*/ 25975 w 563"/>
                <a:gd name="T47" fmla="*/ 15308 h 112"/>
                <a:gd name="T48" fmla="*/ 1325 w 563"/>
                <a:gd name="T49" fmla="*/ 22962 h 112"/>
                <a:gd name="T50" fmla="*/ 0 w 563"/>
                <a:gd name="T51" fmla="*/ 24238 h 112"/>
                <a:gd name="T52" fmla="*/ 795 w 563"/>
                <a:gd name="T53" fmla="*/ 25003 h 112"/>
                <a:gd name="T54" fmla="*/ 3181 w 563"/>
                <a:gd name="T55" fmla="*/ 25769 h 112"/>
                <a:gd name="T56" fmla="*/ 6096 w 563"/>
                <a:gd name="T57" fmla="*/ 27044 h 112"/>
                <a:gd name="T58" fmla="*/ 9277 w 563"/>
                <a:gd name="T59" fmla="*/ 27554 h 112"/>
                <a:gd name="T60" fmla="*/ 12458 w 563"/>
                <a:gd name="T61" fmla="*/ 28065 h 112"/>
                <a:gd name="T62" fmla="*/ 14843 w 563"/>
                <a:gd name="T63" fmla="*/ 28575 h 112"/>
                <a:gd name="T64" fmla="*/ 15638 w 563"/>
                <a:gd name="T65" fmla="*/ 28575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3" h="112">
                  <a:moveTo>
                    <a:pt x="59" y="112"/>
                  </a:moveTo>
                  <a:lnTo>
                    <a:pt x="60" y="112"/>
                  </a:lnTo>
                  <a:lnTo>
                    <a:pt x="63" y="111"/>
                  </a:lnTo>
                  <a:lnTo>
                    <a:pt x="71" y="109"/>
                  </a:lnTo>
                  <a:lnTo>
                    <a:pt x="79" y="107"/>
                  </a:lnTo>
                  <a:lnTo>
                    <a:pt x="90" y="104"/>
                  </a:lnTo>
                  <a:lnTo>
                    <a:pt x="102" y="100"/>
                  </a:lnTo>
                  <a:lnTo>
                    <a:pt x="116" y="97"/>
                  </a:lnTo>
                  <a:lnTo>
                    <a:pt x="132" y="94"/>
                  </a:lnTo>
                  <a:lnTo>
                    <a:pt x="149" y="89"/>
                  </a:lnTo>
                  <a:lnTo>
                    <a:pt x="166" y="85"/>
                  </a:lnTo>
                  <a:lnTo>
                    <a:pt x="185" y="82"/>
                  </a:lnTo>
                  <a:lnTo>
                    <a:pt x="206" y="78"/>
                  </a:lnTo>
                  <a:lnTo>
                    <a:pt x="225" y="75"/>
                  </a:lnTo>
                  <a:lnTo>
                    <a:pt x="245" y="72"/>
                  </a:lnTo>
                  <a:lnTo>
                    <a:pt x="265" y="70"/>
                  </a:lnTo>
                  <a:lnTo>
                    <a:pt x="286" y="68"/>
                  </a:lnTo>
                  <a:lnTo>
                    <a:pt x="306" y="66"/>
                  </a:lnTo>
                  <a:lnTo>
                    <a:pt x="328" y="66"/>
                  </a:lnTo>
                  <a:lnTo>
                    <a:pt x="351" y="65"/>
                  </a:lnTo>
                  <a:lnTo>
                    <a:pt x="374" y="65"/>
                  </a:lnTo>
                  <a:lnTo>
                    <a:pt x="397" y="64"/>
                  </a:lnTo>
                  <a:lnTo>
                    <a:pt x="420" y="64"/>
                  </a:lnTo>
                  <a:lnTo>
                    <a:pt x="442" y="65"/>
                  </a:lnTo>
                  <a:lnTo>
                    <a:pt x="464" y="65"/>
                  </a:lnTo>
                  <a:lnTo>
                    <a:pt x="484" y="65"/>
                  </a:lnTo>
                  <a:lnTo>
                    <a:pt x="502" y="66"/>
                  </a:lnTo>
                  <a:lnTo>
                    <a:pt x="519" y="66"/>
                  </a:lnTo>
                  <a:lnTo>
                    <a:pt x="533" y="67"/>
                  </a:lnTo>
                  <a:lnTo>
                    <a:pt x="545" y="67"/>
                  </a:lnTo>
                  <a:lnTo>
                    <a:pt x="554" y="67"/>
                  </a:lnTo>
                  <a:lnTo>
                    <a:pt x="559" y="68"/>
                  </a:lnTo>
                  <a:lnTo>
                    <a:pt x="563" y="68"/>
                  </a:lnTo>
                  <a:lnTo>
                    <a:pt x="558" y="1"/>
                  </a:lnTo>
                  <a:lnTo>
                    <a:pt x="554" y="0"/>
                  </a:lnTo>
                  <a:lnTo>
                    <a:pt x="544" y="0"/>
                  </a:lnTo>
                  <a:lnTo>
                    <a:pt x="527" y="1"/>
                  </a:lnTo>
                  <a:lnTo>
                    <a:pt x="505" y="2"/>
                  </a:lnTo>
                  <a:lnTo>
                    <a:pt x="478" y="2"/>
                  </a:lnTo>
                  <a:lnTo>
                    <a:pt x="446" y="5"/>
                  </a:lnTo>
                  <a:lnTo>
                    <a:pt x="411" y="7"/>
                  </a:lnTo>
                  <a:lnTo>
                    <a:pt x="373" y="10"/>
                  </a:lnTo>
                  <a:lnTo>
                    <a:pt x="330" y="15"/>
                  </a:lnTo>
                  <a:lnTo>
                    <a:pt x="286" y="20"/>
                  </a:lnTo>
                  <a:lnTo>
                    <a:pt x="240" y="28"/>
                  </a:lnTo>
                  <a:lnTo>
                    <a:pt x="194" y="37"/>
                  </a:lnTo>
                  <a:lnTo>
                    <a:pt x="146" y="48"/>
                  </a:lnTo>
                  <a:lnTo>
                    <a:pt x="98" y="60"/>
                  </a:lnTo>
                  <a:lnTo>
                    <a:pt x="51" y="74"/>
                  </a:lnTo>
                  <a:lnTo>
                    <a:pt x="5" y="90"/>
                  </a:lnTo>
                  <a:lnTo>
                    <a:pt x="2" y="93"/>
                  </a:lnTo>
                  <a:lnTo>
                    <a:pt x="0" y="95"/>
                  </a:lnTo>
                  <a:lnTo>
                    <a:pt x="1" y="96"/>
                  </a:lnTo>
                  <a:lnTo>
                    <a:pt x="3" y="98"/>
                  </a:lnTo>
                  <a:lnTo>
                    <a:pt x="6" y="100"/>
                  </a:lnTo>
                  <a:lnTo>
                    <a:pt x="12" y="101"/>
                  </a:lnTo>
                  <a:lnTo>
                    <a:pt x="16" y="104"/>
                  </a:lnTo>
                  <a:lnTo>
                    <a:pt x="23" y="106"/>
                  </a:lnTo>
                  <a:lnTo>
                    <a:pt x="29" y="107"/>
                  </a:lnTo>
                  <a:lnTo>
                    <a:pt x="35" y="108"/>
                  </a:lnTo>
                  <a:lnTo>
                    <a:pt x="41" y="109"/>
                  </a:lnTo>
                  <a:lnTo>
                    <a:pt x="47" y="110"/>
                  </a:lnTo>
                  <a:lnTo>
                    <a:pt x="51" y="111"/>
                  </a:lnTo>
                  <a:lnTo>
                    <a:pt x="56" y="112"/>
                  </a:lnTo>
                  <a:lnTo>
                    <a:pt x="58" y="112"/>
                  </a:lnTo>
                  <a:lnTo>
                    <a:pt x="59" y="112"/>
                  </a:lnTo>
                  <a:close/>
                </a:path>
              </a:pathLst>
            </a:custGeom>
            <a:solidFill>
              <a:srgbClr val="CCD5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553"/>
            <p:cNvSpPr>
              <a:spLocks noChangeArrowheads="1"/>
            </p:cNvSpPr>
            <p:nvPr/>
          </p:nvSpPr>
          <p:spPr bwMode="auto">
            <a:xfrm>
              <a:off x="5355060" y="4615209"/>
              <a:ext cx="198437" cy="119063"/>
            </a:xfrm>
            <a:custGeom>
              <a:avLst/>
              <a:gdLst>
                <a:gd name="T0" fmla="*/ 197376 w 748"/>
                <a:gd name="T1" fmla="*/ 264 h 451"/>
                <a:gd name="T2" fmla="*/ 188356 w 748"/>
                <a:gd name="T3" fmla="*/ 0 h 451"/>
                <a:gd name="T4" fmla="*/ 172173 w 748"/>
                <a:gd name="T5" fmla="*/ 264 h 451"/>
                <a:gd name="T6" fmla="*/ 150685 w 748"/>
                <a:gd name="T7" fmla="*/ 1320 h 451"/>
                <a:gd name="T8" fmla="*/ 125482 w 748"/>
                <a:gd name="T9" fmla="*/ 3960 h 451"/>
                <a:gd name="T10" fmla="*/ 97892 w 748"/>
                <a:gd name="T11" fmla="*/ 7920 h 451"/>
                <a:gd name="T12" fmla="*/ 70832 w 748"/>
                <a:gd name="T13" fmla="*/ 14520 h 451"/>
                <a:gd name="T14" fmla="*/ 45099 w 748"/>
                <a:gd name="T15" fmla="*/ 24288 h 451"/>
                <a:gd name="T16" fmla="*/ 32365 w 748"/>
                <a:gd name="T17" fmla="*/ 30888 h 451"/>
                <a:gd name="T18" fmla="*/ 28386 w 748"/>
                <a:gd name="T19" fmla="*/ 34584 h 451"/>
                <a:gd name="T20" fmla="*/ 23346 w 748"/>
                <a:gd name="T21" fmla="*/ 40656 h 451"/>
                <a:gd name="T22" fmla="*/ 17509 w 748"/>
                <a:gd name="T23" fmla="*/ 49632 h 451"/>
                <a:gd name="T24" fmla="*/ 11673 w 748"/>
                <a:gd name="T25" fmla="*/ 60719 h 451"/>
                <a:gd name="T26" fmla="*/ 6102 w 748"/>
                <a:gd name="T27" fmla="*/ 74447 h 451"/>
                <a:gd name="T28" fmla="*/ 1857 w 748"/>
                <a:gd name="T29" fmla="*/ 89759 h 451"/>
                <a:gd name="T30" fmla="*/ 0 w 748"/>
                <a:gd name="T31" fmla="*/ 107447 h 451"/>
                <a:gd name="T32" fmla="*/ 9550 w 748"/>
                <a:gd name="T33" fmla="*/ 119063 h 451"/>
                <a:gd name="T34" fmla="*/ 9550 w 748"/>
                <a:gd name="T35" fmla="*/ 116423 h 451"/>
                <a:gd name="T36" fmla="*/ 9550 w 748"/>
                <a:gd name="T37" fmla="*/ 109559 h 451"/>
                <a:gd name="T38" fmla="*/ 10081 w 748"/>
                <a:gd name="T39" fmla="*/ 99263 h 451"/>
                <a:gd name="T40" fmla="*/ 11938 w 748"/>
                <a:gd name="T41" fmla="*/ 86855 h 451"/>
                <a:gd name="T42" fmla="*/ 14856 w 748"/>
                <a:gd name="T43" fmla="*/ 73127 h 451"/>
                <a:gd name="T44" fmla="*/ 19631 w 748"/>
                <a:gd name="T45" fmla="*/ 59663 h 451"/>
                <a:gd name="T46" fmla="*/ 26529 w 748"/>
                <a:gd name="T47" fmla="*/ 46464 h 451"/>
                <a:gd name="T48" fmla="*/ 36079 w 748"/>
                <a:gd name="T49" fmla="*/ 35904 h 451"/>
                <a:gd name="T50" fmla="*/ 49609 w 748"/>
                <a:gd name="T51" fmla="*/ 27456 h 451"/>
                <a:gd name="T52" fmla="*/ 67914 w 748"/>
                <a:gd name="T53" fmla="*/ 21648 h 451"/>
                <a:gd name="T54" fmla="*/ 89668 w 748"/>
                <a:gd name="T55" fmla="*/ 17160 h 451"/>
                <a:gd name="T56" fmla="*/ 112748 w 748"/>
                <a:gd name="T57" fmla="*/ 14256 h 451"/>
                <a:gd name="T58" fmla="*/ 136624 w 748"/>
                <a:gd name="T59" fmla="*/ 12936 h 451"/>
                <a:gd name="T60" fmla="*/ 159705 w 748"/>
                <a:gd name="T61" fmla="*/ 11880 h 451"/>
                <a:gd name="T62" fmla="*/ 180132 w 748"/>
                <a:gd name="T63" fmla="*/ 11616 h 451"/>
                <a:gd name="T64" fmla="*/ 197376 w 748"/>
                <a:gd name="T65" fmla="*/ 11616 h 4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48" h="451">
                  <a:moveTo>
                    <a:pt x="748" y="1"/>
                  </a:moveTo>
                  <a:lnTo>
                    <a:pt x="744" y="1"/>
                  </a:lnTo>
                  <a:lnTo>
                    <a:pt x="730" y="1"/>
                  </a:lnTo>
                  <a:lnTo>
                    <a:pt x="710" y="0"/>
                  </a:lnTo>
                  <a:lnTo>
                    <a:pt x="682" y="1"/>
                  </a:lnTo>
                  <a:lnTo>
                    <a:pt x="649" y="1"/>
                  </a:lnTo>
                  <a:lnTo>
                    <a:pt x="611" y="3"/>
                  </a:lnTo>
                  <a:lnTo>
                    <a:pt x="568" y="5"/>
                  </a:lnTo>
                  <a:lnTo>
                    <a:pt x="522" y="9"/>
                  </a:lnTo>
                  <a:lnTo>
                    <a:pt x="473" y="15"/>
                  </a:lnTo>
                  <a:lnTo>
                    <a:pt x="422" y="21"/>
                  </a:lnTo>
                  <a:lnTo>
                    <a:pt x="369" y="30"/>
                  </a:lnTo>
                  <a:lnTo>
                    <a:pt x="318" y="42"/>
                  </a:lnTo>
                  <a:lnTo>
                    <a:pt x="267" y="55"/>
                  </a:lnTo>
                  <a:lnTo>
                    <a:pt x="217" y="73"/>
                  </a:lnTo>
                  <a:lnTo>
                    <a:pt x="170" y="92"/>
                  </a:lnTo>
                  <a:lnTo>
                    <a:pt x="126" y="115"/>
                  </a:lnTo>
                  <a:lnTo>
                    <a:pt x="122" y="117"/>
                  </a:lnTo>
                  <a:lnTo>
                    <a:pt x="115" y="122"/>
                  </a:lnTo>
                  <a:lnTo>
                    <a:pt x="107" y="131"/>
                  </a:lnTo>
                  <a:lnTo>
                    <a:pt x="98" y="142"/>
                  </a:lnTo>
                  <a:lnTo>
                    <a:pt x="88" y="154"/>
                  </a:lnTo>
                  <a:lnTo>
                    <a:pt x="77" y="171"/>
                  </a:lnTo>
                  <a:lnTo>
                    <a:pt x="66" y="188"/>
                  </a:lnTo>
                  <a:lnTo>
                    <a:pt x="55" y="208"/>
                  </a:lnTo>
                  <a:lnTo>
                    <a:pt x="44" y="230"/>
                  </a:lnTo>
                  <a:lnTo>
                    <a:pt x="33" y="255"/>
                  </a:lnTo>
                  <a:lnTo>
                    <a:pt x="23" y="282"/>
                  </a:lnTo>
                  <a:lnTo>
                    <a:pt x="14" y="309"/>
                  </a:lnTo>
                  <a:lnTo>
                    <a:pt x="7" y="340"/>
                  </a:lnTo>
                  <a:lnTo>
                    <a:pt x="3" y="373"/>
                  </a:lnTo>
                  <a:lnTo>
                    <a:pt x="0" y="407"/>
                  </a:lnTo>
                  <a:lnTo>
                    <a:pt x="1" y="444"/>
                  </a:lnTo>
                  <a:lnTo>
                    <a:pt x="36" y="451"/>
                  </a:lnTo>
                  <a:lnTo>
                    <a:pt x="36" y="448"/>
                  </a:lnTo>
                  <a:lnTo>
                    <a:pt x="36" y="441"/>
                  </a:lnTo>
                  <a:lnTo>
                    <a:pt x="36" y="429"/>
                  </a:lnTo>
                  <a:lnTo>
                    <a:pt x="36" y="415"/>
                  </a:lnTo>
                  <a:lnTo>
                    <a:pt x="36" y="397"/>
                  </a:lnTo>
                  <a:lnTo>
                    <a:pt x="38" y="376"/>
                  </a:lnTo>
                  <a:lnTo>
                    <a:pt x="41" y="353"/>
                  </a:lnTo>
                  <a:lnTo>
                    <a:pt x="45" y="329"/>
                  </a:lnTo>
                  <a:lnTo>
                    <a:pt x="50" y="303"/>
                  </a:lnTo>
                  <a:lnTo>
                    <a:pt x="56" y="277"/>
                  </a:lnTo>
                  <a:lnTo>
                    <a:pt x="64" y="251"/>
                  </a:lnTo>
                  <a:lnTo>
                    <a:pt x="74" y="226"/>
                  </a:lnTo>
                  <a:lnTo>
                    <a:pt x="86" y="200"/>
                  </a:lnTo>
                  <a:lnTo>
                    <a:pt x="100" y="176"/>
                  </a:lnTo>
                  <a:lnTo>
                    <a:pt x="116" y="154"/>
                  </a:lnTo>
                  <a:lnTo>
                    <a:pt x="136" y="136"/>
                  </a:lnTo>
                  <a:lnTo>
                    <a:pt x="159" y="118"/>
                  </a:lnTo>
                  <a:lnTo>
                    <a:pt x="187" y="104"/>
                  </a:lnTo>
                  <a:lnTo>
                    <a:pt x="220" y="92"/>
                  </a:lnTo>
                  <a:lnTo>
                    <a:pt x="256" y="82"/>
                  </a:lnTo>
                  <a:lnTo>
                    <a:pt x="295" y="72"/>
                  </a:lnTo>
                  <a:lnTo>
                    <a:pt x="338" y="65"/>
                  </a:lnTo>
                  <a:lnTo>
                    <a:pt x="380" y="59"/>
                  </a:lnTo>
                  <a:lnTo>
                    <a:pt x="425" y="54"/>
                  </a:lnTo>
                  <a:lnTo>
                    <a:pt x="470" y="51"/>
                  </a:lnTo>
                  <a:lnTo>
                    <a:pt x="515" y="49"/>
                  </a:lnTo>
                  <a:lnTo>
                    <a:pt x="558" y="47"/>
                  </a:lnTo>
                  <a:lnTo>
                    <a:pt x="602" y="45"/>
                  </a:lnTo>
                  <a:lnTo>
                    <a:pt x="642" y="44"/>
                  </a:lnTo>
                  <a:lnTo>
                    <a:pt x="679" y="44"/>
                  </a:lnTo>
                  <a:lnTo>
                    <a:pt x="713" y="44"/>
                  </a:lnTo>
                  <a:lnTo>
                    <a:pt x="744" y="44"/>
                  </a:lnTo>
                  <a:lnTo>
                    <a:pt x="748" y="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554"/>
            <p:cNvSpPr>
              <a:spLocks noChangeArrowheads="1"/>
            </p:cNvSpPr>
            <p:nvPr/>
          </p:nvSpPr>
          <p:spPr bwMode="auto">
            <a:xfrm>
              <a:off x="5440785" y="4754909"/>
              <a:ext cx="119062" cy="80963"/>
            </a:xfrm>
            <a:custGeom>
              <a:avLst/>
              <a:gdLst>
                <a:gd name="T0" fmla="*/ 15014 w 452"/>
                <a:gd name="T1" fmla="*/ 11985 h 304"/>
                <a:gd name="T2" fmla="*/ 7902 w 452"/>
                <a:gd name="T3" fmla="*/ 38884 h 304"/>
                <a:gd name="T4" fmla="*/ 0 w 452"/>
                <a:gd name="T5" fmla="*/ 80697 h 304"/>
                <a:gd name="T6" fmla="*/ 119062 w 452"/>
                <a:gd name="T7" fmla="*/ 80963 h 304"/>
                <a:gd name="T8" fmla="*/ 114847 w 452"/>
                <a:gd name="T9" fmla="*/ 0 h 304"/>
                <a:gd name="T10" fmla="*/ 44253 w 452"/>
                <a:gd name="T11" fmla="*/ 6924 h 304"/>
                <a:gd name="T12" fmla="*/ 15014 w 452"/>
                <a:gd name="T13" fmla="*/ 11985 h 3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2" h="304">
                  <a:moveTo>
                    <a:pt x="57" y="45"/>
                  </a:moveTo>
                  <a:lnTo>
                    <a:pt x="30" y="146"/>
                  </a:lnTo>
                  <a:lnTo>
                    <a:pt x="0" y="303"/>
                  </a:lnTo>
                  <a:lnTo>
                    <a:pt x="452" y="304"/>
                  </a:lnTo>
                  <a:lnTo>
                    <a:pt x="436" y="0"/>
                  </a:lnTo>
                  <a:lnTo>
                    <a:pt x="168" y="26"/>
                  </a:lnTo>
                  <a:lnTo>
                    <a:pt x="57" y="45"/>
                  </a:lnTo>
                  <a:close/>
                </a:path>
              </a:pathLst>
            </a:custGeom>
            <a:solidFill>
              <a:srgbClr val="92A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Freeform 555"/>
            <p:cNvSpPr>
              <a:spLocks noChangeArrowheads="1"/>
            </p:cNvSpPr>
            <p:nvPr/>
          </p:nvSpPr>
          <p:spPr bwMode="auto">
            <a:xfrm>
              <a:off x="5483647" y="4780309"/>
              <a:ext cx="74613" cy="55563"/>
            </a:xfrm>
            <a:custGeom>
              <a:avLst/>
              <a:gdLst>
                <a:gd name="T0" fmla="*/ 0 w 285"/>
                <a:gd name="T1" fmla="*/ 54505 h 210"/>
                <a:gd name="T2" fmla="*/ 25133 w 285"/>
                <a:gd name="T3" fmla="*/ 54240 h 210"/>
                <a:gd name="T4" fmla="*/ 29845 w 285"/>
                <a:gd name="T5" fmla="*/ 44980 h 210"/>
                <a:gd name="T6" fmla="*/ 38746 w 285"/>
                <a:gd name="T7" fmla="*/ 44715 h 210"/>
                <a:gd name="T8" fmla="*/ 45553 w 285"/>
                <a:gd name="T9" fmla="*/ 48948 h 210"/>
                <a:gd name="T10" fmla="*/ 47386 w 285"/>
                <a:gd name="T11" fmla="*/ 55034 h 210"/>
                <a:gd name="T12" fmla="*/ 74613 w 285"/>
                <a:gd name="T13" fmla="*/ 55563 h 210"/>
                <a:gd name="T14" fmla="*/ 71471 w 285"/>
                <a:gd name="T15" fmla="*/ 35984 h 210"/>
                <a:gd name="T16" fmla="*/ 64141 w 285"/>
                <a:gd name="T17" fmla="*/ 33867 h 210"/>
                <a:gd name="T18" fmla="*/ 59690 w 285"/>
                <a:gd name="T19" fmla="*/ 25136 h 210"/>
                <a:gd name="T20" fmla="*/ 63094 w 285"/>
                <a:gd name="T21" fmla="*/ 18256 h 210"/>
                <a:gd name="T22" fmla="*/ 72780 w 285"/>
                <a:gd name="T23" fmla="*/ 15081 h 210"/>
                <a:gd name="T24" fmla="*/ 69115 w 285"/>
                <a:gd name="T25" fmla="*/ 0 h 210"/>
                <a:gd name="T26" fmla="*/ 49480 w 285"/>
                <a:gd name="T27" fmla="*/ 1852 h 210"/>
                <a:gd name="T28" fmla="*/ 33510 w 285"/>
                <a:gd name="T29" fmla="*/ 8996 h 210"/>
                <a:gd name="T30" fmla="*/ 17279 w 285"/>
                <a:gd name="T31" fmla="*/ 23548 h 210"/>
                <a:gd name="T32" fmla="*/ 5236 w 285"/>
                <a:gd name="T33" fmla="*/ 40217 h 210"/>
                <a:gd name="T34" fmla="*/ 0 w 285"/>
                <a:gd name="T35" fmla="*/ 54505 h 2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5" h="210">
                  <a:moveTo>
                    <a:pt x="0" y="206"/>
                  </a:moveTo>
                  <a:lnTo>
                    <a:pt x="96" y="205"/>
                  </a:lnTo>
                  <a:lnTo>
                    <a:pt x="114" y="170"/>
                  </a:lnTo>
                  <a:lnTo>
                    <a:pt x="148" y="169"/>
                  </a:lnTo>
                  <a:lnTo>
                    <a:pt x="174" y="185"/>
                  </a:lnTo>
                  <a:lnTo>
                    <a:pt x="181" y="208"/>
                  </a:lnTo>
                  <a:lnTo>
                    <a:pt x="285" y="210"/>
                  </a:lnTo>
                  <a:lnTo>
                    <a:pt x="273" y="136"/>
                  </a:lnTo>
                  <a:lnTo>
                    <a:pt x="245" y="128"/>
                  </a:lnTo>
                  <a:lnTo>
                    <a:pt x="228" y="95"/>
                  </a:lnTo>
                  <a:lnTo>
                    <a:pt x="241" y="69"/>
                  </a:lnTo>
                  <a:lnTo>
                    <a:pt x="278" y="57"/>
                  </a:lnTo>
                  <a:lnTo>
                    <a:pt x="264" y="0"/>
                  </a:lnTo>
                  <a:lnTo>
                    <a:pt x="189" y="7"/>
                  </a:lnTo>
                  <a:lnTo>
                    <a:pt x="128" y="34"/>
                  </a:lnTo>
                  <a:lnTo>
                    <a:pt x="66" y="89"/>
                  </a:lnTo>
                  <a:lnTo>
                    <a:pt x="20" y="152"/>
                  </a:lnTo>
                  <a:lnTo>
                    <a:pt x="0" y="206"/>
                  </a:lnTo>
                  <a:close/>
                </a:path>
              </a:pathLst>
            </a:custGeom>
            <a:solidFill>
              <a:srgbClr val="BFCB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556"/>
            <p:cNvSpPr>
              <a:spLocks noChangeArrowheads="1"/>
            </p:cNvSpPr>
            <p:nvPr/>
          </p:nvSpPr>
          <p:spPr bwMode="auto">
            <a:xfrm>
              <a:off x="5431260" y="4642197"/>
              <a:ext cx="109537" cy="22225"/>
            </a:xfrm>
            <a:custGeom>
              <a:avLst/>
              <a:gdLst>
                <a:gd name="T0" fmla="*/ 0 w 415"/>
                <a:gd name="T1" fmla="*/ 18826 h 85"/>
                <a:gd name="T2" fmla="*/ 264 w 415"/>
                <a:gd name="T3" fmla="*/ 18826 h 85"/>
                <a:gd name="T4" fmla="*/ 2112 w 415"/>
                <a:gd name="T5" fmla="*/ 18041 h 85"/>
                <a:gd name="T6" fmla="*/ 4751 w 415"/>
                <a:gd name="T7" fmla="*/ 17257 h 85"/>
                <a:gd name="T8" fmla="*/ 8182 w 415"/>
                <a:gd name="T9" fmla="*/ 15688 h 85"/>
                <a:gd name="T10" fmla="*/ 12405 w 415"/>
                <a:gd name="T11" fmla="*/ 14381 h 85"/>
                <a:gd name="T12" fmla="*/ 17684 w 415"/>
                <a:gd name="T13" fmla="*/ 12551 h 85"/>
                <a:gd name="T14" fmla="*/ 23755 w 415"/>
                <a:gd name="T15" fmla="*/ 10720 h 85"/>
                <a:gd name="T16" fmla="*/ 30618 w 415"/>
                <a:gd name="T17" fmla="*/ 9151 h 85"/>
                <a:gd name="T18" fmla="*/ 38272 w 415"/>
                <a:gd name="T19" fmla="*/ 7060 h 85"/>
                <a:gd name="T20" fmla="*/ 46718 w 415"/>
                <a:gd name="T21" fmla="*/ 5491 h 85"/>
                <a:gd name="T22" fmla="*/ 55692 w 415"/>
                <a:gd name="T23" fmla="*/ 3661 h 85"/>
                <a:gd name="T24" fmla="*/ 65194 w 415"/>
                <a:gd name="T25" fmla="*/ 2092 h 85"/>
                <a:gd name="T26" fmla="*/ 75224 w 415"/>
                <a:gd name="T27" fmla="*/ 1307 h 85"/>
                <a:gd name="T28" fmla="*/ 86310 w 415"/>
                <a:gd name="T29" fmla="*/ 523 h 85"/>
                <a:gd name="T30" fmla="*/ 97396 w 415"/>
                <a:gd name="T31" fmla="*/ 0 h 85"/>
                <a:gd name="T32" fmla="*/ 109009 w 415"/>
                <a:gd name="T33" fmla="*/ 0 h 85"/>
                <a:gd name="T34" fmla="*/ 109537 w 415"/>
                <a:gd name="T35" fmla="*/ 8890 h 85"/>
                <a:gd name="T36" fmla="*/ 109009 w 415"/>
                <a:gd name="T37" fmla="*/ 8890 h 85"/>
                <a:gd name="T38" fmla="*/ 106898 w 415"/>
                <a:gd name="T39" fmla="*/ 8890 h 85"/>
                <a:gd name="T40" fmla="*/ 103994 w 415"/>
                <a:gd name="T41" fmla="*/ 8629 h 85"/>
                <a:gd name="T42" fmla="*/ 100035 w 415"/>
                <a:gd name="T43" fmla="*/ 8629 h 85"/>
                <a:gd name="T44" fmla="*/ 94756 w 415"/>
                <a:gd name="T45" fmla="*/ 8629 h 85"/>
                <a:gd name="T46" fmla="*/ 88949 w 415"/>
                <a:gd name="T47" fmla="*/ 8890 h 85"/>
                <a:gd name="T48" fmla="*/ 82351 w 415"/>
                <a:gd name="T49" fmla="*/ 8890 h 85"/>
                <a:gd name="T50" fmla="*/ 74960 w 415"/>
                <a:gd name="T51" fmla="*/ 9413 h 85"/>
                <a:gd name="T52" fmla="*/ 67042 w 415"/>
                <a:gd name="T53" fmla="*/ 9936 h 85"/>
                <a:gd name="T54" fmla="*/ 58860 w 415"/>
                <a:gd name="T55" fmla="*/ 10720 h 85"/>
                <a:gd name="T56" fmla="*/ 49886 w 415"/>
                <a:gd name="T57" fmla="*/ 11766 h 85"/>
                <a:gd name="T58" fmla="*/ 41175 w 415"/>
                <a:gd name="T59" fmla="*/ 13074 h 85"/>
                <a:gd name="T60" fmla="*/ 31937 w 415"/>
                <a:gd name="T61" fmla="*/ 14904 h 85"/>
                <a:gd name="T62" fmla="*/ 22699 w 415"/>
                <a:gd name="T63" fmla="*/ 17257 h 85"/>
                <a:gd name="T64" fmla="*/ 13461 w 415"/>
                <a:gd name="T65" fmla="*/ 19349 h 85"/>
                <a:gd name="T66" fmla="*/ 3959 w 415"/>
                <a:gd name="T67" fmla="*/ 22225 h 85"/>
                <a:gd name="T68" fmla="*/ 0 w 415"/>
                <a:gd name="T69" fmla="*/ 18826 h 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5" h="85">
                  <a:moveTo>
                    <a:pt x="0" y="72"/>
                  </a:moveTo>
                  <a:lnTo>
                    <a:pt x="1" y="72"/>
                  </a:lnTo>
                  <a:lnTo>
                    <a:pt x="8" y="69"/>
                  </a:lnTo>
                  <a:lnTo>
                    <a:pt x="18" y="66"/>
                  </a:lnTo>
                  <a:lnTo>
                    <a:pt x="31" y="60"/>
                  </a:lnTo>
                  <a:lnTo>
                    <a:pt x="47" y="55"/>
                  </a:lnTo>
                  <a:lnTo>
                    <a:pt x="67" y="48"/>
                  </a:lnTo>
                  <a:lnTo>
                    <a:pt x="90" y="41"/>
                  </a:lnTo>
                  <a:lnTo>
                    <a:pt x="116" y="35"/>
                  </a:lnTo>
                  <a:lnTo>
                    <a:pt x="145" y="27"/>
                  </a:lnTo>
                  <a:lnTo>
                    <a:pt x="177" y="21"/>
                  </a:lnTo>
                  <a:lnTo>
                    <a:pt x="211" y="14"/>
                  </a:lnTo>
                  <a:lnTo>
                    <a:pt x="247" y="8"/>
                  </a:lnTo>
                  <a:lnTo>
                    <a:pt x="285" y="5"/>
                  </a:lnTo>
                  <a:lnTo>
                    <a:pt x="327" y="2"/>
                  </a:lnTo>
                  <a:lnTo>
                    <a:pt x="369" y="0"/>
                  </a:lnTo>
                  <a:lnTo>
                    <a:pt x="413" y="0"/>
                  </a:lnTo>
                  <a:lnTo>
                    <a:pt x="415" y="34"/>
                  </a:lnTo>
                  <a:lnTo>
                    <a:pt x="413" y="34"/>
                  </a:lnTo>
                  <a:lnTo>
                    <a:pt x="405" y="34"/>
                  </a:lnTo>
                  <a:lnTo>
                    <a:pt x="394" y="33"/>
                  </a:lnTo>
                  <a:lnTo>
                    <a:pt x="379" y="33"/>
                  </a:lnTo>
                  <a:lnTo>
                    <a:pt x="359" y="33"/>
                  </a:lnTo>
                  <a:lnTo>
                    <a:pt x="337" y="34"/>
                  </a:lnTo>
                  <a:lnTo>
                    <a:pt x="312" y="34"/>
                  </a:lnTo>
                  <a:lnTo>
                    <a:pt x="284" y="36"/>
                  </a:lnTo>
                  <a:lnTo>
                    <a:pt x="254" y="38"/>
                  </a:lnTo>
                  <a:lnTo>
                    <a:pt x="223" y="41"/>
                  </a:lnTo>
                  <a:lnTo>
                    <a:pt x="189" y="45"/>
                  </a:lnTo>
                  <a:lnTo>
                    <a:pt x="156" y="50"/>
                  </a:lnTo>
                  <a:lnTo>
                    <a:pt x="121" y="57"/>
                  </a:lnTo>
                  <a:lnTo>
                    <a:pt x="86" y="66"/>
                  </a:lnTo>
                  <a:lnTo>
                    <a:pt x="51" y="74"/>
                  </a:lnTo>
                  <a:lnTo>
                    <a:pt x="15" y="85"/>
                  </a:lnTo>
                  <a:lnTo>
                    <a:pt x="0" y="7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557"/>
            <p:cNvSpPr>
              <a:spLocks noChangeArrowheads="1"/>
            </p:cNvSpPr>
            <p:nvPr/>
          </p:nvSpPr>
          <p:spPr bwMode="auto">
            <a:xfrm>
              <a:off x="5482060" y="4778722"/>
              <a:ext cx="74612" cy="57150"/>
            </a:xfrm>
            <a:custGeom>
              <a:avLst/>
              <a:gdLst>
                <a:gd name="T0" fmla="*/ 15189 w 280"/>
                <a:gd name="T1" fmla="*/ 55315 h 218"/>
                <a:gd name="T2" fmla="*/ 15722 w 280"/>
                <a:gd name="T3" fmla="*/ 54528 h 218"/>
                <a:gd name="T4" fmla="*/ 15988 w 280"/>
                <a:gd name="T5" fmla="*/ 53480 h 218"/>
                <a:gd name="T6" fmla="*/ 16788 w 280"/>
                <a:gd name="T7" fmla="*/ 51120 h 218"/>
                <a:gd name="T8" fmla="*/ 18120 w 280"/>
                <a:gd name="T9" fmla="*/ 48499 h 218"/>
                <a:gd name="T10" fmla="*/ 19719 w 280"/>
                <a:gd name="T11" fmla="*/ 45353 h 218"/>
                <a:gd name="T12" fmla="*/ 21851 w 280"/>
                <a:gd name="T13" fmla="*/ 41945 h 218"/>
                <a:gd name="T14" fmla="*/ 24249 w 280"/>
                <a:gd name="T15" fmla="*/ 38013 h 218"/>
                <a:gd name="T16" fmla="*/ 27713 w 280"/>
                <a:gd name="T17" fmla="*/ 34080 h 218"/>
                <a:gd name="T18" fmla="*/ 31177 w 280"/>
                <a:gd name="T19" fmla="*/ 30148 h 218"/>
                <a:gd name="T20" fmla="*/ 35441 w 280"/>
                <a:gd name="T21" fmla="*/ 26478 h 218"/>
                <a:gd name="T22" fmla="*/ 40237 w 280"/>
                <a:gd name="T23" fmla="*/ 22545 h 218"/>
                <a:gd name="T24" fmla="*/ 46100 w 280"/>
                <a:gd name="T25" fmla="*/ 19400 h 218"/>
                <a:gd name="T26" fmla="*/ 51962 w 280"/>
                <a:gd name="T27" fmla="*/ 16516 h 218"/>
                <a:gd name="T28" fmla="*/ 58890 w 280"/>
                <a:gd name="T29" fmla="*/ 14419 h 218"/>
                <a:gd name="T30" fmla="*/ 66085 w 280"/>
                <a:gd name="T31" fmla="*/ 12846 h 218"/>
                <a:gd name="T32" fmla="*/ 74612 w 280"/>
                <a:gd name="T33" fmla="*/ 12321 h 218"/>
                <a:gd name="T34" fmla="*/ 74079 w 280"/>
                <a:gd name="T35" fmla="*/ 524 h 218"/>
                <a:gd name="T36" fmla="*/ 73546 w 280"/>
                <a:gd name="T37" fmla="*/ 0 h 218"/>
                <a:gd name="T38" fmla="*/ 71681 w 280"/>
                <a:gd name="T39" fmla="*/ 524 h 218"/>
                <a:gd name="T40" fmla="*/ 68483 w 280"/>
                <a:gd name="T41" fmla="*/ 524 h 218"/>
                <a:gd name="T42" fmla="*/ 64753 w 280"/>
                <a:gd name="T43" fmla="*/ 1049 h 218"/>
                <a:gd name="T44" fmla="*/ 59956 w 280"/>
                <a:gd name="T45" fmla="*/ 1835 h 218"/>
                <a:gd name="T46" fmla="*/ 54893 w 280"/>
                <a:gd name="T47" fmla="*/ 2884 h 218"/>
                <a:gd name="T48" fmla="*/ 49031 w 280"/>
                <a:gd name="T49" fmla="*/ 4719 h 218"/>
                <a:gd name="T50" fmla="*/ 43168 w 280"/>
                <a:gd name="T51" fmla="*/ 7078 h 218"/>
                <a:gd name="T52" fmla="*/ 36773 w 280"/>
                <a:gd name="T53" fmla="*/ 9962 h 218"/>
                <a:gd name="T54" fmla="*/ 30644 w 280"/>
                <a:gd name="T55" fmla="*/ 13632 h 218"/>
                <a:gd name="T56" fmla="*/ 23982 w 280"/>
                <a:gd name="T57" fmla="*/ 18351 h 218"/>
                <a:gd name="T58" fmla="*/ 18120 w 280"/>
                <a:gd name="T59" fmla="*/ 24118 h 218"/>
                <a:gd name="T60" fmla="*/ 12791 w 280"/>
                <a:gd name="T61" fmla="*/ 30410 h 218"/>
                <a:gd name="T62" fmla="*/ 7728 w 280"/>
                <a:gd name="T63" fmla="*/ 38275 h 218"/>
                <a:gd name="T64" fmla="*/ 3198 w 280"/>
                <a:gd name="T65" fmla="*/ 46926 h 218"/>
                <a:gd name="T66" fmla="*/ 0 w 280"/>
                <a:gd name="T67" fmla="*/ 57150 h 218"/>
                <a:gd name="T68" fmla="*/ 15189 w 280"/>
                <a:gd name="T69" fmla="*/ 55315 h 2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0" h="218">
                  <a:moveTo>
                    <a:pt x="57" y="211"/>
                  </a:moveTo>
                  <a:lnTo>
                    <a:pt x="59" y="208"/>
                  </a:lnTo>
                  <a:lnTo>
                    <a:pt x="60" y="204"/>
                  </a:lnTo>
                  <a:lnTo>
                    <a:pt x="63" y="195"/>
                  </a:lnTo>
                  <a:lnTo>
                    <a:pt x="68" y="185"/>
                  </a:lnTo>
                  <a:lnTo>
                    <a:pt x="74" y="173"/>
                  </a:lnTo>
                  <a:lnTo>
                    <a:pt x="82" y="160"/>
                  </a:lnTo>
                  <a:lnTo>
                    <a:pt x="91" y="145"/>
                  </a:lnTo>
                  <a:lnTo>
                    <a:pt x="104" y="130"/>
                  </a:lnTo>
                  <a:lnTo>
                    <a:pt x="117" y="115"/>
                  </a:lnTo>
                  <a:lnTo>
                    <a:pt x="133" y="101"/>
                  </a:lnTo>
                  <a:lnTo>
                    <a:pt x="151" y="86"/>
                  </a:lnTo>
                  <a:lnTo>
                    <a:pt x="173" y="74"/>
                  </a:lnTo>
                  <a:lnTo>
                    <a:pt x="195" y="63"/>
                  </a:lnTo>
                  <a:lnTo>
                    <a:pt x="221" y="55"/>
                  </a:lnTo>
                  <a:lnTo>
                    <a:pt x="248" y="49"/>
                  </a:lnTo>
                  <a:lnTo>
                    <a:pt x="280" y="47"/>
                  </a:lnTo>
                  <a:lnTo>
                    <a:pt x="278" y="2"/>
                  </a:lnTo>
                  <a:lnTo>
                    <a:pt x="276" y="0"/>
                  </a:lnTo>
                  <a:lnTo>
                    <a:pt x="269" y="2"/>
                  </a:lnTo>
                  <a:lnTo>
                    <a:pt x="257" y="2"/>
                  </a:lnTo>
                  <a:lnTo>
                    <a:pt x="243" y="4"/>
                  </a:lnTo>
                  <a:lnTo>
                    <a:pt x="225" y="7"/>
                  </a:lnTo>
                  <a:lnTo>
                    <a:pt x="206" y="11"/>
                  </a:lnTo>
                  <a:lnTo>
                    <a:pt x="184" y="18"/>
                  </a:lnTo>
                  <a:lnTo>
                    <a:pt x="162" y="27"/>
                  </a:lnTo>
                  <a:lnTo>
                    <a:pt x="138" y="38"/>
                  </a:lnTo>
                  <a:lnTo>
                    <a:pt x="115" y="52"/>
                  </a:lnTo>
                  <a:lnTo>
                    <a:pt x="90" y="70"/>
                  </a:lnTo>
                  <a:lnTo>
                    <a:pt x="68" y="92"/>
                  </a:lnTo>
                  <a:lnTo>
                    <a:pt x="48" y="116"/>
                  </a:lnTo>
                  <a:lnTo>
                    <a:pt x="29" y="146"/>
                  </a:lnTo>
                  <a:lnTo>
                    <a:pt x="12" y="179"/>
                  </a:lnTo>
                  <a:lnTo>
                    <a:pt x="0" y="218"/>
                  </a:lnTo>
                  <a:lnTo>
                    <a:pt x="57" y="211"/>
                  </a:lnTo>
                  <a:close/>
                </a:path>
              </a:pathLst>
            </a:custGeom>
            <a:solidFill>
              <a:srgbClr val="DAE0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558"/>
            <p:cNvSpPr>
              <a:spLocks noChangeArrowheads="1"/>
            </p:cNvSpPr>
            <p:nvPr/>
          </p:nvSpPr>
          <p:spPr bwMode="auto">
            <a:xfrm>
              <a:off x="5431260" y="4692997"/>
              <a:ext cx="125412" cy="58737"/>
            </a:xfrm>
            <a:custGeom>
              <a:avLst/>
              <a:gdLst>
                <a:gd name="T0" fmla="*/ 0 w 474"/>
                <a:gd name="T1" fmla="*/ 58737 h 218"/>
                <a:gd name="T2" fmla="*/ 20902 w 474"/>
                <a:gd name="T3" fmla="*/ 53348 h 218"/>
                <a:gd name="T4" fmla="*/ 78846 w 474"/>
                <a:gd name="T5" fmla="*/ 44726 h 218"/>
                <a:gd name="T6" fmla="*/ 125412 w 474"/>
                <a:gd name="T7" fmla="*/ 42840 h 218"/>
                <a:gd name="T8" fmla="*/ 123560 w 474"/>
                <a:gd name="T9" fmla="*/ 0 h 218"/>
                <a:gd name="T10" fmla="*/ 68791 w 474"/>
                <a:gd name="T11" fmla="*/ 3233 h 218"/>
                <a:gd name="T12" fmla="*/ 28046 w 474"/>
                <a:gd name="T13" fmla="*/ 32871 h 218"/>
                <a:gd name="T14" fmla="*/ 0 w 474"/>
                <a:gd name="T15" fmla="*/ 58737 h 2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4" h="218">
                  <a:moveTo>
                    <a:pt x="0" y="218"/>
                  </a:moveTo>
                  <a:lnTo>
                    <a:pt x="79" y="198"/>
                  </a:lnTo>
                  <a:lnTo>
                    <a:pt x="298" y="166"/>
                  </a:lnTo>
                  <a:lnTo>
                    <a:pt x="474" y="159"/>
                  </a:lnTo>
                  <a:lnTo>
                    <a:pt x="467" y="0"/>
                  </a:lnTo>
                  <a:lnTo>
                    <a:pt x="260" y="12"/>
                  </a:lnTo>
                  <a:lnTo>
                    <a:pt x="106" y="122"/>
                  </a:lnTo>
                  <a:lnTo>
                    <a:pt x="0" y="218"/>
                  </a:lnTo>
                  <a:close/>
                </a:path>
              </a:pathLst>
            </a:custGeom>
            <a:solidFill>
              <a:srgbClr val="6183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559"/>
            <p:cNvSpPr>
              <a:spLocks noChangeArrowheads="1"/>
            </p:cNvSpPr>
            <p:nvPr/>
          </p:nvSpPr>
          <p:spPr bwMode="auto">
            <a:xfrm>
              <a:off x="5480472" y="4667597"/>
              <a:ext cx="34925" cy="44450"/>
            </a:xfrm>
            <a:custGeom>
              <a:avLst/>
              <a:gdLst>
                <a:gd name="T0" fmla="*/ 3082 w 136"/>
                <a:gd name="T1" fmla="*/ 3704 h 168"/>
                <a:gd name="T2" fmla="*/ 32614 w 136"/>
                <a:gd name="T3" fmla="*/ 0 h 168"/>
                <a:gd name="T4" fmla="*/ 34925 w 136"/>
                <a:gd name="T5" fmla="*/ 44450 h 168"/>
                <a:gd name="T6" fmla="*/ 0 w 136"/>
                <a:gd name="T7" fmla="*/ 43656 h 168"/>
                <a:gd name="T8" fmla="*/ 3082 w 136"/>
                <a:gd name="T9" fmla="*/ 3704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68">
                  <a:moveTo>
                    <a:pt x="12" y="14"/>
                  </a:moveTo>
                  <a:lnTo>
                    <a:pt x="127" y="0"/>
                  </a:lnTo>
                  <a:lnTo>
                    <a:pt x="136" y="168"/>
                  </a:lnTo>
                  <a:lnTo>
                    <a:pt x="0" y="165"/>
                  </a:lnTo>
                  <a:lnTo>
                    <a:pt x="12" y="14"/>
                  </a:lnTo>
                  <a:close/>
                </a:path>
              </a:pathLst>
            </a:custGeom>
            <a:solidFill>
              <a:srgbClr val="92A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560"/>
            <p:cNvSpPr>
              <a:spLocks noChangeArrowheads="1"/>
            </p:cNvSpPr>
            <p:nvPr/>
          </p:nvSpPr>
          <p:spPr bwMode="auto">
            <a:xfrm>
              <a:off x="5475710" y="4672359"/>
              <a:ext cx="12700" cy="42863"/>
            </a:xfrm>
            <a:custGeom>
              <a:avLst/>
              <a:gdLst>
                <a:gd name="T0" fmla="*/ 6739 w 49"/>
                <a:gd name="T1" fmla="*/ 261 h 164"/>
                <a:gd name="T2" fmla="*/ 6739 w 49"/>
                <a:gd name="T3" fmla="*/ 784 h 164"/>
                <a:gd name="T4" fmla="*/ 6480 w 49"/>
                <a:gd name="T5" fmla="*/ 1568 h 164"/>
                <a:gd name="T6" fmla="*/ 6220 w 49"/>
                <a:gd name="T7" fmla="*/ 3398 h 164"/>
                <a:gd name="T8" fmla="*/ 5961 w 49"/>
                <a:gd name="T9" fmla="*/ 5750 h 164"/>
                <a:gd name="T10" fmla="*/ 5184 w 49"/>
                <a:gd name="T11" fmla="*/ 8364 h 164"/>
                <a:gd name="T12" fmla="*/ 4665 w 49"/>
                <a:gd name="T13" fmla="*/ 11238 h 164"/>
                <a:gd name="T14" fmla="*/ 4406 w 49"/>
                <a:gd name="T15" fmla="*/ 14636 h 164"/>
                <a:gd name="T16" fmla="*/ 3369 w 49"/>
                <a:gd name="T17" fmla="*/ 18034 h 164"/>
                <a:gd name="T18" fmla="*/ 2851 w 49"/>
                <a:gd name="T19" fmla="*/ 21432 h 164"/>
                <a:gd name="T20" fmla="*/ 2333 w 49"/>
                <a:gd name="T21" fmla="*/ 25352 h 164"/>
                <a:gd name="T22" fmla="*/ 1814 w 49"/>
                <a:gd name="T23" fmla="*/ 28750 h 164"/>
                <a:gd name="T24" fmla="*/ 1037 w 49"/>
                <a:gd name="T25" fmla="*/ 32147 h 164"/>
                <a:gd name="T26" fmla="*/ 518 w 49"/>
                <a:gd name="T27" fmla="*/ 35284 h 164"/>
                <a:gd name="T28" fmla="*/ 259 w 49"/>
                <a:gd name="T29" fmla="*/ 38159 h 164"/>
                <a:gd name="T30" fmla="*/ 0 w 49"/>
                <a:gd name="T31" fmla="*/ 40772 h 164"/>
                <a:gd name="T32" fmla="*/ 0 w 49"/>
                <a:gd name="T33" fmla="*/ 42863 h 164"/>
                <a:gd name="T34" fmla="*/ 7516 w 49"/>
                <a:gd name="T35" fmla="*/ 42602 h 164"/>
                <a:gd name="T36" fmla="*/ 7516 w 49"/>
                <a:gd name="T37" fmla="*/ 42340 h 164"/>
                <a:gd name="T38" fmla="*/ 7516 w 49"/>
                <a:gd name="T39" fmla="*/ 41033 h 164"/>
                <a:gd name="T40" fmla="*/ 7516 w 49"/>
                <a:gd name="T41" fmla="*/ 39465 h 164"/>
                <a:gd name="T42" fmla="*/ 7776 w 49"/>
                <a:gd name="T43" fmla="*/ 37374 h 164"/>
                <a:gd name="T44" fmla="*/ 7776 w 49"/>
                <a:gd name="T45" fmla="*/ 35022 h 164"/>
                <a:gd name="T46" fmla="*/ 8035 w 49"/>
                <a:gd name="T47" fmla="*/ 32147 h 164"/>
                <a:gd name="T48" fmla="*/ 8294 w 49"/>
                <a:gd name="T49" fmla="*/ 28750 h 164"/>
                <a:gd name="T50" fmla="*/ 8553 w 49"/>
                <a:gd name="T51" fmla="*/ 25613 h 164"/>
                <a:gd name="T52" fmla="*/ 8812 w 49"/>
                <a:gd name="T53" fmla="*/ 21693 h 164"/>
                <a:gd name="T54" fmla="*/ 9331 w 49"/>
                <a:gd name="T55" fmla="*/ 18295 h 164"/>
                <a:gd name="T56" fmla="*/ 9590 w 49"/>
                <a:gd name="T57" fmla="*/ 14898 h 164"/>
                <a:gd name="T58" fmla="*/ 10367 w 49"/>
                <a:gd name="T59" fmla="*/ 11500 h 164"/>
                <a:gd name="T60" fmla="*/ 10886 w 49"/>
                <a:gd name="T61" fmla="*/ 8102 h 164"/>
                <a:gd name="T62" fmla="*/ 11404 w 49"/>
                <a:gd name="T63" fmla="*/ 4966 h 164"/>
                <a:gd name="T64" fmla="*/ 12182 w 49"/>
                <a:gd name="T65" fmla="*/ 2352 h 164"/>
                <a:gd name="T66" fmla="*/ 12700 w 49"/>
                <a:gd name="T67" fmla="*/ 0 h 164"/>
                <a:gd name="T68" fmla="*/ 6739 w 49"/>
                <a:gd name="T69" fmla="*/ 261 h 1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 h="164">
                  <a:moveTo>
                    <a:pt x="26" y="1"/>
                  </a:moveTo>
                  <a:lnTo>
                    <a:pt x="26" y="3"/>
                  </a:lnTo>
                  <a:lnTo>
                    <a:pt x="25" y="6"/>
                  </a:lnTo>
                  <a:lnTo>
                    <a:pt x="24" y="13"/>
                  </a:lnTo>
                  <a:lnTo>
                    <a:pt x="23" y="22"/>
                  </a:lnTo>
                  <a:lnTo>
                    <a:pt x="20" y="32"/>
                  </a:lnTo>
                  <a:lnTo>
                    <a:pt x="18" y="43"/>
                  </a:lnTo>
                  <a:lnTo>
                    <a:pt x="17" y="56"/>
                  </a:lnTo>
                  <a:lnTo>
                    <a:pt x="13" y="69"/>
                  </a:lnTo>
                  <a:lnTo>
                    <a:pt x="11" y="82"/>
                  </a:lnTo>
                  <a:lnTo>
                    <a:pt x="9" y="97"/>
                  </a:lnTo>
                  <a:lnTo>
                    <a:pt x="7" y="110"/>
                  </a:lnTo>
                  <a:lnTo>
                    <a:pt x="4" y="123"/>
                  </a:lnTo>
                  <a:lnTo>
                    <a:pt x="2" y="135"/>
                  </a:lnTo>
                  <a:lnTo>
                    <a:pt x="1" y="146"/>
                  </a:lnTo>
                  <a:lnTo>
                    <a:pt x="0" y="156"/>
                  </a:lnTo>
                  <a:lnTo>
                    <a:pt x="0" y="164"/>
                  </a:lnTo>
                  <a:lnTo>
                    <a:pt x="29" y="163"/>
                  </a:lnTo>
                  <a:lnTo>
                    <a:pt x="29" y="162"/>
                  </a:lnTo>
                  <a:lnTo>
                    <a:pt x="29" y="157"/>
                  </a:lnTo>
                  <a:lnTo>
                    <a:pt x="29" y="151"/>
                  </a:lnTo>
                  <a:lnTo>
                    <a:pt x="30" y="143"/>
                  </a:lnTo>
                  <a:lnTo>
                    <a:pt x="30" y="134"/>
                  </a:lnTo>
                  <a:lnTo>
                    <a:pt x="31" y="123"/>
                  </a:lnTo>
                  <a:lnTo>
                    <a:pt x="32" y="110"/>
                  </a:lnTo>
                  <a:lnTo>
                    <a:pt x="33" y="98"/>
                  </a:lnTo>
                  <a:lnTo>
                    <a:pt x="34" y="83"/>
                  </a:lnTo>
                  <a:lnTo>
                    <a:pt x="36" y="70"/>
                  </a:lnTo>
                  <a:lnTo>
                    <a:pt x="37" y="57"/>
                  </a:lnTo>
                  <a:lnTo>
                    <a:pt x="40" y="44"/>
                  </a:lnTo>
                  <a:lnTo>
                    <a:pt x="42" y="31"/>
                  </a:lnTo>
                  <a:lnTo>
                    <a:pt x="44" y="19"/>
                  </a:lnTo>
                  <a:lnTo>
                    <a:pt x="47" y="9"/>
                  </a:lnTo>
                  <a:lnTo>
                    <a:pt x="49" y="0"/>
                  </a:lnTo>
                  <a:lnTo>
                    <a:pt x="26" y="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561"/>
            <p:cNvSpPr>
              <a:spLocks noChangeArrowheads="1"/>
            </p:cNvSpPr>
            <p:nvPr/>
          </p:nvSpPr>
          <p:spPr bwMode="auto">
            <a:xfrm>
              <a:off x="5510635" y="4669184"/>
              <a:ext cx="7937" cy="46038"/>
            </a:xfrm>
            <a:custGeom>
              <a:avLst/>
              <a:gdLst>
                <a:gd name="T0" fmla="*/ 4669 w 34"/>
                <a:gd name="T1" fmla="*/ 812 h 170"/>
                <a:gd name="T2" fmla="*/ 4669 w 34"/>
                <a:gd name="T3" fmla="*/ 1083 h 170"/>
                <a:gd name="T4" fmla="*/ 5136 w 34"/>
                <a:gd name="T5" fmla="*/ 2166 h 170"/>
                <a:gd name="T6" fmla="*/ 5369 w 34"/>
                <a:gd name="T7" fmla="*/ 3250 h 170"/>
                <a:gd name="T8" fmla="*/ 5369 w 34"/>
                <a:gd name="T9" fmla="*/ 5416 h 170"/>
                <a:gd name="T10" fmla="*/ 5603 w 34"/>
                <a:gd name="T11" fmla="*/ 7312 h 170"/>
                <a:gd name="T12" fmla="*/ 5836 w 34"/>
                <a:gd name="T13" fmla="*/ 10020 h 170"/>
                <a:gd name="T14" fmla="*/ 6069 w 34"/>
                <a:gd name="T15" fmla="*/ 12999 h 170"/>
                <a:gd name="T16" fmla="*/ 6536 w 34"/>
                <a:gd name="T17" fmla="*/ 16249 h 170"/>
                <a:gd name="T18" fmla="*/ 6770 w 34"/>
                <a:gd name="T19" fmla="*/ 19769 h 170"/>
                <a:gd name="T20" fmla="*/ 7003 w 34"/>
                <a:gd name="T21" fmla="*/ 23561 h 170"/>
                <a:gd name="T22" fmla="*/ 7237 w 34"/>
                <a:gd name="T23" fmla="*/ 27081 h 170"/>
                <a:gd name="T24" fmla="*/ 7470 w 34"/>
                <a:gd name="T25" fmla="*/ 30873 h 170"/>
                <a:gd name="T26" fmla="*/ 7470 w 34"/>
                <a:gd name="T27" fmla="*/ 34935 h 170"/>
                <a:gd name="T28" fmla="*/ 7937 w 34"/>
                <a:gd name="T29" fmla="*/ 38455 h 170"/>
                <a:gd name="T30" fmla="*/ 7937 w 34"/>
                <a:gd name="T31" fmla="*/ 41976 h 170"/>
                <a:gd name="T32" fmla="*/ 7937 w 34"/>
                <a:gd name="T33" fmla="*/ 45767 h 170"/>
                <a:gd name="T34" fmla="*/ 1868 w 34"/>
                <a:gd name="T35" fmla="*/ 46038 h 170"/>
                <a:gd name="T36" fmla="*/ 1868 w 34"/>
                <a:gd name="T37" fmla="*/ 45767 h 170"/>
                <a:gd name="T38" fmla="*/ 1868 w 34"/>
                <a:gd name="T39" fmla="*/ 44684 h 170"/>
                <a:gd name="T40" fmla="*/ 1868 w 34"/>
                <a:gd name="T41" fmla="*/ 43059 h 170"/>
                <a:gd name="T42" fmla="*/ 1868 w 34"/>
                <a:gd name="T43" fmla="*/ 41163 h 170"/>
                <a:gd name="T44" fmla="*/ 1868 w 34"/>
                <a:gd name="T45" fmla="*/ 38455 h 170"/>
                <a:gd name="T46" fmla="*/ 1868 w 34"/>
                <a:gd name="T47" fmla="*/ 35476 h 170"/>
                <a:gd name="T48" fmla="*/ 1868 w 34"/>
                <a:gd name="T49" fmla="*/ 32227 h 170"/>
                <a:gd name="T50" fmla="*/ 1868 w 34"/>
                <a:gd name="T51" fmla="*/ 28706 h 170"/>
                <a:gd name="T52" fmla="*/ 1634 w 34"/>
                <a:gd name="T53" fmla="*/ 24644 h 170"/>
                <a:gd name="T54" fmla="*/ 1634 w 34"/>
                <a:gd name="T55" fmla="*/ 21123 h 170"/>
                <a:gd name="T56" fmla="*/ 1401 w 34"/>
                <a:gd name="T57" fmla="*/ 17332 h 170"/>
                <a:gd name="T58" fmla="*/ 1401 w 34"/>
                <a:gd name="T59" fmla="*/ 13811 h 170"/>
                <a:gd name="T60" fmla="*/ 1167 w 34"/>
                <a:gd name="T61" fmla="*/ 10020 h 170"/>
                <a:gd name="T62" fmla="*/ 934 w 34"/>
                <a:gd name="T63" fmla="*/ 6770 h 170"/>
                <a:gd name="T64" fmla="*/ 467 w 34"/>
                <a:gd name="T65" fmla="*/ 3791 h 170"/>
                <a:gd name="T66" fmla="*/ 233 w 34"/>
                <a:gd name="T67" fmla="*/ 1354 h 170"/>
                <a:gd name="T68" fmla="*/ 0 w 34"/>
                <a:gd name="T69" fmla="*/ 812 h 170"/>
                <a:gd name="T70" fmla="*/ 233 w 34"/>
                <a:gd name="T71" fmla="*/ 542 h 170"/>
                <a:gd name="T72" fmla="*/ 233 w 34"/>
                <a:gd name="T73" fmla="*/ 271 h 170"/>
                <a:gd name="T74" fmla="*/ 467 w 34"/>
                <a:gd name="T75" fmla="*/ 0 h 170"/>
                <a:gd name="T76" fmla="*/ 700 w 34"/>
                <a:gd name="T77" fmla="*/ 0 h 170"/>
                <a:gd name="T78" fmla="*/ 1167 w 34"/>
                <a:gd name="T79" fmla="*/ 0 h 170"/>
                <a:gd name="T80" fmla="*/ 1634 w 34"/>
                <a:gd name="T81" fmla="*/ 0 h 170"/>
                <a:gd name="T82" fmla="*/ 2101 w 34"/>
                <a:gd name="T83" fmla="*/ 0 h 170"/>
                <a:gd name="T84" fmla="*/ 2801 w 34"/>
                <a:gd name="T85" fmla="*/ 0 h 170"/>
                <a:gd name="T86" fmla="*/ 3268 w 34"/>
                <a:gd name="T87" fmla="*/ 271 h 170"/>
                <a:gd name="T88" fmla="*/ 3502 w 34"/>
                <a:gd name="T89" fmla="*/ 271 h 170"/>
                <a:gd name="T90" fmla="*/ 3969 w 34"/>
                <a:gd name="T91" fmla="*/ 542 h 170"/>
                <a:gd name="T92" fmla="*/ 4435 w 34"/>
                <a:gd name="T93" fmla="*/ 542 h 170"/>
                <a:gd name="T94" fmla="*/ 4669 w 34"/>
                <a:gd name="T95" fmla="*/ 812 h 1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4" h="170">
                  <a:moveTo>
                    <a:pt x="20" y="3"/>
                  </a:moveTo>
                  <a:lnTo>
                    <a:pt x="20" y="4"/>
                  </a:lnTo>
                  <a:lnTo>
                    <a:pt x="22" y="8"/>
                  </a:lnTo>
                  <a:lnTo>
                    <a:pt x="23" y="12"/>
                  </a:lnTo>
                  <a:lnTo>
                    <a:pt x="23" y="20"/>
                  </a:lnTo>
                  <a:lnTo>
                    <a:pt x="24" y="27"/>
                  </a:lnTo>
                  <a:lnTo>
                    <a:pt x="25" y="37"/>
                  </a:lnTo>
                  <a:lnTo>
                    <a:pt x="26" y="48"/>
                  </a:lnTo>
                  <a:lnTo>
                    <a:pt x="28" y="60"/>
                  </a:lnTo>
                  <a:lnTo>
                    <a:pt x="29" y="73"/>
                  </a:lnTo>
                  <a:lnTo>
                    <a:pt x="30" y="87"/>
                  </a:lnTo>
                  <a:lnTo>
                    <a:pt x="31" y="100"/>
                  </a:lnTo>
                  <a:lnTo>
                    <a:pt x="32" y="114"/>
                  </a:lnTo>
                  <a:lnTo>
                    <a:pt x="32" y="129"/>
                  </a:lnTo>
                  <a:lnTo>
                    <a:pt x="34" y="142"/>
                  </a:lnTo>
                  <a:lnTo>
                    <a:pt x="34" y="155"/>
                  </a:lnTo>
                  <a:lnTo>
                    <a:pt x="34" y="169"/>
                  </a:lnTo>
                  <a:lnTo>
                    <a:pt x="8" y="170"/>
                  </a:lnTo>
                  <a:lnTo>
                    <a:pt x="8" y="169"/>
                  </a:lnTo>
                  <a:lnTo>
                    <a:pt x="8" y="165"/>
                  </a:lnTo>
                  <a:lnTo>
                    <a:pt x="8" y="159"/>
                  </a:lnTo>
                  <a:lnTo>
                    <a:pt x="8" y="152"/>
                  </a:lnTo>
                  <a:lnTo>
                    <a:pt x="8" y="142"/>
                  </a:lnTo>
                  <a:lnTo>
                    <a:pt x="8" y="131"/>
                  </a:lnTo>
                  <a:lnTo>
                    <a:pt x="8" y="119"/>
                  </a:lnTo>
                  <a:lnTo>
                    <a:pt x="8" y="106"/>
                  </a:lnTo>
                  <a:lnTo>
                    <a:pt x="7" y="91"/>
                  </a:lnTo>
                  <a:lnTo>
                    <a:pt x="7" y="78"/>
                  </a:lnTo>
                  <a:lnTo>
                    <a:pt x="6" y="64"/>
                  </a:lnTo>
                  <a:lnTo>
                    <a:pt x="6" y="51"/>
                  </a:lnTo>
                  <a:lnTo>
                    <a:pt x="5" y="37"/>
                  </a:lnTo>
                  <a:lnTo>
                    <a:pt x="4" y="25"/>
                  </a:lnTo>
                  <a:lnTo>
                    <a:pt x="2" y="14"/>
                  </a:lnTo>
                  <a:lnTo>
                    <a:pt x="1" y="5"/>
                  </a:lnTo>
                  <a:lnTo>
                    <a:pt x="0" y="3"/>
                  </a:lnTo>
                  <a:lnTo>
                    <a:pt x="1" y="2"/>
                  </a:lnTo>
                  <a:lnTo>
                    <a:pt x="1" y="1"/>
                  </a:lnTo>
                  <a:lnTo>
                    <a:pt x="2" y="0"/>
                  </a:lnTo>
                  <a:lnTo>
                    <a:pt x="3" y="0"/>
                  </a:lnTo>
                  <a:lnTo>
                    <a:pt x="5" y="0"/>
                  </a:lnTo>
                  <a:lnTo>
                    <a:pt x="7" y="0"/>
                  </a:lnTo>
                  <a:lnTo>
                    <a:pt x="9" y="0"/>
                  </a:lnTo>
                  <a:lnTo>
                    <a:pt x="12" y="0"/>
                  </a:lnTo>
                  <a:lnTo>
                    <a:pt x="14" y="1"/>
                  </a:lnTo>
                  <a:lnTo>
                    <a:pt x="15" y="1"/>
                  </a:lnTo>
                  <a:lnTo>
                    <a:pt x="17" y="2"/>
                  </a:lnTo>
                  <a:lnTo>
                    <a:pt x="19" y="2"/>
                  </a:lnTo>
                  <a:lnTo>
                    <a:pt x="20" y="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562"/>
            <p:cNvSpPr>
              <a:spLocks noChangeArrowheads="1"/>
            </p:cNvSpPr>
            <p:nvPr/>
          </p:nvSpPr>
          <p:spPr bwMode="auto">
            <a:xfrm>
              <a:off x="5516985" y="4694584"/>
              <a:ext cx="36512" cy="20638"/>
            </a:xfrm>
            <a:custGeom>
              <a:avLst/>
              <a:gdLst>
                <a:gd name="T0" fmla="*/ 1304 w 140"/>
                <a:gd name="T1" fmla="*/ 20638 h 77"/>
                <a:gd name="T2" fmla="*/ 9389 w 140"/>
                <a:gd name="T3" fmla="*/ 9917 h 77"/>
                <a:gd name="T4" fmla="*/ 36512 w 140"/>
                <a:gd name="T5" fmla="*/ 9649 h 77"/>
                <a:gd name="T6" fmla="*/ 36251 w 140"/>
                <a:gd name="T7" fmla="*/ 0 h 77"/>
                <a:gd name="T8" fmla="*/ 0 w 140"/>
                <a:gd name="T9" fmla="*/ 1072 h 77"/>
                <a:gd name="T10" fmla="*/ 1304 w 140"/>
                <a:gd name="T11" fmla="*/ 20638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77">
                  <a:moveTo>
                    <a:pt x="5" y="77"/>
                  </a:moveTo>
                  <a:lnTo>
                    <a:pt x="36" y="37"/>
                  </a:lnTo>
                  <a:lnTo>
                    <a:pt x="140" y="36"/>
                  </a:lnTo>
                  <a:lnTo>
                    <a:pt x="139" y="0"/>
                  </a:lnTo>
                  <a:lnTo>
                    <a:pt x="0" y="4"/>
                  </a:lnTo>
                  <a:lnTo>
                    <a:pt x="5" y="77"/>
                  </a:lnTo>
                  <a:close/>
                </a:path>
              </a:pathLst>
            </a:custGeom>
            <a:solidFill>
              <a:srgbClr val="496E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563"/>
            <p:cNvSpPr>
              <a:spLocks noChangeArrowheads="1"/>
            </p:cNvSpPr>
            <p:nvPr/>
          </p:nvSpPr>
          <p:spPr bwMode="auto">
            <a:xfrm>
              <a:off x="5399510" y="4713634"/>
              <a:ext cx="85725" cy="122238"/>
            </a:xfrm>
            <a:custGeom>
              <a:avLst/>
              <a:gdLst>
                <a:gd name="T0" fmla="*/ 76200 w 324"/>
                <a:gd name="T1" fmla="*/ 0 h 462"/>
                <a:gd name="T2" fmla="*/ 72760 w 324"/>
                <a:gd name="T3" fmla="*/ 2117 h 462"/>
                <a:gd name="T4" fmla="*/ 66940 w 324"/>
                <a:gd name="T5" fmla="*/ 5821 h 462"/>
                <a:gd name="T6" fmla="*/ 59002 w 324"/>
                <a:gd name="T7" fmla="*/ 10848 h 462"/>
                <a:gd name="T8" fmla="*/ 50800 w 324"/>
                <a:gd name="T9" fmla="*/ 16404 h 462"/>
                <a:gd name="T10" fmla="*/ 42863 w 324"/>
                <a:gd name="T11" fmla="*/ 22225 h 462"/>
                <a:gd name="T12" fmla="*/ 35454 w 324"/>
                <a:gd name="T13" fmla="*/ 27781 h 462"/>
                <a:gd name="T14" fmla="*/ 30162 w 324"/>
                <a:gd name="T15" fmla="*/ 32544 h 462"/>
                <a:gd name="T16" fmla="*/ 26987 w 324"/>
                <a:gd name="T17" fmla="*/ 37042 h 462"/>
                <a:gd name="T18" fmla="*/ 23283 w 324"/>
                <a:gd name="T19" fmla="*/ 46038 h 462"/>
                <a:gd name="T20" fmla="*/ 18785 w 324"/>
                <a:gd name="T21" fmla="*/ 58738 h 462"/>
                <a:gd name="T22" fmla="*/ 14023 w 324"/>
                <a:gd name="T23" fmla="*/ 73819 h 462"/>
                <a:gd name="T24" fmla="*/ 9260 w 324"/>
                <a:gd name="T25" fmla="*/ 89430 h 462"/>
                <a:gd name="T26" fmla="*/ 5292 w 324"/>
                <a:gd name="T27" fmla="*/ 103717 h 462"/>
                <a:gd name="T28" fmla="*/ 1852 w 324"/>
                <a:gd name="T29" fmla="*/ 114565 h 462"/>
                <a:gd name="T30" fmla="*/ 265 w 324"/>
                <a:gd name="T31" fmla="*/ 121180 h 462"/>
                <a:gd name="T32" fmla="*/ 11377 w 324"/>
                <a:gd name="T33" fmla="*/ 122238 h 462"/>
                <a:gd name="T34" fmla="*/ 11642 w 324"/>
                <a:gd name="T35" fmla="*/ 119857 h 462"/>
                <a:gd name="T36" fmla="*/ 12965 w 324"/>
                <a:gd name="T37" fmla="*/ 114036 h 462"/>
                <a:gd name="T38" fmla="*/ 14552 w 324"/>
                <a:gd name="T39" fmla="*/ 105305 h 462"/>
                <a:gd name="T40" fmla="*/ 17198 w 324"/>
                <a:gd name="T41" fmla="*/ 94192 h 462"/>
                <a:gd name="T42" fmla="*/ 20638 w 324"/>
                <a:gd name="T43" fmla="*/ 81227 h 462"/>
                <a:gd name="T44" fmla="*/ 24871 w 324"/>
                <a:gd name="T45" fmla="*/ 67204 h 462"/>
                <a:gd name="T46" fmla="*/ 29369 w 324"/>
                <a:gd name="T47" fmla="*/ 52917 h 462"/>
                <a:gd name="T48" fmla="*/ 34925 w 324"/>
                <a:gd name="T49" fmla="*/ 38629 h 462"/>
                <a:gd name="T50" fmla="*/ 36248 w 324"/>
                <a:gd name="T51" fmla="*/ 37571 h 462"/>
                <a:gd name="T52" fmla="*/ 39952 w 324"/>
                <a:gd name="T53" fmla="*/ 34396 h 462"/>
                <a:gd name="T54" fmla="*/ 44979 w 324"/>
                <a:gd name="T55" fmla="*/ 29898 h 462"/>
                <a:gd name="T56" fmla="*/ 52123 w 324"/>
                <a:gd name="T57" fmla="*/ 24077 h 462"/>
                <a:gd name="T58" fmla="*/ 59796 w 324"/>
                <a:gd name="T59" fmla="*/ 18256 h 462"/>
                <a:gd name="T60" fmla="*/ 68263 w 324"/>
                <a:gd name="T61" fmla="*/ 12171 h 462"/>
                <a:gd name="T62" fmla="*/ 76994 w 324"/>
                <a:gd name="T63" fmla="*/ 6615 h 462"/>
                <a:gd name="T64" fmla="*/ 85725 w 324"/>
                <a:gd name="T65" fmla="*/ 2117 h 4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4" h="462">
                  <a:moveTo>
                    <a:pt x="289" y="0"/>
                  </a:moveTo>
                  <a:lnTo>
                    <a:pt x="288" y="0"/>
                  </a:lnTo>
                  <a:lnTo>
                    <a:pt x="282" y="3"/>
                  </a:lnTo>
                  <a:lnTo>
                    <a:pt x="275" y="8"/>
                  </a:lnTo>
                  <a:lnTo>
                    <a:pt x="265" y="14"/>
                  </a:lnTo>
                  <a:lnTo>
                    <a:pt x="253" y="22"/>
                  </a:lnTo>
                  <a:lnTo>
                    <a:pt x="238" y="31"/>
                  </a:lnTo>
                  <a:lnTo>
                    <a:pt x="223" y="41"/>
                  </a:lnTo>
                  <a:lnTo>
                    <a:pt x="209" y="52"/>
                  </a:lnTo>
                  <a:lnTo>
                    <a:pt x="192" y="62"/>
                  </a:lnTo>
                  <a:lnTo>
                    <a:pt x="177" y="73"/>
                  </a:lnTo>
                  <a:lnTo>
                    <a:pt x="162" y="84"/>
                  </a:lnTo>
                  <a:lnTo>
                    <a:pt x="147" y="95"/>
                  </a:lnTo>
                  <a:lnTo>
                    <a:pt x="134" y="105"/>
                  </a:lnTo>
                  <a:lnTo>
                    <a:pt x="123" y="114"/>
                  </a:lnTo>
                  <a:lnTo>
                    <a:pt x="114" y="123"/>
                  </a:lnTo>
                  <a:lnTo>
                    <a:pt x="109" y="131"/>
                  </a:lnTo>
                  <a:lnTo>
                    <a:pt x="102" y="140"/>
                  </a:lnTo>
                  <a:lnTo>
                    <a:pt x="96" y="155"/>
                  </a:lnTo>
                  <a:lnTo>
                    <a:pt x="88" y="174"/>
                  </a:lnTo>
                  <a:lnTo>
                    <a:pt x="80" y="197"/>
                  </a:lnTo>
                  <a:lnTo>
                    <a:pt x="71" y="222"/>
                  </a:lnTo>
                  <a:lnTo>
                    <a:pt x="62" y="251"/>
                  </a:lnTo>
                  <a:lnTo>
                    <a:pt x="53" y="279"/>
                  </a:lnTo>
                  <a:lnTo>
                    <a:pt x="44" y="309"/>
                  </a:lnTo>
                  <a:lnTo>
                    <a:pt x="35" y="338"/>
                  </a:lnTo>
                  <a:lnTo>
                    <a:pt x="27" y="365"/>
                  </a:lnTo>
                  <a:lnTo>
                    <a:pt x="20" y="392"/>
                  </a:lnTo>
                  <a:lnTo>
                    <a:pt x="13" y="415"/>
                  </a:lnTo>
                  <a:lnTo>
                    <a:pt x="7" y="433"/>
                  </a:lnTo>
                  <a:lnTo>
                    <a:pt x="4" y="449"/>
                  </a:lnTo>
                  <a:lnTo>
                    <a:pt x="1" y="458"/>
                  </a:lnTo>
                  <a:lnTo>
                    <a:pt x="0" y="462"/>
                  </a:lnTo>
                  <a:lnTo>
                    <a:pt x="43" y="462"/>
                  </a:lnTo>
                  <a:lnTo>
                    <a:pt x="43" y="459"/>
                  </a:lnTo>
                  <a:lnTo>
                    <a:pt x="44" y="453"/>
                  </a:lnTo>
                  <a:lnTo>
                    <a:pt x="45" y="443"/>
                  </a:lnTo>
                  <a:lnTo>
                    <a:pt x="49" y="431"/>
                  </a:lnTo>
                  <a:lnTo>
                    <a:pt x="51" y="416"/>
                  </a:lnTo>
                  <a:lnTo>
                    <a:pt x="55" y="398"/>
                  </a:lnTo>
                  <a:lnTo>
                    <a:pt x="60" y="378"/>
                  </a:lnTo>
                  <a:lnTo>
                    <a:pt x="65" y="356"/>
                  </a:lnTo>
                  <a:lnTo>
                    <a:pt x="71" y="332"/>
                  </a:lnTo>
                  <a:lnTo>
                    <a:pt x="78" y="307"/>
                  </a:lnTo>
                  <a:lnTo>
                    <a:pt x="85" y="281"/>
                  </a:lnTo>
                  <a:lnTo>
                    <a:pt x="94" y="254"/>
                  </a:lnTo>
                  <a:lnTo>
                    <a:pt x="101" y="227"/>
                  </a:lnTo>
                  <a:lnTo>
                    <a:pt x="111" y="200"/>
                  </a:lnTo>
                  <a:lnTo>
                    <a:pt x="121" y="173"/>
                  </a:lnTo>
                  <a:lnTo>
                    <a:pt x="132" y="146"/>
                  </a:lnTo>
                  <a:lnTo>
                    <a:pt x="134" y="145"/>
                  </a:lnTo>
                  <a:lnTo>
                    <a:pt x="137" y="142"/>
                  </a:lnTo>
                  <a:lnTo>
                    <a:pt x="143" y="136"/>
                  </a:lnTo>
                  <a:lnTo>
                    <a:pt x="151" y="130"/>
                  </a:lnTo>
                  <a:lnTo>
                    <a:pt x="159" y="122"/>
                  </a:lnTo>
                  <a:lnTo>
                    <a:pt x="170" y="113"/>
                  </a:lnTo>
                  <a:lnTo>
                    <a:pt x="184" y="102"/>
                  </a:lnTo>
                  <a:lnTo>
                    <a:pt x="197" y="91"/>
                  </a:lnTo>
                  <a:lnTo>
                    <a:pt x="211" y="80"/>
                  </a:lnTo>
                  <a:lnTo>
                    <a:pt x="226" y="69"/>
                  </a:lnTo>
                  <a:lnTo>
                    <a:pt x="242" y="57"/>
                  </a:lnTo>
                  <a:lnTo>
                    <a:pt x="258" y="46"/>
                  </a:lnTo>
                  <a:lnTo>
                    <a:pt x="275" y="35"/>
                  </a:lnTo>
                  <a:lnTo>
                    <a:pt x="291" y="25"/>
                  </a:lnTo>
                  <a:lnTo>
                    <a:pt x="308" y="15"/>
                  </a:lnTo>
                  <a:lnTo>
                    <a:pt x="324" y="8"/>
                  </a:lnTo>
                  <a:lnTo>
                    <a:pt x="28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564"/>
            <p:cNvSpPr>
              <a:spLocks noChangeArrowheads="1"/>
            </p:cNvSpPr>
            <p:nvPr/>
          </p:nvSpPr>
          <p:spPr bwMode="auto">
            <a:xfrm>
              <a:off x="5515397" y="4689822"/>
              <a:ext cx="38100" cy="7937"/>
            </a:xfrm>
            <a:custGeom>
              <a:avLst/>
              <a:gdLst>
                <a:gd name="T0" fmla="*/ 0 w 143"/>
                <a:gd name="T1" fmla="*/ 2232 h 32"/>
                <a:gd name="T2" fmla="*/ 266 w 143"/>
                <a:gd name="T3" fmla="*/ 2232 h 32"/>
                <a:gd name="T4" fmla="*/ 799 w 143"/>
                <a:gd name="T5" fmla="*/ 1984 h 32"/>
                <a:gd name="T6" fmla="*/ 2131 w 143"/>
                <a:gd name="T7" fmla="*/ 1984 h 32"/>
                <a:gd name="T8" fmla="*/ 3730 w 143"/>
                <a:gd name="T9" fmla="*/ 1736 h 32"/>
                <a:gd name="T10" fmla="*/ 5595 w 143"/>
                <a:gd name="T11" fmla="*/ 1736 h 32"/>
                <a:gd name="T12" fmla="*/ 7993 w 143"/>
                <a:gd name="T13" fmla="*/ 1240 h 32"/>
                <a:gd name="T14" fmla="*/ 10657 w 143"/>
                <a:gd name="T15" fmla="*/ 992 h 32"/>
                <a:gd name="T16" fmla="*/ 13588 w 143"/>
                <a:gd name="T17" fmla="*/ 992 h 32"/>
                <a:gd name="T18" fmla="*/ 16519 w 143"/>
                <a:gd name="T19" fmla="*/ 744 h 32"/>
                <a:gd name="T20" fmla="*/ 19716 w 143"/>
                <a:gd name="T21" fmla="*/ 496 h 32"/>
                <a:gd name="T22" fmla="*/ 22647 w 143"/>
                <a:gd name="T23" fmla="*/ 248 h 32"/>
                <a:gd name="T24" fmla="*/ 25844 w 143"/>
                <a:gd name="T25" fmla="*/ 248 h 32"/>
                <a:gd name="T26" fmla="*/ 28775 w 143"/>
                <a:gd name="T27" fmla="*/ 0 h 32"/>
                <a:gd name="T28" fmla="*/ 31706 w 143"/>
                <a:gd name="T29" fmla="*/ 0 h 32"/>
                <a:gd name="T30" fmla="*/ 34636 w 143"/>
                <a:gd name="T31" fmla="*/ 0 h 32"/>
                <a:gd name="T32" fmla="*/ 37034 w 143"/>
                <a:gd name="T33" fmla="*/ 0 h 32"/>
                <a:gd name="T34" fmla="*/ 38100 w 143"/>
                <a:gd name="T35" fmla="*/ 7937 h 32"/>
                <a:gd name="T36" fmla="*/ 37834 w 143"/>
                <a:gd name="T37" fmla="*/ 7937 h 32"/>
                <a:gd name="T38" fmla="*/ 37034 w 143"/>
                <a:gd name="T39" fmla="*/ 7689 h 32"/>
                <a:gd name="T40" fmla="*/ 35436 w 143"/>
                <a:gd name="T41" fmla="*/ 7689 h 32"/>
                <a:gd name="T42" fmla="*/ 33837 w 143"/>
                <a:gd name="T43" fmla="*/ 7441 h 32"/>
                <a:gd name="T44" fmla="*/ 31173 w 143"/>
                <a:gd name="T45" fmla="*/ 7193 h 32"/>
                <a:gd name="T46" fmla="*/ 28775 w 143"/>
                <a:gd name="T47" fmla="*/ 7193 h 32"/>
                <a:gd name="T48" fmla="*/ 25844 w 143"/>
                <a:gd name="T49" fmla="*/ 6697 h 32"/>
                <a:gd name="T50" fmla="*/ 22913 w 143"/>
                <a:gd name="T51" fmla="*/ 6449 h 32"/>
                <a:gd name="T52" fmla="*/ 19716 w 143"/>
                <a:gd name="T53" fmla="*/ 6449 h 32"/>
                <a:gd name="T54" fmla="*/ 16785 w 143"/>
                <a:gd name="T55" fmla="*/ 6449 h 32"/>
                <a:gd name="T56" fmla="*/ 13322 w 143"/>
                <a:gd name="T57" fmla="*/ 6449 h 32"/>
                <a:gd name="T58" fmla="*/ 10391 w 143"/>
                <a:gd name="T59" fmla="*/ 6449 h 32"/>
                <a:gd name="T60" fmla="*/ 7194 w 143"/>
                <a:gd name="T61" fmla="*/ 6449 h 32"/>
                <a:gd name="T62" fmla="*/ 4529 w 143"/>
                <a:gd name="T63" fmla="*/ 7193 h 32"/>
                <a:gd name="T64" fmla="*/ 1865 w 143"/>
                <a:gd name="T65" fmla="*/ 7441 h 32"/>
                <a:gd name="T66" fmla="*/ 0 w 143"/>
                <a:gd name="T67" fmla="*/ 7937 h 32"/>
                <a:gd name="T68" fmla="*/ 0 w 143"/>
                <a:gd name="T69" fmla="*/ 223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3" h="32">
                  <a:moveTo>
                    <a:pt x="0" y="9"/>
                  </a:moveTo>
                  <a:lnTo>
                    <a:pt x="1" y="9"/>
                  </a:lnTo>
                  <a:lnTo>
                    <a:pt x="3" y="8"/>
                  </a:lnTo>
                  <a:lnTo>
                    <a:pt x="8" y="8"/>
                  </a:lnTo>
                  <a:lnTo>
                    <a:pt x="14" y="7"/>
                  </a:lnTo>
                  <a:lnTo>
                    <a:pt x="21" y="7"/>
                  </a:lnTo>
                  <a:lnTo>
                    <a:pt x="30" y="5"/>
                  </a:lnTo>
                  <a:lnTo>
                    <a:pt x="40" y="4"/>
                  </a:lnTo>
                  <a:lnTo>
                    <a:pt x="51" y="4"/>
                  </a:lnTo>
                  <a:lnTo>
                    <a:pt x="62" y="3"/>
                  </a:lnTo>
                  <a:lnTo>
                    <a:pt x="74" y="2"/>
                  </a:lnTo>
                  <a:lnTo>
                    <a:pt x="85" y="1"/>
                  </a:lnTo>
                  <a:lnTo>
                    <a:pt x="97" y="1"/>
                  </a:lnTo>
                  <a:lnTo>
                    <a:pt x="108" y="0"/>
                  </a:lnTo>
                  <a:lnTo>
                    <a:pt x="119" y="0"/>
                  </a:lnTo>
                  <a:lnTo>
                    <a:pt x="130" y="0"/>
                  </a:lnTo>
                  <a:lnTo>
                    <a:pt x="139" y="0"/>
                  </a:lnTo>
                  <a:lnTo>
                    <a:pt x="143" y="32"/>
                  </a:lnTo>
                  <a:lnTo>
                    <a:pt x="142" y="32"/>
                  </a:lnTo>
                  <a:lnTo>
                    <a:pt x="139" y="31"/>
                  </a:lnTo>
                  <a:lnTo>
                    <a:pt x="133" y="31"/>
                  </a:lnTo>
                  <a:lnTo>
                    <a:pt x="127" y="30"/>
                  </a:lnTo>
                  <a:lnTo>
                    <a:pt x="117" y="29"/>
                  </a:lnTo>
                  <a:lnTo>
                    <a:pt x="108" y="29"/>
                  </a:lnTo>
                  <a:lnTo>
                    <a:pt x="97" y="27"/>
                  </a:lnTo>
                  <a:lnTo>
                    <a:pt x="86" y="26"/>
                  </a:lnTo>
                  <a:lnTo>
                    <a:pt x="74" y="26"/>
                  </a:lnTo>
                  <a:lnTo>
                    <a:pt x="63" y="26"/>
                  </a:lnTo>
                  <a:lnTo>
                    <a:pt x="50" y="26"/>
                  </a:lnTo>
                  <a:lnTo>
                    <a:pt x="39" y="26"/>
                  </a:lnTo>
                  <a:lnTo>
                    <a:pt x="27" y="26"/>
                  </a:lnTo>
                  <a:lnTo>
                    <a:pt x="17" y="29"/>
                  </a:lnTo>
                  <a:lnTo>
                    <a:pt x="7" y="30"/>
                  </a:lnTo>
                  <a:lnTo>
                    <a:pt x="0" y="32"/>
                  </a:lnTo>
                  <a:lnTo>
                    <a:pt x="0" y="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565"/>
            <p:cNvSpPr>
              <a:spLocks noChangeArrowheads="1"/>
            </p:cNvSpPr>
            <p:nvPr/>
          </p:nvSpPr>
          <p:spPr bwMode="auto">
            <a:xfrm>
              <a:off x="5439197" y="4732684"/>
              <a:ext cx="119063" cy="15875"/>
            </a:xfrm>
            <a:custGeom>
              <a:avLst/>
              <a:gdLst>
                <a:gd name="T0" fmla="*/ 0 w 449"/>
                <a:gd name="T1" fmla="*/ 15875 h 63"/>
                <a:gd name="T2" fmla="*/ 530 w 449"/>
                <a:gd name="T3" fmla="*/ 15875 h 63"/>
                <a:gd name="T4" fmla="*/ 2652 w 449"/>
                <a:gd name="T5" fmla="*/ 15623 h 63"/>
                <a:gd name="T6" fmla="*/ 5834 w 449"/>
                <a:gd name="T7" fmla="*/ 14867 h 63"/>
                <a:gd name="T8" fmla="*/ 10077 w 449"/>
                <a:gd name="T9" fmla="*/ 14615 h 63"/>
                <a:gd name="T10" fmla="*/ 15380 w 449"/>
                <a:gd name="T11" fmla="*/ 13355 h 63"/>
                <a:gd name="T12" fmla="*/ 21744 w 449"/>
                <a:gd name="T13" fmla="*/ 12851 h 63"/>
                <a:gd name="T14" fmla="*/ 29169 w 449"/>
                <a:gd name="T15" fmla="*/ 11843 h 63"/>
                <a:gd name="T16" fmla="*/ 37124 w 449"/>
                <a:gd name="T17" fmla="*/ 11339 h 63"/>
                <a:gd name="T18" fmla="*/ 45875 w 449"/>
                <a:gd name="T19" fmla="*/ 10331 h 63"/>
                <a:gd name="T20" fmla="*/ 54891 w 449"/>
                <a:gd name="T21" fmla="*/ 9575 h 63"/>
                <a:gd name="T22" fmla="*/ 64702 w 449"/>
                <a:gd name="T23" fmla="*/ 9071 h 63"/>
                <a:gd name="T24" fmla="*/ 74779 w 449"/>
                <a:gd name="T25" fmla="*/ 8819 h 63"/>
                <a:gd name="T26" fmla="*/ 84856 w 449"/>
                <a:gd name="T27" fmla="*/ 8567 h 63"/>
                <a:gd name="T28" fmla="*/ 95728 w 449"/>
                <a:gd name="T29" fmla="*/ 8567 h 63"/>
                <a:gd name="T30" fmla="*/ 106069 w 449"/>
                <a:gd name="T31" fmla="*/ 8819 h 63"/>
                <a:gd name="T32" fmla="*/ 116942 w 449"/>
                <a:gd name="T33" fmla="*/ 9323 h 63"/>
                <a:gd name="T34" fmla="*/ 117737 w 449"/>
                <a:gd name="T35" fmla="*/ 9323 h 63"/>
                <a:gd name="T36" fmla="*/ 118533 w 449"/>
                <a:gd name="T37" fmla="*/ 9071 h 63"/>
                <a:gd name="T38" fmla="*/ 118798 w 449"/>
                <a:gd name="T39" fmla="*/ 8567 h 63"/>
                <a:gd name="T40" fmla="*/ 119063 w 449"/>
                <a:gd name="T41" fmla="*/ 7812 h 63"/>
                <a:gd name="T42" fmla="*/ 119063 w 449"/>
                <a:gd name="T43" fmla="*/ 7056 h 63"/>
                <a:gd name="T44" fmla="*/ 119063 w 449"/>
                <a:gd name="T45" fmla="*/ 6552 h 63"/>
                <a:gd name="T46" fmla="*/ 118798 w 449"/>
                <a:gd name="T47" fmla="*/ 5796 h 63"/>
                <a:gd name="T48" fmla="*/ 118533 w 449"/>
                <a:gd name="T49" fmla="*/ 4788 h 63"/>
                <a:gd name="T50" fmla="*/ 117737 w 449"/>
                <a:gd name="T51" fmla="*/ 3780 h 63"/>
                <a:gd name="T52" fmla="*/ 117472 w 449"/>
                <a:gd name="T53" fmla="*/ 3024 h 63"/>
                <a:gd name="T54" fmla="*/ 117207 w 449"/>
                <a:gd name="T55" fmla="*/ 2016 h 63"/>
                <a:gd name="T56" fmla="*/ 116942 w 449"/>
                <a:gd name="T57" fmla="*/ 1512 h 63"/>
                <a:gd name="T58" fmla="*/ 116411 w 449"/>
                <a:gd name="T59" fmla="*/ 756 h 63"/>
                <a:gd name="T60" fmla="*/ 116146 w 449"/>
                <a:gd name="T61" fmla="*/ 252 h 63"/>
                <a:gd name="T62" fmla="*/ 116146 w 449"/>
                <a:gd name="T63" fmla="*/ 0 h 63"/>
                <a:gd name="T64" fmla="*/ 114820 w 449"/>
                <a:gd name="T65" fmla="*/ 0 h 63"/>
                <a:gd name="T66" fmla="*/ 112168 w 449"/>
                <a:gd name="T67" fmla="*/ 0 h 63"/>
                <a:gd name="T68" fmla="*/ 108191 w 449"/>
                <a:gd name="T69" fmla="*/ 0 h 63"/>
                <a:gd name="T70" fmla="*/ 102357 w 449"/>
                <a:gd name="T71" fmla="*/ 0 h 63"/>
                <a:gd name="T72" fmla="*/ 95728 w 449"/>
                <a:gd name="T73" fmla="*/ 0 h 63"/>
                <a:gd name="T74" fmla="*/ 88038 w 449"/>
                <a:gd name="T75" fmla="*/ 252 h 63"/>
                <a:gd name="T76" fmla="*/ 79817 w 449"/>
                <a:gd name="T77" fmla="*/ 756 h 63"/>
                <a:gd name="T78" fmla="*/ 70801 w 449"/>
                <a:gd name="T79" fmla="*/ 1260 h 63"/>
                <a:gd name="T80" fmla="*/ 60990 w 449"/>
                <a:gd name="T81" fmla="*/ 2016 h 63"/>
                <a:gd name="T82" fmla="*/ 51444 w 449"/>
                <a:gd name="T83" fmla="*/ 3024 h 63"/>
                <a:gd name="T84" fmla="*/ 41632 w 449"/>
                <a:gd name="T85" fmla="*/ 4284 h 63"/>
                <a:gd name="T86" fmla="*/ 32351 w 449"/>
                <a:gd name="T87" fmla="*/ 6048 h 63"/>
                <a:gd name="T88" fmla="*/ 23335 w 449"/>
                <a:gd name="T89" fmla="*/ 7812 h 63"/>
                <a:gd name="T90" fmla="*/ 14585 w 449"/>
                <a:gd name="T91" fmla="*/ 10079 h 63"/>
                <a:gd name="T92" fmla="*/ 6629 w 449"/>
                <a:gd name="T93" fmla="*/ 12851 h 63"/>
                <a:gd name="T94" fmla="*/ 0 w 449"/>
                <a:gd name="T95" fmla="*/ 15875 h 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49" h="63">
                  <a:moveTo>
                    <a:pt x="0" y="63"/>
                  </a:moveTo>
                  <a:lnTo>
                    <a:pt x="2" y="63"/>
                  </a:lnTo>
                  <a:lnTo>
                    <a:pt x="10" y="62"/>
                  </a:lnTo>
                  <a:lnTo>
                    <a:pt x="22" y="59"/>
                  </a:lnTo>
                  <a:lnTo>
                    <a:pt x="38" y="58"/>
                  </a:lnTo>
                  <a:lnTo>
                    <a:pt x="58" y="53"/>
                  </a:lnTo>
                  <a:lnTo>
                    <a:pt x="82" y="51"/>
                  </a:lnTo>
                  <a:lnTo>
                    <a:pt x="110" y="47"/>
                  </a:lnTo>
                  <a:lnTo>
                    <a:pt x="140" y="45"/>
                  </a:lnTo>
                  <a:lnTo>
                    <a:pt x="173" y="41"/>
                  </a:lnTo>
                  <a:lnTo>
                    <a:pt x="207" y="38"/>
                  </a:lnTo>
                  <a:lnTo>
                    <a:pt x="244" y="36"/>
                  </a:lnTo>
                  <a:lnTo>
                    <a:pt x="282" y="35"/>
                  </a:lnTo>
                  <a:lnTo>
                    <a:pt x="320" y="34"/>
                  </a:lnTo>
                  <a:lnTo>
                    <a:pt x="361" y="34"/>
                  </a:lnTo>
                  <a:lnTo>
                    <a:pt x="400" y="35"/>
                  </a:lnTo>
                  <a:lnTo>
                    <a:pt x="441" y="37"/>
                  </a:lnTo>
                  <a:lnTo>
                    <a:pt x="444" y="37"/>
                  </a:lnTo>
                  <a:lnTo>
                    <a:pt x="447" y="36"/>
                  </a:lnTo>
                  <a:lnTo>
                    <a:pt x="448" y="34"/>
                  </a:lnTo>
                  <a:lnTo>
                    <a:pt x="449" y="31"/>
                  </a:lnTo>
                  <a:lnTo>
                    <a:pt x="449" y="28"/>
                  </a:lnTo>
                  <a:lnTo>
                    <a:pt x="449" y="26"/>
                  </a:lnTo>
                  <a:lnTo>
                    <a:pt x="448" y="23"/>
                  </a:lnTo>
                  <a:lnTo>
                    <a:pt x="447" y="19"/>
                  </a:lnTo>
                  <a:lnTo>
                    <a:pt x="444" y="15"/>
                  </a:lnTo>
                  <a:lnTo>
                    <a:pt x="443" y="12"/>
                  </a:lnTo>
                  <a:lnTo>
                    <a:pt x="442" y="8"/>
                  </a:lnTo>
                  <a:lnTo>
                    <a:pt x="441" y="6"/>
                  </a:lnTo>
                  <a:lnTo>
                    <a:pt x="439" y="3"/>
                  </a:lnTo>
                  <a:lnTo>
                    <a:pt x="438" y="1"/>
                  </a:lnTo>
                  <a:lnTo>
                    <a:pt x="438" y="0"/>
                  </a:lnTo>
                  <a:lnTo>
                    <a:pt x="433" y="0"/>
                  </a:lnTo>
                  <a:lnTo>
                    <a:pt x="423" y="0"/>
                  </a:lnTo>
                  <a:lnTo>
                    <a:pt x="408" y="0"/>
                  </a:lnTo>
                  <a:lnTo>
                    <a:pt x="386" y="0"/>
                  </a:lnTo>
                  <a:lnTo>
                    <a:pt x="361" y="0"/>
                  </a:lnTo>
                  <a:lnTo>
                    <a:pt x="332" y="1"/>
                  </a:lnTo>
                  <a:lnTo>
                    <a:pt x="301" y="3"/>
                  </a:lnTo>
                  <a:lnTo>
                    <a:pt x="267" y="5"/>
                  </a:lnTo>
                  <a:lnTo>
                    <a:pt x="230" y="8"/>
                  </a:lnTo>
                  <a:lnTo>
                    <a:pt x="194" y="12"/>
                  </a:lnTo>
                  <a:lnTo>
                    <a:pt x="157" y="17"/>
                  </a:lnTo>
                  <a:lnTo>
                    <a:pt x="122" y="24"/>
                  </a:lnTo>
                  <a:lnTo>
                    <a:pt x="88" y="31"/>
                  </a:lnTo>
                  <a:lnTo>
                    <a:pt x="55" y="40"/>
                  </a:lnTo>
                  <a:lnTo>
                    <a:pt x="25" y="51"/>
                  </a:lnTo>
                  <a:lnTo>
                    <a:pt x="0" y="6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566"/>
            <p:cNvSpPr>
              <a:spLocks noChangeArrowheads="1"/>
            </p:cNvSpPr>
            <p:nvPr/>
          </p:nvSpPr>
          <p:spPr bwMode="auto">
            <a:xfrm>
              <a:off x="5358235" y="4700934"/>
              <a:ext cx="103187" cy="34925"/>
            </a:xfrm>
            <a:custGeom>
              <a:avLst/>
              <a:gdLst>
                <a:gd name="T0" fmla="*/ 1058 w 390"/>
                <a:gd name="T1" fmla="*/ 24342 h 132"/>
                <a:gd name="T2" fmla="*/ 1323 w 390"/>
                <a:gd name="T3" fmla="*/ 24342 h 132"/>
                <a:gd name="T4" fmla="*/ 3440 w 390"/>
                <a:gd name="T5" fmla="*/ 24606 h 132"/>
                <a:gd name="T6" fmla="*/ 6085 w 390"/>
                <a:gd name="T7" fmla="*/ 25135 h 132"/>
                <a:gd name="T8" fmla="*/ 9790 w 390"/>
                <a:gd name="T9" fmla="*/ 26194 h 132"/>
                <a:gd name="T10" fmla="*/ 14552 w 390"/>
                <a:gd name="T11" fmla="*/ 26458 h 132"/>
                <a:gd name="T12" fmla="*/ 20108 w 390"/>
                <a:gd name="T13" fmla="*/ 26987 h 132"/>
                <a:gd name="T14" fmla="*/ 26194 w 390"/>
                <a:gd name="T15" fmla="*/ 27252 h 132"/>
                <a:gd name="T16" fmla="*/ 32808 w 390"/>
                <a:gd name="T17" fmla="*/ 26987 h 132"/>
                <a:gd name="T18" fmla="*/ 39952 w 390"/>
                <a:gd name="T19" fmla="*/ 26194 h 132"/>
                <a:gd name="T20" fmla="*/ 47625 w 390"/>
                <a:gd name="T21" fmla="*/ 25135 h 132"/>
                <a:gd name="T22" fmla="*/ 55562 w 390"/>
                <a:gd name="T23" fmla="*/ 23283 h 132"/>
                <a:gd name="T24" fmla="*/ 63235 w 390"/>
                <a:gd name="T25" fmla="*/ 20373 h 132"/>
                <a:gd name="T26" fmla="*/ 71437 w 390"/>
                <a:gd name="T27" fmla="*/ 16669 h 132"/>
                <a:gd name="T28" fmla="*/ 79639 w 390"/>
                <a:gd name="T29" fmla="*/ 12171 h 132"/>
                <a:gd name="T30" fmla="*/ 87577 w 390"/>
                <a:gd name="T31" fmla="*/ 6615 h 132"/>
                <a:gd name="T32" fmla="*/ 95514 w 390"/>
                <a:gd name="T33" fmla="*/ 0 h 132"/>
                <a:gd name="T34" fmla="*/ 103187 w 390"/>
                <a:gd name="T35" fmla="*/ 794 h 132"/>
                <a:gd name="T36" fmla="*/ 102658 w 390"/>
                <a:gd name="T37" fmla="*/ 1323 h 132"/>
                <a:gd name="T38" fmla="*/ 101335 w 390"/>
                <a:gd name="T39" fmla="*/ 2910 h 132"/>
                <a:gd name="T40" fmla="*/ 98954 w 390"/>
                <a:gd name="T41" fmla="*/ 4763 h 132"/>
                <a:gd name="T42" fmla="*/ 95779 w 390"/>
                <a:gd name="T43" fmla="*/ 7937 h 132"/>
                <a:gd name="T44" fmla="*/ 91810 w 390"/>
                <a:gd name="T45" fmla="*/ 11377 h 132"/>
                <a:gd name="T46" fmla="*/ 87047 w 390"/>
                <a:gd name="T47" fmla="*/ 15081 h 132"/>
                <a:gd name="T48" fmla="*/ 81491 w 390"/>
                <a:gd name="T49" fmla="*/ 18785 h 132"/>
                <a:gd name="T50" fmla="*/ 75141 w 390"/>
                <a:gd name="T51" fmla="*/ 22490 h 132"/>
                <a:gd name="T52" fmla="*/ 67998 w 390"/>
                <a:gd name="T53" fmla="*/ 25929 h 132"/>
                <a:gd name="T54" fmla="*/ 60325 w 390"/>
                <a:gd name="T55" fmla="*/ 29104 h 132"/>
                <a:gd name="T56" fmla="*/ 51858 w 390"/>
                <a:gd name="T57" fmla="*/ 31750 h 132"/>
                <a:gd name="T58" fmla="*/ 42598 w 390"/>
                <a:gd name="T59" fmla="*/ 33602 h 132"/>
                <a:gd name="T60" fmla="*/ 33073 w 390"/>
                <a:gd name="T61" fmla="*/ 34925 h 132"/>
                <a:gd name="T62" fmla="*/ 22754 w 390"/>
                <a:gd name="T63" fmla="*/ 34925 h 132"/>
                <a:gd name="T64" fmla="*/ 11642 w 390"/>
                <a:gd name="T65" fmla="*/ 33338 h 132"/>
                <a:gd name="T66" fmla="*/ 0 w 390"/>
                <a:gd name="T67" fmla="*/ 30956 h 132"/>
                <a:gd name="T68" fmla="*/ 1058 w 390"/>
                <a:gd name="T69" fmla="*/ 24342 h 1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90" h="132">
                  <a:moveTo>
                    <a:pt x="4" y="92"/>
                  </a:moveTo>
                  <a:lnTo>
                    <a:pt x="5" y="92"/>
                  </a:lnTo>
                  <a:lnTo>
                    <a:pt x="13" y="93"/>
                  </a:lnTo>
                  <a:lnTo>
                    <a:pt x="23" y="95"/>
                  </a:lnTo>
                  <a:lnTo>
                    <a:pt x="37" y="99"/>
                  </a:lnTo>
                  <a:lnTo>
                    <a:pt x="55" y="100"/>
                  </a:lnTo>
                  <a:lnTo>
                    <a:pt x="76" y="102"/>
                  </a:lnTo>
                  <a:lnTo>
                    <a:pt x="99" y="103"/>
                  </a:lnTo>
                  <a:lnTo>
                    <a:pt x="124" y="102"/>
                  </a:lnTo>
                  <a:lnTo>
                    <a:pt x="151" y="99"/>
                  </a:lnTo>
                  <a:lnTo>
                    <a:pt x="180" y="95"/>
                  </a:lnTo>
                  <a:lnTo>
                    <a:pt x="210" y="88"/>
                  </a:lnTo>
                  <a:lnTo>
                    <a:pt x="239" y="77"/>
                  </a:lnTo>
                  <a:lnTo>
                    <a:pt x="270" y="63"/>
                  </a:lnTo>
                  <a:lnTo>
                    <a:pt x="301" y="46"/>
                  </a:lnTo>
                  <a:lnTo>
                    <a:pt x="331" y="25"/>
                  </a:lnTo>
                  <a:lnTo>
                    <a:pt x="361" y="0"/>
                  </a:lnTo>
                  <a:lnTo>
                    <a:pt x="390" y="3"/>
                  </a:lnTo>
                  <a:lnTo>
                    <a:pt x="388" y="5"/>
                  </a:lnTo>
                  <a:lnTo>
                    <a:pt x="383" y="11"/>
                  </a:lnTo>
                  <a:lnTo>
                    <a:pt x="374" y="18"/>
                  </a:lnTo>
                  <a:lnTo>
                    <a:pt x="362" y="30"/>
                  </a:lnTo>
                  <a:lnTo>
                    <a:pt x="347" y="43"/>
                  </a:lnTo>
                  <a:lnTo>
                    <a:pt x="329" y="57"/>
                  </a:lnTo>
                  <a:lnTo>
                    <a:pt x="308" y="71"/>
                  </a:lnTo>
                  <a:lnTo>
                    <a:pt x="284" y="85"/>
                  </a:lnTo>
                  <a:lnTo>
                    <a:pt x="257" y="98"/>
                  </a:lnTo>
                  <a:lnTo>
                    <a:pt x="228" y="110"/>
                  </a:lnTo>
                  <a:lnTo>
                    <a:pt x="196" y="120"/>
                  </a:lnTo>
                  <a:lnTo>
                    <a:pt x="161" y="127"/>
                  </a:lnTo>
                  <a:lnTo>
                    <a:pt x="125" y="132"/>
                  </a:lnTo>
                  <a:lnTo>
                    <a:pt x="86" y="132"/>
                  </a:lnTo>
                  <a:lnTo>
                    <a:pt x="44" y="126"/>
                  </a:lnTo>
                  <a:lnTo>
                    <a:pt x="0" y="117"/>
                  </a:lnTo>
                  <a:lnTo>
                    <a:pt x="4" y="9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567"/>
            <p:cNvSpPr>
              <a:spLocks noChangeArrowheads="1"/>
            </p:cNvSpPr>
            <p:nvPr/>
          </p:nvSpPr>
          <p:spPr bwMode="auto">
            <a:xfrm>
              <a:off x="5456660" y="4694584"/>
              <a:ext cx="17462" cy="25400"/>
            </a:xfrm>
            <a:custGeom>
              <a:avLst/>
              <a:gdLst>
                <a:gd name="T0" fmla="*/ 0 w 66"/>
                <a:gd name="T1" fmla="*/ 4053 h 94"/>
                <a:gd name="T2" fmla="*/ 265 w 66"/>
                <a:gd name="T3" fmla="*/ 4323 h 94"/>
                <a:gd name="T4" fmla="*/ 794 w 66"/>
                <a:gd name="T5" fmla="*/ 5134 h 94"/>
                <a:gd name="T6" fmla="*/ 1323 w 66"/>
                <a:gd name="T7" fmla="*/ 5674 h 94"/>
                <a:gd name="T8" fmla="*/ 1852 w 66"/>
                <a:gd name="T9" fmla="*/ 6485 h 94"/>
                <a:gd name="T10" fmla="*/ 2381 w 66"/>
                <a:gd name="T11" fmla="*/ 7296 h 94"/>
                <a:gd name="T12" fmla="*/ 3439 w 66"/>
                <a:gd name="T13" fmla="*/ 8647 h 94"/>
                <a:gd name="T14" fmla="*/ 4233 w 66"/>
                <a:gd name="T15" fmla="*/ 9998 h 94"/>
                <a:gd name="T16" fmla="*/ 5027 w 66"/>
                <a:gd name="T17" fmla="*/ 11619 h 94"/>
                <a:gd name="T18" fmla="*/ 6085 w 66"/>
                <a:gd name="T19" fmla="*/ 12970 h 94"/>
                <a:gd name="T20" fmla="*/ 6879 w 66"/>
                <a:gd name="T21" fmla="*/ 14862 h 94"/>
                <a:gd name="T22" fmla="*/ 7673 w 66"/>
                <a:gd name="T23" fmla="*/ 17023 h 94"/>
                <a:gd name="T24" fmla="*/ 8466 w 66"/>
                <a:gd name="T25" fmla="*/ 18645 h 94"/>
                <a:gd name="T26" fmla="*/ 9260 w 66"/>
                <a:gd name="T27" fmla="*/ 20806 h 94"/>
                <a:gd name="T28" fmla="*/ 10054 w 66"/>
                <a:gd name="T29" fmla="*/ 23238 h 94"/>
                <a:gd name="T30" fmla="*/ 10583 w 66"/>
                <a:gd name="T31" fmla="*/ 25400 h 94"/>
                <a:gd name="T32" fmla="*/ 17462 w 66"/>
                <a:gd name="T33" fmla="*/ 21617 h 94"/>
                <a:gd name="T34" fmla="*/ 17197 w 66"/>
                <a:gd name="T35" fmla="*/ 21347 h 94"/>
                <a:gd name="T36" fmla="*/ 17197 w 66"/>
                <a:gd name="T37" fmla="*/ 20806 h 94"/>
                <a:gd name="T38" fmla="*/ 16668 w 66"/>
                <a:gd name="T39" fmla="*/ 20266 h 94"/>
                <a:gd name="T40" fmla="*/ 16404 w 66"/>
                <a:gd name="T41" fmla="*/ 19185 h 94"/>
                <a:gd name="T42" fmla="*/ 15875 w 66"/>
                <a:gd name="T43" fmla="*/ 17834 h 94"/>
                <a:gd name="T44" fmla="*/ 15345 w 66"/>
                <a:gd name="T45" fmla="*/ 16213 h 94"/>
                <a:gd name="T46" fmla="*/ 14287 w 66"/>
                <a:gd name="T47" fmla="*/ 14862 h 94"/>
                <a:gd name="T48" fmla="*/ 13758 w 66"/>
                <a:gd name="T49" fmla="*/ 13240 h 94"/>
                <a:gd name="T50" fmla="*/ 12964 w 66"/>
                <a:gd name="T51" fmla="*/ 11619 h 94"/>
                <a:gd name="T52" fmla="*/ 12170 w 66"/>
                <a:gd name="T53" fmla="*/ 9728 h 94"/>
                <a:gd name="T54" fmla="*/ 11112 w 66"/>
                <a:gd name="T55" fmla="*/ 8106 h 94"/>
                <a:gd name="T56" fmla="*/ 10054 w 66"/>
                <a:gd name="T57" fmla="*/ 6215 h 94"/>
                <a:gd name="T58" fmla="*/ 9260 w 66"/>
                <a:gd name="T59" fmla="*/ 4323 h 94"/>
                <a:gd name="T60" fmla="*/ 8202 w 66"/>
                <a:gd name="T61" fmla="*/ 2702 h 94"/>
                <a:gd name="T62" fmla="*/ 7144 w 66"/>
                <a:gd name="T63" fmla="*/ 1081 h 94"/>
                <a:gd name="T64" fmla="*/ 6350 w 66"/>
                <a:gd name="T65" fmla="*/ 0 h 94"/>
                <a:gd name="T66" fmla="*/ 0 w 66"/>
                <a:gd name="T67" fmla="*/ 4053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6" h="94">
                  <a:moveTo>
                    <a:pt x="0" y="15"/>
                  </a:moveTo>
                  <a:lnTo>
                    <a:pt x="1" y="16"/>
                  </a:lnTo>
                  <a:lnTo>
                    <a:pt x="3" y="19"/>
                  </a:lnTo>
                  <a:lnTo>
                    <a:pt x="5" y="21"/>
                  </a:lnTo>
                  <a:lnTo>
                    <a:pt x="7" y="24"/>
                  </a:lnTo>
                  <a:lnTo>
                    <a:pt x="9" y="27"/>
                  </a:lnTo>
                  <a:lnTo>
                    <a:pt x="13" y="32"/>
                  </a:lnTo>
                  <a:lnTo>
                    <a:pt x="16" y="37"/>
                  </a:lnTo>
                  <a:lnTo>
                    <a:pt x="19" y="43"/>
                  </a:lnTo>
                  <a:lnTo>
                    <a:pt x="23" y="48"/>
                  </a:lnTo>
                  <a:lnTo>
                    <a:pt x="26" y="55"/>
                  </a:lnTo>
                  <a:lnTo>
                    <a:pt x="29" y="63"/>
                  </a:lnTo>
                  <a:lnTo>
                    <a:pt x="32" y="69"/>
                  </a:lnTo>
                  <a:lnTo>
                    <a:pt x="35" y="77"/>
                  </a:lnTo>
                  <a:lnTo>
                    <a:pt x="38" y="86"/>
                  </a:lnTo>
                  <a:lnTo>
                    <a:pt x="40" y="94"/>
                  </a:lnTo>
                  <a:lnTo>
                    <a:pt x="66" y="80"/>
                  </a:lnTo>
                  <a:lnTo>
                    <a:pt x="65" y="79"/>
                  </a:lnTo>
                  <a:lnTo>
                    <a:pt x="65" y="77"/>
                  </a:lnTo>
                  <a:lnTo>
                    <a:pt x="63" y="75"/>
                  </a:lnTo>
                  <a:lnTo>
                    <a:pt x="62" y="71"/>
                  </a:lnTo>
                  <a:lnTo>
                    <a:pt x="60" y="66"/>
                  </a:lnTo>
                  <a:lnTo>
                    <a:pt x="58" y="60"/>
                  </a:lnTo>
                  <a:lnTo>
                    <a:pt x="54" y="55"/>
                  </a:lnTo>
                  <a:lnTo>
                    <a:pt x="52" y="49"/>
                  </a:lnTo>
                  <a:lnTo>
                    <a:pt x="49" y="43"/>
                  </a:lnTo>
                  <a:lnTo>
                    <a:pt x="46" y="36"/>
                  </a:lnTo>
                  <a:lnTo>
                    <a:pt x="42" y="30"/>
                  </a:lnTo>
                  <a:lnTo>
                    <a:pt x="38" y="23"/>
                  </a:lnTo>
                  <a:lnTo>
                    <a:pt x="35" y="16"/>
                  </a:lnTo>
                  <a:lnTo>
                    <a:pt x="31" y="10"/>
                  </a:lnTo>
                  <a:lnTo>
                    <a:pt x="27" y="4"/>
                  </a:lnTo>
                  <a:lnTo>
                    <a:pt x="24" y="0"/>
                  </a:lnTo>
                  <a:lnTo>
                    <a:pt x="0" y="1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568"/>
            <p:cNvSpPr>
              <a:spLocks noChangeArrowheads="1"/>
            </p:cNvSpPr>
            <p:nvPr/>
          </p:nvSpPr>
          <p:spPr bwMode="auto">
            <a:xfrm>
              <a:off x="5436022" y="4753322"/>
              <a:ext cx="119063" cy="82550"/>
            </a:xfrm>
            <a:custGeom>
              <a:avLst/>
              <a:gdLst>
                <a:gd name="T0" fmla="*/ 116676 w 449"/>
                <a:gd name="T1" fmla="*/ 0 h 315"/>
                <a:gd name="T2" fmla="*/ 110047 w 449"/>
                <a:gd name="T3" fmla="*/ 262 h 315"/>
                <a:gd name="T4" fmla="*/ 98645 w 449"/>
                <a:gd name="T5" fmla="*/ 1048 h 315"/>
                <a:gd name="T6" fmla="*/ 83795 w 449"/>
                <a:gd name="T7" fmla="*/ 2097 h 315"/>
                <a:gd name="T8" fmla="*/ 66824 w 449"/>
                <a:gd name="T9" fmla="*/ 3669 h 315"/>
                <a:gd name="T10" fmla="*/ 50118 w 449"/>
                <a:gd name="T11" fmla="*/ 5765 h 315"/>
                <a:gd name="T12" fmla="*/ 34207 w 449"/>
                <a:gd name="T13" fmla="*/ 7862 h 315"/>
                <a:gd name="T14" fmla="*/ 21744 w 449"/>
                <a:gd name="T15" fmla="*/ 10220 h 315"/>
                <a:gd name="T16" fmla="*/ 16441 w 449"/>
                <a:gd name="T17" fmla="*/ 12317 h 315"/>
                <a:gd name="T18" fmla="*/ 15115 w 449"/>
                <a:gd name="T19" fmla="*/ 14938 h 315"/>
                <a:gd name="T20" fmla="*/ 12994 w 449"/>
                <a:gd name="T21" fmla="*/ 20441 h 315"/>
                <a:gd name="T22" fmla="*/ 10872 w 449"/>
                <a:gd name="T23" fmla="*/ 27517 h 315"/>
                <a:gd name="T24" fmla="*/ 8486 w 449"/>
                <a:gd name="T25" fmla="*/ 37213 h 315"/>
                <a:gd name="T26" fmla="*/ 5834 w 449"/>
                <a:gd name="T27" fmla="*/ 47958 h 315"/>
                <a:gd name="T28" fmla="*/ 3447 w 449"/>
                <a:gd name="T29" fmla="*/ 60537 h 315"/>
                <a:gd name="T30" fmla="*/ 1061 w 449"/>
                <a:gd name="T31" fmla="*/ 73902 h 315"/>
                <a:gd name="T32" fmla="*/ 0 w 449"/>
                <a:gd name="T33" fmla="*/ 81764 h 315"/>
                <a:gd name="T34" fmla="*/ 530 w 449"/>
                <a:gd name="T35" fmla="*/ 82026 h 315"/>
                <a:gd name="T36" fmla="*/ 1856 w 449"/>
                <a:gd name="T37" fmla="*/ 82550 h 315"/>
                <a:gd name="T38" fmla="*/ 3447 w 449"/>
                <a:gd name="T39" fmla="*/ 82550 h 315"/>
                <a:gd name="T40" fmla="*/ 5038 w 449"/>
                <a:gd name="T41" fmla="*/ 82550 h 315"/>
                <a:gd name="T42" fmla="*/ 6364 w 449"/>
                <a:gd name="T43" fmla="*/ 82288 h 315"/>
                <a:gd name="T44" fmla="*/ 7425 w 449"/>
                <a:gd name="T45" fmla="*/ 82288 h 315"/>
                <a:gd name="T46" fmla="*/ 8486 w 449"/>
                <a:gd name="T47" fmla="*/ 82288 h 315"/>
                <a:gd name="T48" fmla="*/ 8751 w 449"/>
                <a:gd name="T49" fmla="*/ 79667 h 315"/>
                <a:gd name="T50" fmla="*/ 9811 w 449"/>
                <a:gd name="T51" fmla="*/ 72854 h 315"/>
                <a:gd name="T52" fmla="*/ 11402 w 449"/>
                <a:gd name="T53" fmla="*/ 63157 h 315"/>
                <a:gd name="T54" fmla="*/ 12994 w 449"/>
                <a:gd name="T55" fmla="*/ 51889 h 315"/>
                <a:gd name="T56" fmla="*/ 15115 w 449"/>
                <a:gd name="T57" fmla="*/ 40096 h 315"/>
                <a:gd name="T58" fmla="*/ 17501 w 449"/>
                <a:gd name="T59" fmla="*/ 29613 h 315"/>
                <a:gd name="T60" fmla="*/ 19358 w 449"/>
                <a:gd name="T61" fmla="*/ 21227 h 315"/>
                <a:gd name="T62" fmla="*/ 21214 w 449"/>
                <a:gd name="T63" fmla="*/ 16510 h 315"/>
                <a:gd name="T64" fmla="*/ 22805 w 449"/>
                <a:gd name="T65" fmla="*/ 15724 h 315"/>
                <a:gd name="T66" fmla="*/ 27313 w 449"/>
                <a:gd name="T67" fmla="*/ 14676 h 315"/>
                <a:gd name="T68" fmla="*/ 35003 w 449"/>
                <a:gd name="T69" fmla="*/ 13365 h 315"/>
                <a:gd name="T70" fmla="*/ 45610 w 449"/>
                <a:gd name="T71" fmla="*/ 12317 h 315"/>
                <a:gd name="T72" fmla="*/ 59134 w 449"/>
                <a:gd name="T73" fmla="*/ 10745 h 315"/>
                <a:gd name="T74" fmla="*/ 75575 w 449"/>
                <a:gd name="T75" fmla="*/ 9696 h 315"/>
                <a:gd name="T76" fmla="*/ 95197 w 449"/>
                <a:gd name="T77" fmla="*/ 8910 h 315"/>
                <a:gd name="T78" fmla="*/ 118002 w 449"/>
                <a:gd name="T79" fmla="*/ 8910 h 315"/>
                <a:gd name="T80" fmla="*/ 118798 w 449"/>
                <a:gd name="T81" fmla="*/ 8386 h 315"/>
                <a:gd name="T82" fmla="*/ 119063 w 449"/>
                <a:gd name="T83" fmla="*/ 7338 h 315"/>
                <a:gd name="T84" fmla="*/ 119063 w 449"/>
                <a:gd name="T85" fmla="*/ 6027 h 315"/>
                <a:gd name="T86" fmla="*/ 119063 w 449"/>
                <a:gd name="T87" fmla="*/ 4193 h 315"/>
                <a:gd name="T88" fmla="*/ 118533 w 449"/>
                <a:gd name="T89" fmla="*/ 2621 h 315"/>
                <a:gd name="T90" fmla="*/ 117737 w 449"/>
                <a:gd name="T91" fmla="*/ 1048 h 315"/>
                <a:gd name="T92" fmla="*/ 117472 w 449"/>
                <a:gd name="T93" fmla="*/ 262 h 31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49" h="315">
                  <a:moveTo>
                    <a:pt x="443" y="0"/>
                  </a:moveTo>
                  <a:lnTo>
                    <a:pt x="440" y="0"/>
                  </a:lnTo>
                  <a:lnTo>
                    <a:pt x="430" y="0"/>
                  </a:lnTo>
                  <a:lnTo>
                    <a:pt x="415" y="1"/>
                  </a:lnTo>
                  <a:lnTo>
                    <a:pt x="395" y="3"/>
                  </a:lnTo>
                  <a:lnTo>
                    <a:pt x="372" y="4"/>
                  </a:lnTo>
                  <a:lnTo>
                    <a:pt x="344" y="6"/>
                  </a:lnTo>
                  <a:lnTo>
                    <a:pt x="316" y="8"/>
                  </a:lnTo>
                  <a:lnTo>
                    <a:pt x="285" y="12"/>
                  </a:lnTo>
                  <a:lnTo>
                    <a:pt x="252" y="14"/>
                  </a:lnTo>
                  <a:lnTo>
                    <a:pt x="221" y="17"/>
                  </a:lnTo>
                  <a:lnTo>
                    <a:pt x="189" y="22"/>
                  </a:lnTo>
                  <a:lnTo>
                    <a:pt x="159" y="26"/>
                  </a:lnTo>
                  <a:lnTo>
                    <a:pt x="129" y="30"/>
                  </a:lnTo>
                  <a:lnTo>
                    <a:pt x="104" y="35"/>
                  </a:lnTo>
                  <a:lnTo>
                    <a:pt x="82" y="39"/>
                  </a:lnTo>
                  <a:lnTo>
                    <a:pt x="65" y="45"/>
                  </a:lnTo>
                  <a:lnTo>
                    <a:pt x="62" y="47"/>
                  </a:lnTo>
                  <a:lnTo>
                    <a:pt x="60" y="50"/>
                  </a:lnTo>
                  <a:lnTo>
                    <a:pt x="57" y="57"/>
                  </a:lnTo>
                  <a:lnTo>
                    <a:pt x="54" y="67"/>
                  </a:lnTo>
                  <a:lnTo>
                    <a:pt x="49" y="78"/>
                  </a:lnTo>
                  <a:lnTo>
                    <a:pt x="46" y="91"/>
                  </a:lnTo>
                  <a:lnTo>
                    <a:pt x="41" y="105"/>
                  </a:lnTo>
                  <a:lnTo>
                    <a:pt x="37" y="123"/>
                  </a:lnTo>
                  <a:lnTo>
                    <a:pt x="32" y="142"/>
                  </a:lnTo>
                  <a:lnTo>
                    <a:pt x="27" y="161"/>
                  </a:lnTo>
                  <a:lnTo>
                    <a:pt x="22" y="183"/>
                  </a:lnTo>
                  <a:lnTo>
                    <a:pt x="18" y="206"/>
                  </a:lnTo>
                  <a:lnTo>
                    <a:pt x="13" y="231"/>
                  </a:lnTo>
                  <a:lnTo>
                    <a:pt x="9" y="256"/>
                  </a:lnTo>
                  <a:lnTo>
                    <a:pt x="4" y="282"/>
                  </a:lnTo>
                  <a:lnTo>
                    <a:pt x="0" y="310"/>
                  </a:lnTo>
                  <a:lnTo>
                    <a:pt x="0" y="312"/>
                  </a:lnTo>
                  <a:lnTo>
                    <a:pt x="1" y="313"/>
                  </a:lnTo>
                  <a:lnTo>
                    <a:pt x="2" y="313"/>
                  </a:lnTo>
                  <a:lnTo>
                    <a:pt x="4" y="314"/>
                  </a:lnTo>
                  <a:lnTo>
                    <a:pt x="7" y="315"/>
                  </a:lnTo>
                  <a:lnTo>
                    <a:pt x="10" y="315"/>
                  </a:lnTo>
                  <a:lnTo>
                    <a:pt x="13" y="315"/>
                  </a:lnTo>
                  <a:lnTo>
                    <a:pt x="15" y="315"/>
                  </a:lnTo>
                  <a:lnTo>
                    <a:pt x="19" y="315"/>
                  </a:lnTo>
                  <a:lnTo>
                    <a:pt x="22" y="315"/>
                  </a:lnTo>
                  <a:lnTo>
                    <a:pt x="24" y="314"/>
                  </a:lnTo>
                  <a:lnTo>
                    <a:pt x="26" y="314"/>
                  </a:lnTo>
                  <a:lnTo>
                    <a:pt x="28" y="314"/>
                  </a:lnTo>
                  <a:lnTo>
                    <a:pt x="31" y="314"/>
                  </a:lnTo>
                  <a:lnTo>
                    <a:pt x="32" y="314"/>
                  </a:lnTo>
                  <a:lnTo>
                    <a:pt x="32" y="312"/>
                  </a:lnTo>
                  <a:lnTo>
                    <a:pt x="33" y="304"/>
                  </a:lnTo>
                  <a:lnTo>
                    <a:pt x="35" y="292"/>
                  </a:lnTo>
                  <a:lnTo>
                    <a:pt x="37" y="278"/>
                  </a:lnTo>
                  <a:lnTo>
                    <a:pt x="39" y="260"/>
                  </a:lnTo>
                  <a:lnTo>
                    <a:pt x="43" y="241"/>
                  </a:lnTo>
                  <a:lnTo>
                    <a:pt x="46" y="220"/>
                  </a:lnTo>
                  <a:lnTo>
                    <a:pt x="49" y="198"/>
                  </a:lnTo>
                  <a:lnTo>
                    <a:pt x="53" y="175"/>
                  </a:lnTo>
                  <a:lnTo>
                    <a:pt x="57" y="153"/>
                  </a:lnTo>
                  <a:lnTo>
                    <a:pt x="61" y="132"/>
                  </a:lnTo>
                  <a:lnTo>
                    <a:pt x="66" y="113"/>
                  </a:lnTo>
                  <a:lnTo>
                    <a:pt x="69" y="95"/>
                  </a:lnTo>
                  <a:lnTo>
                    <a:pt x="73" y="81"/>
                  </a:lnTo>
                  <a:lnTo>
                    <a:pt x="76" y="69"/>
                  </a:lnTo>
                  <a:lnTo>
                    <a:pt x="80" y="63"/>
                  </a:lnTo>
                  <a:lnTo>
                    <a:pt x="81" y="61"/>
                  </a:lnTo>
                  <a:lnTo>
                    <a:pt x="86" y="60"/>
                  </a:lnTo>
                  <a:lnTo>
                    <a:pt x="93" y="58"/>
                  </a:lnTo>
                  <a:lnTo>
                    <a:pt x="103" y="56"/>
                  </a:lnTo>
                  <a:lnTo>
                    <a:pt x="116" y="54"/>
                  </a:lnTo>
                  <a:lnTo>
                    <a:pt x="132" y="51"/>
                  </a:lnTo>
                  <a:lnTo>
                    <a:pt x="150" y="49"/>
                  </a:lnTo>
                  <a:lnTo>
                    <a:pt x="172" y="47"/>
                  </a:lnTo>
                  <a:lnTo>
                    <a:pt x="195" y="44"/>
                  </a:lnTo>
                  <a:lnTo>
                    <a:pt x="223" y="41"/>
                  </a:lnTo>
                  <a:lnTo>
                    <a:pt x="252" y="39"/>
                  </a:lnTo>
                  <a:lnTo>
                    <a:pt x="285" y="37"/>
                  </a:lnTo>
                  <a:lnTo>
                    <a:pt x="320" y="36"/>
                  </a:lnTo>
                  <a:lnTo>
                    <a:pt x="359" y="34"/>
                  </a:lnTo>
                  <a:lnTo>
                    <a:pt x="400" y="34"/>
                  </a:lnTo>
                  <a:lnTo>
                    <a:pt x="445" y="34"/>
                  </a:lnTo>
                  <a:lnTo>
                    <a:pt x="447" y="33"/>
                  </a:lnTo>
                  <a:lnTo>
                    <a:pt x="448" y="32"/>
                  </a:lnTo>
                  <a:lnTo>
                    <a:pt x="449" y="30"/>
                  </a:lnTo>
                  <a:lnTo>
                    <a:pt x="449" y="28"/>
                  </a:lnTo>
                  <a:lnTo>
                    <a:pt x="449" y="25"/>
                  </a:lnTo>
                  <a:lnTo>
                    <a:pt x="449" y="23"/>
                  </a:lnTo>
                  <a:lnTo>
                    <a:pt x="449" y="19"/>
                  </a:lnTo>
                  <a:lnTo>
                    <a:pt x="449" y="16"/>
                  </a:lnTo>
                  <a:lnTo>
                    <a:pt x="448" y="13"/>
                  </a:lnTo>
                  <a:lnTo>
                    <a:pt x="447" y="10"/>
                  </a:lnTo>
                  <a:lnTo>
                    <a:pt x="445" y="6"/>
                  </a:lnTo>
                  <a:lnTo>
                    <a:pt x="444" y="4"/>
                  </a:lnTo>
                  <a:lnTo>
                    <a:pt x="444" y="2"/>
                  </a:lnTo>
                  <a:lnTo>
                    <a:pt x="443" y="1"/>
                  </a:lnTo>
                  <a:lnTo>
                    <a:pt x="443"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569"/>
            <p:cNvSpPr>
              <a:spLocks noChangeArrowheads="1"/>
            </p:cNvSpPr>
            <p:nvPr/>
          </p:nvSpPr>
          <p:spPr bwMode="auto">
            <a:xfrm>
              <a:off x="5477297" y="4708872"/>
              <a:ext cx="41275" cy="7937"/>
            </a:xfrm>
            <a:custGeom>
              <a:avLst/>
              <a:gdLst>
                <a:gd name="T0" fmla="*/ 3259 w 152"/>
                <a:gd name="T1" fmla="*/ 2381 h 30"/>
                <a:gd name="T2" fmla="*/ 3530 w 152"/>
                <a:gd name="T3" fmla="*/ 2381 h 30"/>
                <a:gd name="T4" fmla="*/ 3802 w 152"/>
                <a:gd name="T5" fmla="*/ 2381 h 30"/>
                <a:gd name="T6" fmla="*/ 5159 w 152"/>
                <a:gd name="T7" fmla="*/ 2381 h 30"/>
                <a:gd name="T8" fmla="*/ 6246 w 152"/>
                <a:gd name="T9" fmla="*/ 2381 h 30"/>
                <a:gd name="T10" fmla="*/ 7603 w 152"/>
                <a:gd name="T11" fmla="*/ 2117 h 30"/>
                <a:gd name="T12" fmla="*/ 9776 w 152"/>
                <a:gd name="T13" fmla="*/ 2117 h 30"/>
                <a:gd name="T14" fmla="*/ 11948 w 152"/>
                <a:gd name="T15" fmla="*/ 2117 h 30"/>
                <a:gd name="T16" fmla="*/ 14392 w 152"/>
                <a:gd name="T17" fmla="*/ 2117 h 30"/>
                <a:gd name="T18" fmla="*/ 16564 w 152"/>
                <a:gd name="T19" fmla="*/ 1852 h 30"/>
                <a:gd name="T20" fmla="*/ 19551 w 152"/>
                <a:gd name="T21" fmla="*/ 1587 h 30"/>
                <a:gd name="T22" fmla="*/ 22538 w 152"/>
                <a:gd name="T23" fmla="*/ 1587 h 30"/>
                <a:gd name="T24" fmla="*/ 25525 w 152"/>
                <a:gd name="T25" fmla="*/ 1323 h 30"/>
                <a:gd name="T26" fmla="*/ 28784 w 152"/>
                <a:gd name="T27" fmla="*/ 1058 h 30"/>
                <a:gd name="T28" fmla="*/ 32314 w 152"/>
                <a:gd name="T29" fmla="*/ 794 h 30"/>
                <a:gd name="T30" fmla="*/ 35844 w 152"/>
                <a:gd name="T31" fmla="*/ 265 h 30"/>
                <a:gd name="T32" fmla="*/ 39374 w 152"/>
                <a:gd name="T33" fmla="*/ 0 h 30"/>
                <a:gd name="T34" fmla="*/ 41275 w 152"/>
                <a:gd name="T35" fmla="*/ 5820 h 30"/>
                <a:gd name="T36" fmla="*/ 41003 w 152"/>
                <a:gd name="T37" fmla="*/ 5820 h 30"/>
                <a:gd name="T38" fmla="*/ 39917 w 152"/>
                <a:gd name="T39" fmla="*/ 5820 h 30"/>
                <a:gd name="T40" fmla="*/ 38288 w 152"/>
                <a:gd name="T41" fmla="*/ 5820 h 30"/>
                <a:gd name="T42" fmla="*/ 36387 w 152"/>
                <a:gd name="T43" fmla="*/ 6085 h 30"/>
                <a:gd name="T44" fmla="*/ 33672 w 152"/>
                <a:gd name="T45" fmla="*/ 6085 h 30"/>
                <a:gd name="T46" fmla="*/ 30956 w 152"/>
                <a:gd name="T47" fmla="*/ 6614 h 30"/>
                <a:gd name="T48" fmla="*/ 27698 w 152"/>
                <a:gd name="T49" fmla="*/ 6614 h 30"/>
                <a:gd name="T50" fmla="*/ 24439 w 152"/>
                <a:gd name="T51" fmla="*/ 6879 h 30"/>
                <a:gd name="T52" fmla="*/ 20909 w 152"/>
                <a:gd name="T53" fmla="*/ 6879 h 30"/>
                <a:gd name="T54" fmla="*/ 17379 w 152"/>
                <a:gd name="T55" fmla="*/ 7143 h 30"/>
                <a:gd name="T56" fmla="*/ 13849 w 152"/>
                <a:gd name="T57" fmla="*/ 7408 h 30"/>
                <a:gd name="T58" fmla="*/ 10590 w 152"/>
                <a:gd name="T59" fmla="*/ 7408 h 30"/>
                <a:gd name="T60" fmla="*/ 7332 w 152"/>
                <a:gd name="T61" fmla="*/ 7408 h 30"/>
                <a:gd name="T62" fmla="*/ 4616 w 152"/>
                <a:gd name="T63" fmla="*/ 7672 h 30"/>
                <a:gd name="T64" fmla="*/ 2172 w 152"/>
                <a:gd name="T65" fmla="*/ 7672 h 30"/>
                <a:gd name="T66" fmla="*/ 0 w 152"/>
                <a:gd name="T67" fmla="*/ 7937 h 30"/>
                <a:gd name="T68" fmla="*/ 3259 w 152"/>
                <a:gd name="T69" fmla="*/ 2381 h 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2" h="30">
                  <a:moveTo>
                    <a:pt x="12" y="9"/>
                  </a:moveTo>
                  <a:lnTo>
                    <a:pt x="13" y="9"/>
                  </a:lnTo>
                  <a:lnTo>
                    <a:pt x="14" y="9"/>
                  </a:lnTo>
                  <a:lnTo>
                    <a:pt x="19" y="9"/>
                  </a:lnTo>
                  <a:lnTo>
                    <a:pt x="23" y="9"/>
                  </a:lnTo>
                  <a:lnTo>
                    <a:pt x="28" y="8"/>
                  </a:lnTo>
                  <a:lnTo>
                    <a:pt x="36" y="8"/>
                  </a:lnTo>
                  <a:lnTo>
                    <a:pt x="44" y="8"/>
                  </a:lnTo>
                  <a:lnTo>
                    <a:pt x="53" y="8"/>
                  </a:lnTo>
                  <a:lnTo>
                    <a:pt x="61" y="7"/>
                  </a:lnTo>
                  <a:lnTo>
                    <a:pt x="72" y="6"/>
                  </a:lnTo>
                  <a:lnTo>
                    <a:pt x="83" y="6"/>
                  </a:lnTo>
                  <a:lnTo>
                    <a:pt x="94" y="5"/>
                  </a:lnTo>
                  <a:lnTo>
                    <a:pt x="106" y="4"/>
                  </a:lnTo>
                  <a:lnTo>
                    <a:pt x="119" y="3"/>
                  </a:lnTo>
                  <a:lnTo>
                    <a:pt x="132" y="1"/>
                  </a:lnTo>
                  <a:lnTo>
                    <a:pt x="145" y="0"/>
                  </a:lnTo>
                  <a:lnTo>
                    <a:pt x="152" y="22"/>
                  </a:lnTo>
                  <a:lnTo>
                    <a:pt x="151" y="22"/>
                  </a:lnTo>
                  <a:lnTo>
                    <a:pt x="147" y="22"/>
                  </a:lnTo>
                  <a:lnTo>
                    <a:pt x="141" y="22"/>
                  </a:lnTo>
                  <a:lnTo>
                    <a:pt x="134" y="23"/>
                  </a:lnTo>
                  <a:lnTo>
                    <a:pt x="124" y="23"/>
                  </a:lnTo>
                  <a:lnTo>
                    <a:pt x="114" y="25"/>
                  </a:lnTo>
                  <a:lnTo>
                    <a:pt x="102" y="25"/>
                  </a:lnTo>
                  <a:lnTo>
                    <a:pt x="90" y="26"/>
                  </a:lnTo>
                  <a:lnTo>
                    <a:pt x="77" y="26"/>
                  </a:lnTo>
                  <a:lnTo>
                    <a:pt x="64" y="27"/>
                  </a:lnTo>
                  <a:lnTo>
                    <a:pt x="51" y="28"/>
                  </a:lnTo>
                  <a:lnTo>
                    <a:pt x="39" y="28"/>
                  </a:lnTo>
                  <a:lnTo>
                    <a:pt x="27" y="28"/>
                  </a:lnTo>
                  <a:lnTo>
                    <a:pt x="17" y="29"/>
                  </a:lnTo>
                  <a:lnTo>
                    <a:pt x="8" y="29"/>
                  </a:lnTo>
                  <a:lnTo>
                    <a:pt x="0" y="30"/>
                  </a:lnTo>
                  <a:lnTo>
                    <a:pt x="12" y="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570"/>
            <p:cNvSpPr>
              <a:spLocks noChangeArrowheads="1"/>
            </p:cNvSpPr>
            <p:nvPr/>
          </p:nvSpPr>
          <p:spPr bwMode="auto">
            <a:xfrm>
              <a:off x="5478885" y="4777134"/>
              <a:ext cx="77787" cy="58738"/>
            </a:xfrm>
            <a:custGeom>
              <a:avLst/>
              <a:gdLst>
                <a:gd name="T0" fmla="*/ 0 w 295"/>
                <a:gd name="T1" fmla="*/ 57930 h 218"/>
                <a:gd name="T2" fmla="*/ 0 w 295"/>
                <a:gd name="T3" fmla="*/ 56852 h 218"/>
                <a:gd name="T4" fmla="*/ 264 w 295"/>
                <a:gd name="T5" fmla="*/ 55235 h 218"/>
                <a:gd name="T6" fmla="*/ 1055 w 295"/>
                <a:gd name="T7" fmla="*/ 52271 h 218"/>
                <a:gd name="T8" fmla="*/ 2637 w 295"/>
                <a:gd name="T9" fmla="*/ 48769 h 218"/>
                <a:gd name="T10" fmla="*/ 4483 w 295"/>
                <a:gd name="T11" fmla="*/ 44188 h 218"/>
                <a:gd name="T12" fmla="*/ 6592 w 295"/>
                <a:gd name="T13" fmla="*/ 39069 h 218"/>
                <a:gd name="T14" fmla="*/ 9756 w 295"/>
                <a:gd name="T15" fmla="*/ 33949 h 218"/>
                <a:gd name="T16" fmla="*/ 13712 w 295"/>
                <a:gd name="T17" fmla="*/ 28561 h 218"/>
                <a:gd name="T18" fmla="*/ 18194 w 295"/>
                <a:gd name="T19" fmla="*/ 22902 h 218"/>
                <a:gd name="T20" fmla="*/ 23468 w 295"/>
                <a:gd name="T21" fmla="*/ 17514 h 218"/>
                <a:gd name="T22" fmla="*/ 29796 w 295"/>
                <a:gd name="T23" fmla="*/ 12664 h 218"/>
                <a:gd name="T24" fmla="*/ 37443 w 295"/>
                <a:gd name="T25" fmla="*/ 8622 h 218"/>
                <a:gd name="T26" fmla="*/ 45354 w 295"/>
                <a:gd name="T27" fmla="*/ 4850 h 218"/>
                <a:gd name="T28" fmla="*/ 55110 w 295"/>
                <a:gd name="T29" fmla="*/ 2156 h 218"/>
                <a:gd name="T30" fmla="*/ 65658 w 295"/>
                <a:gd name="T31" fmla="*/ 269 h 218"/>
                <a:gd name="T32" fmla="*/ 77787 w 295"/>
                <a:gd name="T33" fmla="*/ 0 h 218"/>
                <a:gd name="T34" fmla="*/ 76732 w 295"/>
                <a:gd name="T35" fmla="*/ 5119 h 218"/>
                <a:gd name="T36" fmla="*/ 76205 w 295"/>
                <a:gd name="T37" fmla="*/ 5119 h 218"/>
                <a:gd name="T38" fmla="*/ 74623 w 295"/>
                <a:gd name="T39" fmla="*/ 5119 h 218"/>
                <a:gd name="T40" fmla="*/ 71986 w 295"/>
                <a:gd name="T41" fmla="*/ 5119 h 218"/>
                <a:gd name="T42" fmla="*/ 68558 w 295"/>
                <a:gd name="T43" fmla="*/ 5658 h 218"/>
                <a:gd name="T44" fmla="*/ 64603 w 295"/>
                <a:gd name="T45" fmla="*/ 6197 h 218"/>
                <a:gd name="T46" fmla="*/ 59856 w 295"/>
                <a:gd name="T47" fmla="*/ 7275 h 218"/>
                <a:gd name="T48" fmla="*/ 54583 w 295"/>
                <a:gd name="T49" fmla="*/ 8622 h 218"/>
                <a:gd name="T50" fmla="*/ 49573 w 295"/>
                <a:gd name="T51" fmla="*/ 11047 h 218"/>
                <a:gd name="T52" fmla="*/ 43772 w 295"/>
                <a:gd name="T53" fmla="*/ 13472 h 218"/>
                <a:gd name="T54" fmla="*/ 37971 w 295"/>
                <a:gd name="T55" fmla="*/ 16975 h 218"/>
                <a:gd name="T56" fmla="*/ 32170 w 295"/>
                <a:gd name="T57" fmla="*/ 21016 h 218"/>
                <a:gd name="T58" fmla="*/ 26896 w 295"/>
                <a:gd name="T59" fmla="*/ 26405 h 218"/>
                <a:gd name="T60" fmla="*/ 21358 w 295"/>
                <a:gd name="T61" fmla="*/ 32602 h 218"/>
                <a:gd name="T62" fmla="*/ 16876 w 295"/>
                <a:gd name="T63" fmla="*/ 40147 h 218"/>
                <a:gd name="T64" fmla="*/ 12393 w 295"/>
                <a:gd name="T65" fmla="*/ 48230 h 218"/>
                <a:gd name="T66" fmla="*/ 8965 w 295"/>
                <a:gd name="T67" fmla="*/ 58199 h 218"/>
                <a:gd name="T68" fmla="*/ 8702 w 295"/>
                <a:gd name="T69" fmla="*/ 58469 h 218"/>
                <a:gd name="T70" fmla="*/ 8438 w 295"/>
                <a:gd name="T71" fmla="*/ 58469 h 218"/>
                <a:gd name="T72" fmla="*/ 7911 w 295"/>
                <a:gd name="T73" fmla="*/ 58738 h 218"/>
                <a:gd name="T74" fmla="*/ 7119 w 295"/>
                <a:gd name="T75" fmla="*/ 58738 h 218"/>
                <a:gd name="T76" fmla="*/ 6592 w 295"/>
                <a:gd name="T77" fmla="*/ 58738 h 218"/>
                <a:gd name="T78" fmla="*/ 5801 w 295"/>
                <a:gd name="T79" fmla="*/ 58738 h 218"/>
                <a:gd name="T80" fmla="*/ 5010 w 295"/>
                <a:gd name="T81" fmla="*/ 58738 h 218"/>
                <a:gd name="T82" fmla="*/ 4483 w 295"/>
                <a:gd name="T83" fmla="*/ 58469 h 218"/>
                <a:gd name="T84" fmla="*/ 3428 w 295"/>
                <a:gd name="T85" fmla="*/ 58469 h 218"/>
                <a:gd name="T86" fmla="*/ 2637 w 295"/>
                <a:gd name="T87" fmla="*/ 58469 h 218"/>
                <a:gd name="T88" fmla="*/ 1846 w 295"/>
                <a:gd name="T89" fmla="*/ 58199 h 218"/>
                <a:gd name="T90" fmla="*/ 1055 w 295"/>
                <a:gd name="T91" fmla="*/ 58199 h 218"/>
                <a:gd name="T92" fmla="*/ 527 w 295"/>
                <a:gd name="T93" fmla="*/ 57930 h 218"/>
                <a:gd name="T94" fmla="*/ 264 w 295"/>
                <a:gd name="T95" fmla="*/ 57930 h 218"/>
                <a:gd name="T96" fmla="*/ 0 w 295"/>
                <a:gd name="T97" fmla="*/ 57930 h 2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95" h="218">
                  <a:moveTo>
                    <a:pt x="0" y="215"/>
                  </a:moveTo>
                  <a:lnTo>
                    <a:pt x="0" y="211"/>
                  </a:lnTo>
                  <a:lnTo>
                    <a:pt x="1" y="205"/>
                  </a:lnTo>
                  <a:lnTo>
                    <a:pt x="4" y="194"/>
                  </a:lnTo>
                  <a:lnTo>
                    <a:pt x="10" y="181"/>
                  </a:lnTo>
                  <a:lnTo>
                    <a:pt x="17" y="164"/>
                  </a:lnTo>
                  <a:lnTo>
                    <a:pt x="25" y="145"/>
                  </a:lnTo>
                  <a:lnTo>
                    <a:pt x="37" y="126"/>
                  </a:lnTo>
                  <a:lnTo>
                    <a:pt x="52" y="106"/>
                  </a:lnTo>
                  <a:lnTo>
                    <a:pt x="69" y="85"/>
                  </a:lnTo>
                  <a:lnTo>
                    <a:pt x="89" y="65"/>
                  </a:lnTo>
                  <a:lnTo>
                    <a:pt x="113" y="47"/>
                  </a:lnTo>
                  <a:lnTo>
                    <a:pt x="142" y="32"/>
                  </a:lnTo>
                  <a:lnTo>
                    <a:pt x="172" y="18"/>
                  </a:lnTo>
                  <a:lnTo>
                    <a:pt x="209" y="8"/>
                  </a:lnTo>
                  <a:lnTo>
                    <a:pt x="249" y="1"/>
                  </a:lnTo>
                  <a:lnTo>
                    <a:pt x="295" y="0"/>
                  </a:lnTo>
                  <a:lnTo>
                    <a:pt x="291" y="19"/>
                  </a:lnTo>
                  <a:lnTo>
                    <a:pt x="289" y="19"/>
                  </a:lnTo>
                  <a:lnTo>
                    <a:pt x="283" y="19"/>
                  </a:lnTo>
                  <a:lnTo>
                    <a:pt x="273" y="19"/>
                  </a:lnTo>
                  <a:lnTo>
                    <a:pt x="260" y="21"/>
                  </a:lnTo>
                  <a:lnTo>
                    <a:pt x="245" y="23"/>
                  </a:lnTo>
                  <a:lnTo>
                    <a:pt x="227" y="27"/>
                  </a:lnTo>
                  <a:lnTo>
                    <a:pt x="207" y="32"/>
                  </a:lnTo>
                  <a:lnTo>
                    <a:pt x="188" y="41"/>
                  </a:lnTo>
                  <a:lnTo>
                    <a:pt x="166" y="50"/>
                  </a:lnTo>
                  <a:lnTo>
                    <a:pt x="144" y="63"/>
                  </a:lnTo>
                  <a:lnTo>
                    <a:pt x="122" y="78"/>
                  </a:lnTo>
                  <a:lnTo>
                    <a:pt x="102" y="98"/>
                  </a:lnTo>
                  <a:lnTo>
                    <a:pt x="81" y="121"/>
                  </a:lnTo>
                  <a:lnTo>
                    <a:pt x="64" y="149"/>
                  </a:lnTo>
                  <a:lnTo>
                    <a:pt x="47" y="179"/>
                  </a:lnTo>
                  <a:lnTo>
                    <a:pt x="34" y="216"/>
                  </a:lnTo>
                  <a:lnTo>
                    <a:pt x="33" y="217"/>
                  </a:lnTo>
                  <a:lnTo>
                    <a:pt x="32" y="217"/>
                  </a:lnTo>
                  <a:lnTo>
                    <a:pt x="30" y="218"/>
                  </a:lnTo>
                  <a:lnTo>
                    <a:pt x="27" y="218"/>
                  </a:lnTo>
                  <a:lnTo>
                    <a:pt x="25" y="218"/>
                  </a:lnTo>
                  <a:lnTo>
                    <a:pt x="22" y="218"/>
                  </a:lnTo>
                  <a:lnTo>
                    <a:pt x="19" y="218"/>
                  </a:lnTo>
                  <a:lnTo>
                    <a:pt x="17" y="217"/>
                  </a:lnTo>
                  <a:lnTo>
                    <a:pt x="13" y="217"/>
                  </a:lnTo>
                  <a:lnTo>
                    <a:pt x="10" y="217"/>
                  </a:lnTo>
                  <a:lnTo>
                    <a:pt x="7" y="216"/>
                  </a:lnTo>
                  <a:lnTo>
                    <a:pt x="4" y="216"/>
                  </a:lnTo>
                  <a:lnTo>
                    <a:pt x="2" y="215"/>
                  </a:lnTo>
                  <a:lnTo>
                    <a:pt x="1" y="215"/>
                  </a:lnTo>
                  <a:lnTo>
                    <a:pt x="0" y="21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571"/>
            <p:cNvSpPr>
              <a:spLocks noChangeArrowheads="1"/>
            </p:cNvSpPr>
            <p:nvPr/>
          </p:nvSpPr>
          <p:spPr bwMode="auto">
            <a:xfrm>
              <a:off x="5405860" y="4656484"/>
              <a:ext cx="44450" cy="31750"/>
            </a:xfrm>
            <a:custGeom>
              <a:avLst/>
              <a:gdLst>
                <a:gd name="T0" fmla="*/ 0 w 170"/>
                <a:gd name="T1" fmla="*/ 4178 h 114"/>
                <a:gd name="T2" fmla="*/ 261 w 170"/>
                <a:gd name="T3" fmla="*/ 4178 h 114"/>
                <a:gd name="T4" fmla="*/ 1046 w 170"/>
                <a:gd name="T5" fmla="*/ 4178 h 114"/>
                <a:gd name="T6" fmla="*/ 2615 w 170"/>
                <a:gd name="T7" fmla="*/ 4456 h 114"/>
                <a:gd name="T8" fmla="*/ 4706 w 170"/>
                <a:gd name="T9" fmla="*/ 4735 h 114"/>
                <a:gd name="T10" fmla="*/ 7060 w 170"/>
                <a:gd name="T11" fmla="*/ 5013 h 114"/>
                <a:gd name="T12" fmla="*/ 9936 w 170"/>
                <a:gd name="T13" fmla="*/ 5849 h 114"/>
                <a:gd name="T14" fmla="*/ 13074 w 170"/>
                <a:gd name="T15" fmla="*/ 6684 h 114"/>
                <a:gd name="T16" fmla="*/ 16211 w 170"/>
                <a:gd name="T17" fmla="*/ 7798 h 114"/>
                <a:gd name="T18" fmla="*/ 20133 w 170"/>
                <a:gd name="T19" fmla="*/ 9191 h 114"/>
                <a:gd name="T20" fmla="*/ 23532 w 170"/>
                <a:gd name="T21" fmla="*/ 11140 h 114"/>
                <a:gd name="T22" fmla="*/ 26931 w 170"/>
                <a:gd name="T23" fmla="*/ 13090 h 114"/>
                <a:gd name="T24" fmla="*/ 30592 w 170"/>
                <a:gd name="T25" fmla="*/ 15875 h 114"/>
                <a:gd name="T26" fmla="*/ 33991 w 170"/>
                <a:gd name="T27" fmla="*/ 18939 h 114"/>
                <a:gd name="T28" fmla="*/ 37129 w 170"/>
                <a:gd name="T29" fmla="*/ 22838 h 114"/>
                <a:gd name="T30" fmla="*/ 40005 w 170"/>
                <a:gd name="T31" fmla="*/ 27015 h 114"/>
                <a:gd name="T32" fmla="*/ 42620 w 170"/>
                <a:gd name="T33" fmla="*/ 31750 h 114"/>
                <a:gd name="T34" fmla="*/ 44450 w 170"/>
                <a:gd name="T35" fmla="*/ 27572 h 114"/>
                <a:gd name="T36" fmla="*/ 44450 w 170"/>
                <a:gd name="T37" fmla="*/ 27015 h 114"/>
                <a:gd name="T38" fmla="*/ 44189 w 170"/>
                <a:gd name="T39" fmla="*/ 25901 h 114"/>
                <a:gd name="T40" fmla="*/ 43666 w 170"/>
                <a:gd name="T41" fmla="*/ 24509 h 114"/>
                <a:gd name="T42" fmla="*/ 42881 w 170"/>
                <a:gd name="T43" fmla="*/ 22281 h 114"/>
                <a:gd name="T44" fmla="*/ 41835 w 170"/>
                <a:gd name="T45" fmla="*/ 19774 h 114"/>
                <a:gd name="T46" fmla="*/ 40789 w 170"/>
                <a:gd name="T47" fmla="*/ 17268 h 114"/>
                <a:gd name="T48" fmla="*/ 38959 w 170"/>
                <a:gd name="T49" fmla="*/ 14204 h 114"/>
                <a:gd name="T50" fmla="*/ 36867 w 170"/>
                <a:gd name="T51" fmla="*/ 11697 h 114"/>
                <a:gd name="T52" fmla="*/ 34253 w 170"/>
                <a:gd name="T53" fmla="*/ 8912 h 114"/>
                <a:gd name="T54" fmla="*/ 31376 w 170"/>
                <a:gd name="T55" fmla="*/ 6406 h 114"/>
                <a:gd name="T56" fmla="*/ 27977 w 170"/>
                <a:gd name="T57" fmla="*/ 3899 h 114"/>
                <a:gd name="T58" fmla="*/ 24055 w 170"/>
                <a:gd name="T59" fmla="*/ 1950 h 114"/>
                <a:gd name="T60" fmla="*/ 19610 w 170"/>
                <a:gd name="T61" fmla="*/ 836 h 114"/>
                <a:gd name="T62" fmla="*/ 14642 w 170"/>
                <a:gd name="T63" fmla="*/ 0 h 114"/>
                <a:gd name="T64" fmla="*/ 8890 w 170"/>
                <a:gd name="T65" fmla="*/ 0 h 114"/>
                <a:gd name="T66" fmla="*/ 2876 w 170"/>
                <a:gd name="T67" fmla="*/ 836 h 114"/>
                <a:gd name="T68" fmla="*/ 0 w 170"/>
                <a:gd name="T69" fmla="*/ 4178 h 1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70" h="114">
                  <a:moveTo>
                    <a:pt x="0" y="15"/>
                  </a:moveTo>
                  <a:lnTo>
                    <a:pt x="1" y="15"/>
                  </a:lnTo>
                  <a:lnTo>
                    <a:pt x="4" y="15"/>
                  </a:lnTo>
                  <a:lnTo>
                    <a:pt x="10" y="16"/>
                  </a:lnTo>
                  <a:lnTo>
                    <a:pt x="18" y="17"/>
                  </a:lnTo>
                  <a:lnTo>
                    <a:pt x="27" y="18"/>
                  </a:lnTo>
                  <a:lnTo>
                    <a:pt x="38" y="21"/>
                  </a:lnTo>
                  <a:lnTo>
                    <a:pt x="50" y="24"/>
                  </a:lnTo>
                  <a:lnTo>
                    <a:pt x="62" y="28"/>
                  </a:lnTo>
                  <a:lnTo>
                    <a:pt x="77" y="33"/>
                  </a:lnTo>
                  <a:lnTo>
                    <a:pt x="90" y="40"/>
                  </a:lnTo>
                  <a:lnTo>
                    <a:pt x="103" y="47"/>
                  </a:lnTo>
                  <a:lnTo>
                    <a:pt x="117" y="57"/>
                  </a:lnTo>
                  <a:lnTo>
                    <a:pt x="130" y="68"/>
                  </a:lnTo>
                  <a:lnTo>
                    <a:pt x="142" y="82"/>
                  </a:lnTo>
                  <a:lnTo>
                    <a:pt x="153" y="97"/>
                  </a:lnTo>
                  <a:lnTo>
                    <a:pt x="163" y="114"/>
                  </a:lnTo>
                  <a:lnTo>
                    <a:pt x="170" y="99"/>
                  </a:lnTo>
                  <a:lnTo>
                    <a:pt x="170" y="97"/>
                  </a:lnTo>
                  <a:lnTo>
                    <a:pt x="169" y="93"/>
                  </a:lnTo>
                  <a:lnTo>
                    <a:pt x="167" y="88"/>
                  </a:lnTo>
                  <a:lnTo>
                    <a:pt x="164" y="80"/>
                  </a:lnTo>
                  <a:lnTo>
                    <a:pt x="160" y="71"/>
                  </a:lnTo>
                  <a:lnTo>
                    <a:pt x="156" y="62"/>
                  </a:lnTo>
                  <a:lnTo>
                    <a:pt x="149" y="51"/>
                  </a:lnTo>
                  <a:lnTo>
                    <a:pt x="141" y="42"/>
                  </a:lnTo>
                  <a:lnTo>
                    <a:pt x="131" y="32"/>
                  </a:lnTo>
                  <a:lnTo>
                    <a:pt x="120" y="23"/>
                  </a:lnTo>
                  <a:lnTo>
                    <a:pt x="107" y="14"/>
                  </a:lnTo>
                  <a:lnTo>
                    <a:pt x="92" y="7"/>
                  </a:lnTo>
                  <a:lnTo>
                    <a:pt x="75" y="3"/>
                  </a:lnTo>
                  <a:lnTo>
                    <a:pt x="56" y="0"/>
                  </a:lnTo>
                  <a:lnTo>
                    <a:pt x="34" y="0"/>
                  </a:lnTo>
                  <a:lnTo>
                    <a:pt x="11" y="3"/>
                  </a:lnTo>
                  <a:lnTo>
                    <a:pt x="0" y="1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572"/>
            <p:cNvSpPr>
              <a:spLocks noChangeArrowheads="1"/>
            </p:cNvSpPr>
            <p:nvPr/>
          </p:nvSpPr>
          <p:spPr bwMode="auto">
            <a:xfrm>
              <a:off x="5372522" y="4672359"/>
              <a:ext cx="19050" cy="6350"/>
            </a:xfrm>
            <a:custGeom>
              <a:avLst/>
              <a:gdLst>
                <a:gd name="T0" fmla="*/ 1990 w 67"/>
                <a:gd name="T1" fmla="*/ 0 h 23"/>
                <a:gd name="T2" fmla="*/ 2559 w 67"/>
                <a:gd name="T3" fmla="*/ 0 h 23"/>
                <a:gd name="T4" fmla="*/ 2843 w 67"/>
                <a:gd name="T5" fmla="*/ 276 h 23"/>
                <a:gd name="T6" fmla="*/ 3696 w 67"/>
                <a:gd name="T7" fmla="*/ 276 h 23"/>
                <a:gd name="T8" fmla="*/ 4265 w 67"/>
                <a:gd name="T9" fmla="*/ 276 h 23"/>
                <a:gd name="T10" fmla="*/ 5687 w 67"/>
                <a:gd name="T11" fmla="*/ 552 h 23"/>
                <a:gd name="T12" fmla="*/ 6540 w 67"/>
                <a:gd name="T13" fmla="*/ 552 h 23"/>
                <a:gd name="T14" fmla="*/ 7677 w 67"/>
                <a:gd name="T15" fmla="*/ 828 h 23"/>
                <a:gd name="T16" fmla="*/ 9099 w 67"/>
                <a:gd name="T17" fmla="*/ 828 h 23"/>
                <a:gd name="T18" fmla="*/ 10236 w 67"/>
                <a:gd name="T19" fmla="*/ 1104 h 23"/>
                <a:gd name="T20" fmla="*/ 11373 w 67"/>
                <a:gd name="T21" fmla="*/ 1104 h 23"/>
                <a:gd name="T22" fmla="*/ 12795 w 67"/>
                <a:gd name="T23" fmla="*/ 1380 h 23"/>
                <a:gd name="T24" fmla="*/ 13932 w 67"/>
                <a:gd name="T25" fmla="*/ 1380 h 23"/>
                <a:gd name="T26" fmla="*/ 15354 w 67"/>
                <a:gd name="T27" fmla="*/ 1657 h 23"/>
                <a:gd name="T28" fmla="*/ 16207 w 67"/>
                <a:gd name="T29" fmla="*/ 1657 h 23"/>
                <a:gd name="T30" fmla="*/ 17060 w 67"/>
                <a:gd name="T31" fmla="*/ 2209 h 23"/>
                <a:gd name="T32" fmla="*/ 17628 w 67"/>
                <a:gd name="T33" fmla="*/ 2209 h 23"/>
                <a:gd name="T34" fmla="*/ 18197 w 67"/>
                <a:gd name="T35" fmla="*/ 2209 h 23"/>
                <a:gd name="T36" fmla="*/ 18766 w 67"/>
                <a:gd name="T37" fmla="*/ 2209 h 23"/>
                <a:gd name="T38" fmla="*/ 19050 w 67"/>
                <a:gd name="T39" fmla="*/ 2485 h 23"/>
                <a:gd name="T40" fmla="*/ 19050 w 67"/>
                <a:gd name="T41" fmla="*/ 3037 h 23"/>
                <a:gd name="T42" fmla="*/ 19050 w 67"/>
                <a:gd name="T43" fmla="*/ 3313 h 23"/>
                <a:gd name="T44" fmla="*/ 18197 w 67"/>
                <a:gd name="T45" fmla="*/ 3865 h 23"/>
                <a:gd name="T46" fmla="*/ 17628 w 67"/>
                <a:gd name="T47" fmla="*/ 4417 h 23"/>
                <a:gd name="T48" fmla="*/ 17344 w 67"/>
                <a:gd name="T49" fmla="*/ 4693 h 23"/>
                <a:gd name="T50" fmla="*/ 17060 w 67"/>
                <a:gd name="T51" fmla="*/ 4693 h 23"/>
                <a:gd name="T52" fmla="*/ 16775 w 67"/>
                <a:gd name="T53" fmla="*/ 4693 h 23"/>
                <a:gd name="T54" fmla="*/ 16207 w 67"/>
                <a:gd name="T55" fmla="*/ 4693 h 23"/>
                <a:gd name="T56" fmla="*/ 15922 w 67"/>
                <a:gd name="T57" fmla="*/ 5246 h 23"/>
                <a:gd name="T58" fmla="*/ 14785 w 67"/>
                <a:gd name="T59" fmla="*/ 5246 h 23"/>
                <a:gd name="T60" fmla="*/ 13932 w 67"/>
                <a:gd name="T61" fmla="*/ 5522 h 23"/>
                <a:gd name="T62" fmla="*/ 12795 w 67"/>
                <a:gd name="T63" fmla="*/ 5798 h 23"/>
                <a:gd name="T64" fmla="*/ 11657 w 67"/>
                <a:gd name="T65" fmla="*/ 6074 h 23"/>
                <a:gd name="T66" fmla="*/ 10236 w 67"/>
                <a:gd name="T67" fmla="*/ 6074 h 23"/>
                <a:gd name="T68" fmla="*/ 9099 w 67"/>
                <a:gd name="T69" fmla="*/ 6350 h 23"/>
                <a:gd name="T70" fmla="*/ 7393 w 67"/>
                <a:gd name="T71" fmla="*/ 6350 h 23"/>
                <a:gd name="T72" fmla="*/ 6255 w 67"/>
                <a:gd name="T73" fmla="*/ 6350 h 23"/>
                <a:gd name="T74" fmla="*/ 4549 w 67"/>
                <a:gd name="T75" fmla="*/ 6350 h 23"/>
                <a:gd name="T76" fmla="*/ 3128 w 67"/>
                <a:gd name="T77" fmla="*/ 6350 h 23"/>
                <a:gd name="T78" fmla="*/ 1422 w 67"/>
                <a:gd name="T79" fmla="*/ 6350 h 23"/>
                <a:gd name="T80" fmla="*/ 0 w 67"/>
                <a:gd name="T81" fmla="*/ 6350 h 23"/>
                <a:gd name="T82" fmla="*/ 1990 w 67"/>
                <a:gd name="T83" fmla="*/ 0 h 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7" h="23">
                  <a:moveTo>
                    <a:pt x="7" y="0"/>
                  </a:moveTo>
                  <a:lnTo>
                    <a:pt x="9" y="0"/>
                  </a:lnTo>
                  <a:lnTo>
                    <a:pt x="10" y="1"/>
                  </a:lnTo>
                  <a:lnTo>
                    <a:pt x="13" y="1"/>
                  </a:lnTo>
                  <a:lnTo>
                    <a:pt x="15" y="1"/>
                  </a:lnTo>
                  <a:lnTo>
                    <a:pt x="20" y="2"/>
                  </a:lnTo>
                  <a:lnTo>
                    <a:pt x="23" y="2"/>
                  </a:lnTo>
                  <a:lnTo>
                    <a:pt x="27" y="3"/>
                  </a:lnTo>
                  <a:lnTo>
                    <a:pt x="32" y="3"/>
                  </a:lnTo>
                  <a:lnTo>
                    <a:pt x="36" y="4"/>
                  </a:lnTo>
                  <a:lnTo>
                    <a:pt x="40" y="4"/>
                  </a:lnTo>
                  <a:lnTo>
                    <a:pt x="45" y="5"/>
                  </a:lnTo>
                  <a:lnTo>
                    <a:pt x="49" y="5"/>
                  </a:lnTo>
                  <a:lnTo>
                    <a:pt x="54" y="6"/>
                  </a:lnTo>
                  <a:lnTo>
                    <a:pt x="57" y="6"/>
                  </a:lnTo>
                  <a:lnTo>
                    <a:pt x="60" y="8"/>
                  </a:lnTo>
                  <a:lnTo>
                    <a:pt x="62" y="8"/>
                  </a:lnTo>
                  <a:lnTo>
                    <a:pt x="64" y="8"/>
                  </a:lnTo>
                  <a:lnTo>
                    <a:pt x="66" y="8"/>
                  </a:lnTo>
                  <a:lnTo>
                    <a:pt x="67" y="9"/>
                  </a:lnTo>
                  <a:lnTo>
                    <a:pt x="67" y="11"/>
                  </a:lnTo>
                  <a:lnTo>
                    <a:pt x="67" y="12"/>
                  </a:lnTo>
                  <a:lnTo>
                    <a:pt x="64" y="14"/>
                  </a:lnTo>
                  <a:lnTo>
                    <a:pt x="62" y="16"/>
                  </a:lnTo>
                  <a:lnTo>
                    <a:pt x="61" y="17"/>
                  </a:lnTo>
                  <a:lnTo>
                    <a:pt x="60" y="17"/>
                  </a:lnTo>
                  <a:lnTo>
                    <a:pt x="59" y="17"/>
                  </a:lnTo>
                  <a:lnTo>
                    <a:pt x="57" y="17"/>
                  </a:lnTo>
                  <a:lnTo>
                    <a:pt x="56" y="19"/>
                  </a:lnTo>
                  <a:lnTo>
                    <a:pt x="52" y="19"/>
                  </a:lnTo>
                  <a:lnTo>
                    <a:pt x="49" y="20"/>
                  </a:lnTo>
                  <a:lnTo>
                    <a:pt x="45" y="21"/>
                  </a:lnTo>
                  <a:lnTo>
                    <a:pt x="41" y="22"/>
                  </a:lnTo>
                  <a:lnTo>
                    <a:pt x="36" y="22"/>
                  </a:lnTo>
                  <a:lnTo>
                    <a:pt x="32" y="23"/>
                  </a:lnTo>
                  <a:lnTo>
                    <a:pt x="26" y="23"/>
                  </a:lnTo>
                  <a:lnTo>
                    <a:pt x="22" y="23"/>
                  </a:lnTo>
                  <a:lnTo>
                    <a:pt x="16" y="23"/>
                  </a:lnTo>
                  <a:lnTo>
                    <a:pt x="11" y="23"/>
                  </a:lnTo>
                  <a:lnTo>
                    <a:pt x="5" y="23"/>
                  </a:lnTo>
                  <a:lnTo>
                    <a:pt x="0" y="23"/>
                  </a:lnTo>
                  <a:lnTo>
                    <a:pt x="7"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573"/>
            <p:cNvSpPr>
              <a:spLocks noChangeArrowheads="1"/>
            </p:cNvSpPr>
            <p:nvPr/>
          </p:nvSpPr>
          <p:spPr bwMode="auto">
            <a:xfrm>
              <a:off x="5364585" y="4688234"/>
              <a:ext cx="26987" cy="7938"/>
            </a:xfrm>
            <a:custGeom>
              <a:avLst/>
              <a:gdLst>
                <a:gd name="T0" fmla="*/ 2882 w 103"/>
                <a:gd name="T1" fmla="*/ 0 h 30"/>
                <a:gd name="T2" fmla="*/ 3144 w 103"/>
                <a:gd name="T3" fmla="*/ 0 h 30"/>
                <a:gd name="T4" fmla="*/ 3668 w 103"/>
                <a:gd name="T5" fmla="*/ 0 h 30"/>
                <a:gd name="T6" fmla="*/ 4192 w 103"/>
                <a:gd name="T7" fmla="*/ 0 h 30"/>
                <a:gd name="T8" fmla="*/ 5502 w 103"/>
                <a:gd name="T9" fmla="*/ 265 h 30"/>
                <a:gd name="T10" fmla="*/ 6550 w 103"/>
                <a:gd name="T11" fmla="*/ 529 h 30"/>
                <a:gd name="T12" fmla="*/ 8122 w 103"/>
                <a:gd name="T13" fmla="*/ 529 h 30"/>
                <a:gd name="T14" fmla="*/ 9432 w 103"/>
                <a:gd name="T15" fmla="*/ 794 h 30"/>
                <a:gd name="T16" fmla="*/ 11266 w 103"/>
                <a:gd name="T17" fmla="*/ 1058 h 30"/>
                <a:gd name="T18" fmla="*/ 13100 w 103"/>
                <a:gd name="T19" fmla="*/ 1323 h 30"/>
                <a:gd name="T20" fmla="*/ 14935 w 103"/>
                <a:gd name="T21" fmla="*/ 1323 h 30"/>
                <a:gd name="T22" fmla="*/ 16507 w 103"/>
                <a:gd name="T23" fmla="*/ 1588 h 30"/>
                <a:gd name="T24" fmla="*/ 18341 w 103"/>
                <a:gd name="T25" fmla="*/ 1852 h 30"/>
                <a:gd name="T26" fmla="*/ 20175 w 103"/>
                <a:gd name="T27" fmla="*/ 1852 h 30"/>
                <a:gd name="T28" fmla="*/ 21485 w 103"/>
                <a:gd name="T29" fmla="*/ 2117 h 30"/>
                <a:gd name="T30" fmla="*/ 23057 w 103"/>
                <a:gd name="T31" fmla="*/ 2117 h 30"/>
                <a:gd name="T32" fmla="*/ 24367 w 103"/>
                <a:gd name="T33" fmla="*/ 2117 h 30"/>
                <a:gd name="T34" fmla="*/ 25153 w 103"/>
                <a:gd name="T35" fmla="*/ 2117 h 30"/>
                <a:gd name="T36" fmla="*/ 26201 w 103"/>
                <a:gd name="T37" fmla="*/ 2381 h 30"/>
                <a:gd name="T38" fmla="*/ 26463 w 103"/>
                <a:gd name="T39" fmla="*/ 2911 h 30"/>
                <a:gd name="T40" fmla="*/ 26987 w 103"/>
                <a:gd name="T41" fmla="*/ 3175 h 30"/>
                <a:gd name="T42" fmla="*/ 26987 w 103"/>
                <a:gd name="T43" fmla="*/ 3704 h 30"/>
                <a:gd name="T44" fmla="*/ 26725 w 103"/>
                <a:gd name="T45" fmla="*/ 4234 h 30"/>
                <a:gd name="T46" fmla="*/ 26201 w 103"/>
                <a:gd name="T47" fmla="*/ 4763 h 30"/>
                <a:gd name="T48" fmla="*/ 25415 w 103"/>
                <a:gd name="T49" fmla="*/ 5292 h 30"/>
                <a:gd name="T50" fmla="*/ 24629 w 103"/>
                <a:gd name="T51" fmla="*/ 6086 h 30"/>
                <a:gd name="T52" fmla="*/ 24367 w 103"/>
                <a:gd name="T53" fmla="*/ 6086 h 30"/>
                <a:gd name="T54" fmla="*/ 24105 w 103"/>
                <a:gd name="T55" fmla="*/ 6350 h 30"/>
                <a:gd name="T56" fmla="*/ 23319 w 103"/>
                <a:gd name="T57" fmla="*/ 6350 h 30"/>
                <a:gd name="T58" fmla="*/ 22271 w 103"/>
                <a:gd name="T59" fmla="*/ 6615 h 30"/>
                <a:gd name="T60" fmla="*/ 21223 w 103"/>
                <a:gd name="T61" fmla="*/ 6615 h 30"/>
                <a:gd name="T62" fmla="*/ 19913 w 103"/>
                <a:gd name="T63" fmla="*/ 6880 h 30"/>
                <a:gd name="T64" fmla="*/ 18341 w 103"/>
                <a:gd name="T65" fmla="*/ 7144 h 30"/>
                <a:gd name="T66" fmla="*/ 16507 w 103"/>
                <a:gd name="T67" fmla="*/ 7409 h 30"/>
                <a:gd name="T68" fmla="*/ 14935 w 103"/>
                <a:gd name="T69" fmla="*/ 7673 h 30"/>
                <a:gd name="T70" fmla="*/ 12838 w 103"/>
                <a:gd name="T71" fmla="*/ 7673 h 30"/>
                <a:gd name="T72" fmla="*/ 11004 w 103"/>
                <a:gd name="T73" fmla="*/ 7938 h 30"/>
                <a:gd name="T74" fmla="*/ 8908 w 103"/>
                <a:gd name="T75" fmla="*/ 7938 h 30"/>
                <a:gd name="T76" fmla="*/ 6550 w 103"/>
                <a:gd name="T77" fmla="*/ 7938 h 30"/>
                <a:gd name="T78" fmla="*/ 4454 w 103"/>
                <a:gd name="T79" fmla="*/ 7938 h 30"/>
                <a:gd name="T80" fmla="*/ 2358 w 103"/>
                <a:gd name="T81" fmla="*/ 7938 h 30"/>
                <a:gd name="T82" fmla="*/ 0 w 103"/>
                <a:gd name="T83" fmla="*/ 7938 h 30"/>
                <a:gd name="T84" fmla="*/ 2882 w 103"/>
                <a:gd name="T85" fmla="*/ 0 h 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3" h="30">
                  <a:moveTo>
                    <a:pt x="11" y="0"/>
                  </a:moveTo>
                  <a:lnTo>
                    <a:pt x="12" y="0"/>
                  </a:lnTo>
                  <a:lnTo>
                    <a:pt x="14" y="0"/>
                  </a:lnTo>
                  <a:lnTo>
                    <a:pt x="16" y="0"/>
                  </a:lnTo>
                  <a:lnTo>
                    <a:pt x="21" y="1"/>
                  </a:lnTo>
                  <a:lnTo>
                    <a:pt x="25" y="2"/>
                  </a:lnTo>
                  <a:lnTo>
                    <a:pt x="31" y="2"/>
                  </a:lnTo>
                  <a:lnTo>
                    <a:pt x="36" y="3"/>
                  </a:lnTo>
                  <a:lnTo>
                    <a:pt x="43" y="4"/>
                  </a:lnTo>
                  <a:lnTo>
                    <a:pt x="50" y="5"/>
                  </a:lnTo>
                  <a:lnTo>
                    <a:pt x="57" y="5"/>
                  </a:lnTo>
                  <a:lnTo>
                    <a:pt x="63" y="6"/>
                  </a:lnTo>
                  <a:lnTo>
                    <a:pt x="70" y="7"/>
                  </a:lnTo>
                  <a:lnTo>
                    <a:pt x="77" y="7"/>
                  </a:lnTo>
                  <a:lnTo>
                    <a:pt x="82" y="8"/>
                  </a:lnTo>
                  <a:lnTo>
                    <a:pt x="88" y="8"/>
                  </a:lnTo>
                  <a:lnTo>
                    <a:pt x="93" y="8"/>
                  </a:lnTo>
                  <a:lnTo>
                    <a:pt x="96" y="8"/>
                  </a:lnTo>
                  <a:lnTo>
                    <a:pt x="100" y="9"/>
                  </a:lnTo>
                  <a:lnTo>
                    <a:pt x="101" y="11"/>
                  </a:lnTo>
                  <a:lnTo>
                    <a:pt x="103" y="12"/>
                  </a:lnTo>
                  <a:lnTo>
                    <a:pt x="103" y="14"/>
                  </a:lnTo>
                  <a:lnTo>
                    <a:pt x="102" y="16"/>
                  </a:lnTo>
                  <a:lnTo>
                    <a:pt x="100" y="18"/>
                  </a:lnTo>
                  <a:lnTo>
                    <a:pt x="97" y="20"/>
                  </a:lnTo>
                  <a:lnTo>
                    <a:pt x="94" y="23"/>
                  </a:lnTo>
                  <a:lnTo>
                    <a:pt x="93" y="23"/>
                  </a:lnTo>
                  <a:lnTo>
                    <a:pt x="92" y="24"/>
                  </a:lnTo>
                  <a:lnTo>
                    <a:pt x="89" y="24"/>
                  </a:lnTo>
                  <a:lnTo>
                    <a:pt x="85" y="25"/>
                  </a:lnTo>
                  <a:lnTo>
                    <a:pt x="81" y="25"/>
                  </a:lnTo>
                  <a:lnTo>
                    <a:pt x="76" y="26"/>
                  </a:lnTo>
                  <a:lnTo>
                    <a:pt x="70" y="27"/>
                  </a:lnTo>
                  <a:lnTo>
                    <a:pt x="63" y="28"/>
                  </a:lnTo>
                  <a:lnTo>
                    <a:pt x="57" y="29"/>
                  </a:lnTo>
                  <a:lnTo>
                    <a:pt x="49" y="29"/>
                  </a:lnTo>
                  <a:lnTo>
                    <a:pt x="42" y="30"/>
                  </a:lnTo>
                  <a:lnTo>
                    <a:pt x="34" y="30"/>
                  </a:lnTo>
                  <a:lnTo>
                    <a:pt x="25" y="30"/>
                  </a:lnTo>
                  <a:lnTo>
                    <a:pt x="17" y="30"/>
                  </a:lnTo>
                  <a:lnTo>
                    <a:pt x="9" y="30"/>
                  </a:lnTo>
                  <a:lnTo>
                    <a:pt x="0" y="30"/>
                  </a:lnTo>
                  <a:lnTo>
                    <a:pt x="11"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574"/>
            <p:cNvSpPr>
              <a:spLocks noChangeArrowheads="1"/>
            </p:cNvSpPr>
            <p:nvPr/>
          </p:nvSpPr>
          <p:spPr bwMode="auto">
            <a:xfrm>
              <a:off x="5361410" y="4707284"/>
              <a:ext cx="26987" cy="7938"/>
            </a:xfrm>
            <a:custGeom>
              <a:avLst/>
              <a:gdLst>
                <a:gd name="T0" fmla="*/ 2910 w 102"/>
                <a:gd name="T1" fmla="*/ 0 h 31"/>
                <a:gd name="T2" fmla="*/ 3440 w 102"/>
                <a:gd name="T3" fmla="*/ 0 h 31"/>
                <a:gd name="T4" fmla="*/ 3969 w 102"/>
                <a:gd name="T5" fmla="*/ 256 h 31"/>
                <a:gd name="T6" fmla="*/ 5292 w 102"/>
                <a:gd name="T7" fmla="*/ 256 h 31"/>
                <a:gd name="T8" fmla="*/ 6350 w 102"/>
                <a:gd name="T9" fmla="*/ 512 h 31"/>
                <a:gd name="T10" fmla="*/ 7673 w 102"/>
                <a:gd name="T11" fmla="*/ 512 h 31"/>
                <a:gd name="T12" fmla="*/ 9260 w 102"/>
                <a:gd name="T13" fmla="*/ 768 h 31"/>
                <a:gd name="T14" fmla="*/ 11377 w 102"/>
                <a:gd name="T15" fmla="*/ 1024 h 31"/>
                <a:gd name="T16" fmla="*/ 12700 w 102"/>
                <a:gd name="T17" fmla="*/ 1536 h 31"/>
                <a:gd name="T18" fmla="*/ 14816 w 102"/>
                <a:gd name="T19" fmla="*/ 1792 h 31"/>
                <a:gd name="T20" fmla="*/ 16404 w 102"/>
                <a:gd name="T21" fmla="*/ 1792 h 31"/>
                <a:gd name="T22" fmla="*/ 18256 w 102"/>
                <a:gd name="T23" fmla="*/ 2049 h 31"/>
                <a:gd name="T24" fmla="*/ 19843 w 102"/>
                <a:gd name="T25" fmla="*/ 2305 h 31"/>
                <a:gd name="T26" fmla="*/ 21431 w 102"/>
                <a:gd name="T27" fmla="*/ 2305 h 31"/>
                <a:gd name="T28" fmla="*/ 22754 w 102"/>
                <a:gd name="T29" fmla="*/ 2305 h 31"/>
                <a:gd name="T30" fmla="*/ 24077 w 102"/>
                <a:gd name="T31" fmla="*/ 2561 h 31"/>
                <a:gd name="T32" fmla="*/ 25135 w 102"/>
                <a:gd name="T33" fmla="*/ 2561 h 31"/>
                <a:gd name="T34" fmla="*/ 25664 w 102"/>
                <a:gd name="T35" fmla="*/ 2817 h 31"/>
                <a:gd name="T36" fmla="*/ 26458 w 102"/>
                <a:gd name="T37" fmla="*/ 2817 h 31"/>
                <a:gd name="T38" fmla="*/ 26722 w 102"/>
                <a:gd name="T39" fmla="*/ 3073 h 31"/>
                <a:gd name="T40" fmla="*/ 26987 w 102"/>
                <a:gd name="T41" fmla="*/ 3585 h 31"/>
                <a:gd name="T42" fmla="*/ 26722 w 102"/>
                <a:gd name="T43" fmla="*/ 4353 h 31"/>
                <a:gd name="T44" fmla="*/ 26193 w 102"/>
                <a:gd name="T45" fmla="*/ 5121 h 31"/>
                <a:gd name="T46" fmla="*/ 25400 w 102"/>
                <a:gd name="T47" fmla="*/ 5377 h 31"/>
                <a:gd name="T48" fmla="*/ 24870 w 102"/>
                <a:gd name="T49" fmla="*/ 5889 h 31"/>
                <a:gd name="T50" fmla="*/ 24606 w 102"/>
                <a:gd name="T51" fmla="*/ 5889 h 31"/>
                <a:gd name="T52" fmla="*/ 24341 w 102"/>
                <a:gd name="T53" fmla="*/ 5889 h 31"/>
                <a:gd name="T54" fmla="*/ 24077 w 102"/>
                <a:gd name="T55" fmla="*/ 5889 h 31"/>
                <a:gd name="T56" fmla="*/ 23283 w 102"/>
                <a:gd name="T57" fmla="*/ 6146 h 31"/>
                <a:gd name="T58" fmla="*/ 22225 w 102"/>
                <a:gd name="T59" fmla="*/ 6402 h 31"/>
                <a:gd name="T60" fmla="*/ 21166 w 102"/>
                <a:gd name="T61" fmla="*/ 6402 h 31"/>
                <a:gd name="T62" fmla="*/ 19843 w 102"/>
                <a:gd name="T63" fmla="*/ 6658 h 31"/>
                <a:gd name="T64" fmla="*/ 18256 w 102"/>
                <a:gd name="T65" fmla="*/ 7170 h 31"/>
                <a:gd name="T66" fmla="*/ 16404 w 102"/>
                <a:gd name="T67" fmla="*/ 7426 h 31"/>
                <a:gd name="T68" fmla="*/ 14816 w 102"/>
                <a:gd name="T69" fmla="*/ 7426 h 31"/>
                <a:gd name="T70" fmla="*/ 12700 w 102"/>
                <a:gd name="T71" fmla="*/ 7682 h 31"/>
                <a:gd name="T72" fmla="*/ 10583 w 102"/>
                <a:gd name="T73" fmla="*/ 7938 h 31"/>
                <a:gd name="T74" fmla="*/ 8731 w 102"/>
                <a:gd name="T75" fmla="*/ 7938 h 31"/>
                <a:gd name="T76" fmla="*/ 6350 w 102"/>
                <a:gd name="T77" fmla="*/ 7938 h 31"/>
                <a:gd name="T78" fmla="*/ 4233 w 102"/>
                <a:gd name="T79" fmla="*/ 7938 h 31"/>
                <a:gd name="T80" fmla="*/ 1852 w 102"/>
                <a:gd name="T81" fmla="*/ 7938 h 31"/>
                <a:gd name="T82" fmla="*/ 0 w 102"/>
                <a:gd name="T83" fmla="*/ 7938 h 31"/>
                <a:gd name="T84" fmla="*/ 2910 w 102"/>
                <a:gd name="T85" fmla="*/ 0 h 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2" h="31">
                  <a:moveTo>
                    <a:pt x="11" y="0"/>
                  </a:moveTo>
                  <a:lnTo>
                    <a:pt x="13" y="0"/>
                  </a:lnTo>
                  <a:lnTo>
                    <a:pt x="15" y="1"/>
                  </a:lnTo>
                  <a:lnTo>
                    <a:pt x="20" y="1"/>
                  </a:lnTo>
                  <a:lnTo>
                    <a:pt x="24" y="2"/>
                  </a:lnTo>
                  <a:lnTo>
                    <a:pt x="29" y="2"/>
                  </a:lnTo>
                  <a:lnTo>
                    <a:pt x="35" y="3"/>
                  </a:lnTo>
                  <a:lnTo>
                    <a:pt x="43" y="4"/>
                  </a:lnTo>
                  <a:lnTo>
                    <a:pt x="48" y="6"/>
                  </a:lnTo>
                  <a:lnTo>
                    <a:pt x="56" y="7"/>
                  </a:lnTo>
                  <a:lnTo>
                    <a:pt x="62" y="7"/>
                  </a:lnTo>
                  <a:lnTo>
                    <a:pt x="69" y="8"/>
                  </a:lnTo>
                  <a:lnTo>
                    <a:pt x="75" y="9"/>
                  </a:lnTo>
                  <a:lnTo>
                    <a:pt x="81" y="9"/>
                  </a:lnTo>
                  <a:lnTo>
                    <a:pt x="86" y="9"/>
                  </a:lnTo>
                  <a:lnTo>
                    <a:pt x="91" y="10"/>
                  </a:lnTo>
                  <a:lnTo>
                    <a:pt x="95" y="10"/>
                  </a:lnTo>
                  <a:lnTo>
                    <a:pt x="97" y="11"/>
                  </a:lnTo>
                  <a:lnTo>
                    <a:pt x="100" y="11"/>
                  </a:lnTo>
                  <a:lnTo>
                    <a:pt x="101" y="12"/>
                  </a:lnTo>
                  <a:lnTo>
                    <a:pt x="102" y="14"/>
                  </a:lnTo>
                  <a:lnTo>
                    <a:pt x="101" y="17"/>
                  </a:lnTo>
                  <a:lnTo>
                    <a:pt x="99" y="20"/>
                  </a:lnTo>
                  <a:lnTo>
                    <a:pt x="96" y="21"/>
                  </a:lnTo>
                  <a:lnTo>
                    <a:pt x="94" y="23"/>
                  </a:lnTo>
                  <a:lnTo>
                    <a:pt x="93" y="23"/>
                  </a:lnTo>
                  <a:lnTo>
                    <a:pt x="92" y="23"/>
                  </a:lnTo>
                  <a:lnTo>
                    <a:pt x="91" y="23"/>
                  </a:lnTo>
                  <a:lnTo>
                    <a:pt x="88" y="24"/>
                  </a:lnTo>
                  <a:lnTo>
                    <a:pt x="84" y="25"/>
                  </a:lnTo>
                  <a:lnTo>
                    <a:pt x="80" y="25"/>
                  </a:lnTo>
                  <a:lnTo>
                    <a:pt x="75" y="26"/>
                  </a:lnTo>
                  <a:lnTo>
                    <a:pt x="69" y="28"/>
                  </a:lnTo>
                  <a:lnTo>
                    <a:pt x="62" y="29"/>
                  </a:lnTo>
                  <a:lnTo>
                    <a:pt x="56" y="29"/>
                  </a:lnTo>
                  <a:lnTo>
                    <a:pt x="48" y="30"/>
                  </a:lnTo>
                  <a:lnTo>
                    <a:pt x="40" y="31"/>
                  </a:lnTo>
                  <a:lnTo>
                    <a:pt x="33" y="31"/>
                  </a:lnTo>
                  <a:lnTo>
                    <a:pt x="24" y="31"/>
                  </a:lnTo>
                  <a:lnTo>
                    <a:pt x="16" y="31"/>
                  </a:lnTo>
                  <a:lnTo>
                    <a:pt x="7" y="31"/>
                  </a:lnTo>
                  <a:lnTo>
                    <a:pt x="0" y="31"/>
                  </a:lnTo>
                  <a:lnTo>
                    <a:pt x="11"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575"/>
            <p:cNvSpPr>
              <a:spLocks noChangeArrowheads="1"/>
            </p:cNvSpPr>
            <p:nvPr/>
          </p:nvSpPr>
          <p:spPr bwMode="auto">
            <a:xfrm>
              <a:off x="5355060" y="4732684"/>
              <a:ext cx="17462" cy="28575"/>
            </a:xfrm>
            <a:custGeom>
              <a:avLst/>
              <a:gdLst>
                <a:gd name="T0" fmla="*/ 0 w 72"/>
                <a:gd name="T1" fmla="*/ 0 h 109"/>
                <a:gd name="T2" fmla="*/ 0 w 72"/>
                <a:gd name="T3" fmla="*/ 524 h 109"/>
                <a:gd name="T4" fmla="*/ 485 w 72"/>
                <a:gd name="T5" fmla="*/ 1049 h 109"/>
                <a:gd name="T6" fmla="*/ 485 w 72"/>
                <a:gd name="T7" fmla="*/ 1835 h 109"/>
                <a:gd name="T8" fmla="*/ 970 w 72"/>
                <a:gd name="T9" fmla="*/ 2884 h 109"/>
                <a:gd name="T10" fmla="*/ 1213 w 72"/>
                <a:gd name="T11" fmla="*/ 4719 h 109"/>
                <a:gd name="T12" fmla="*/ 1698 w 72"/>
                <a:gd name="T13" fmla="*/ 6554 h 109"/>
                <a:gd name="T14" fmla="*/ 2183 w 72"/>
                <a:gd name="T15" fmla="*/ 8389 h 109"/>
                <a:gd name="T16" fmla="*/ 2668 w 72"/>
                <a:gd name="T17" fmla="*/ 10748 h 109"/>
                <a:gd name="T18" fmla="*/ 3638 w 72"/>
                <a:gd name="T19" fmla="*/ 12846 h 109"/>
                <a:gd name="T20" fmla="*/ 4366 w 72"/>
                <a:gd name="T21" fmla="*/ 15205 h 109"/>
                <a:gd name="T22" fmla="*/ 5336 w 72"/>
                <a:gd name="T23" fmla="*/ 17302 h 109"/>
                <a:gd name="T24" fmla="*/ 6548 w 72"/>
                <a:gd name="T25" fmla="*/ 19924 h 109"/>
                <a:gd name="T26" fmla="*/ 7518 w 72"/>
                <a:gd name="T27" fmla="*/ 22283 h 109"/>
                <a:gd name="T28" fmla="*/ 9216 w 72"/>
                <a:gd name="T29" fmla="*/ 24643 h 109"/>
                <a:gd name="T30" fmla="*/ 10429 w 72"/>
                <a:gd name="T31" fmla="*/ 26740 h 109"/>
                <a:gd name="T32" fmla="*/ 12126 w 72"/>
                <a:gd name="T33" fmla="*/ 28575 h 109"/>
                <a:gd name="T34" fmla="*/ 17462 w 72"/>
                <a:gd name="T35" fmla="*/ 25953 h 109"/>
                <a:gd name="T36" fmla="*/ 17219 w 72"/>
                <a:gd name="T37" fmla="*/ 25953 h 109"/>
                <a:gd name="T38" fmla="*/ 17219 w 72"/>
                <a:gd name="T39" fmla="*/ 25429 h 109"/>
                <a:gd name="T40" fmla="*/ 16492 w 72"/>
                <a:gd name="T41" fmla="*/ 24905 h 109"/>
                <a:gd name="T42" fmla="*/ 16249 w 72"/>
                <a:gd name="T43" fmla="*/ 24118 h 109"/>
                <a:gd name="T44" fmla="*/ 15522 w 72"/>
                <a:gd name="T45" fmla="*/ 22545 h 109"/>
                <a:gd name="T46" fmla="*/ 15037 w 72"/>
                <a:gd name="T47" fmla="*/ 21497 h 109"/>
                <a:gd name="T48" fmla="*/ 14309 w 72"/>
                <a:gd name="T49" fmla="*/ 19924 h 109"/>
                <a:gd name="T50" fmla="*/ 13339 w 72"/>
                <a:gd name="T51" fmla="*/ 18351 h 109"/>
                <a:gd name="T52" fmla="*/ 12369 w 72"/>
                <a:gd name="T53" fmla="*/ 16254 h 109"/>
                <a:gd name="T54" fmla="*/ 11884 w 72"/>
                <a:gd name="T55" fmla="*/ 14419 h 109"/>
                <a:gd name="T56" fmla="*/ 10914 w 72"/>
                <a:gd name="T57" fmla="*/ 12321 h 109"/>
                <a:gd name="T58" fmla="*/ 10186 w 72"/>
                <a:gd name="T59" fmla="*/ 10224 h 109"/>
                <a:gd name="T60" fmla="*/ 9459 w 72"/>
                <a:gd name="T61" fmla="*/ 7865 h 109"/>
                <a:gd name="T62" fmla="*/ 8974 w 72"/>
                <a:gd name="T63" fmla="*/ 5505 h 109"/>
                <a:gd name="T64" fmla="*/ 8246 w 72"/>
                <a:gd name="T65" fmla="*/ 2884 h 109"/>
                <a:gd name="T66" fmla="*/ 8003 w 72"/>
                <a:gd name="T67" fmla="*/ 786 h 109"/>
                <a:gd name="T68" fmla="*/ 0 w 72"/>
                <a:gd name="T69" fmla="*/ 0 h 1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2" h="109">
                  <a:moveTo>
                    <a:pt x="0" y="0"/>
                  </a:moveTo>
                  <a:lnTo>
                    <a:pt x="0" y="2"/>
                  </a:lnTo>
                  <a:lnTo>
                    <a:pt x="2" y="4"/>
                  </a:lnTo>
                  <a:lnTo>
                    <a:pt x="2" y="7"/>
                  </a:lnTo>
                  <a:lnTo>
                    <a:pt x="4" y="11"/>
                  </a:lnTo>
                  <a:lnTo>
                    <a:pt x="5" y="18"/>
                  </a:lnTo>
                  <a:lnTo>
                    <a:pt x="7" y="25"/>
                  </a:lnTo>
                  <a:lnTo>
                    <a:pt x="9" y="32"/>
                  </a:lnTo>
                  <a:lnTo>
                    <a:pt x="11" y="41"/>
                  </a:lnTo>
                  <a:lnTo>
                    <a:pt x="15" y="49"/>
                  </a:lnTo>
                  <a:lnTo>
                    <a:pt x="18" y="58"/>
                  </a:lnTo>
                  <a:lnTo>
                    <a:pt x="22" y="66"/>
                  </a:lnTo>
                  <a:lnTo>
                    <a:pt x="27" y="76"/>
                  </a:lnTo>
                  <a:lnTo>
                    <a:pt x="31" y="85"/>
                  </a:lnTo>
                  <a:lnTo>
                    <a:pt x="38" y="94"/>
                  </a:lnTo>
                  <a:lnTo>
                    <a:pt x="43" y="102"/>
                  </a:lnTo>
                  <a:lnTo>
                    <a:pt x="50" y="109"/>
                  </a:lnTo>
                  <a:lnTo>
                    <a:pt x="72" y="99"/>
                  </a:lnTo>
                  <a:lnTo>
                    <a:pt x="71" y="99"/>
                  </a:lnTo>
                  <a:lnTo>
                    <a:pt x="71" y="97"/>
                  </a:lnTo>
                  <a:lnTo>
                    <a:pt x="68" y="95"/>
                  </a:lnTo>
                  <a:lnTo>
                    <a:pt x="67" y="92"/>
                  </a:lnTo>
                  <a:lnTo>
                    <a:pt x="64" y="86"/>
                  </a:lnTo>
                  <a:lnTo>
                    <a:pt x="62" y="82"/>
                  </a:lnTo>
                  <a:lnTo>
                    <a:pt x="59" y="76"/>
                  </a:lnTo>
                  <a:lnTo>
                    <a:pt x="55" y="70"/>
                  </a:lnTo>
                  <a:lnTo>
                    <a:pt x="51" y="62"/>
                  </a:lnTo>
                  <a:lnTo>
                    <a:pt x="49" y="55"/>
                  </a:lnTo>
                  <a:lnTo>
                    <a:pt x="45" y="47"/>
                  </a:lnTo>
                  <a:lnTo>
                    <a:pt x="42" y="39"/>
                  </a:lnTo>
                  <a:lnTo>
                    <a:pt x="39" y="30"/>
                  </a:lnTo>
                  <a:lnTo>
                    <a:pt x="37" y="21"/>
                  </a:lnTo>
                  <a:lnTo>
                    <a:pt x="34" y="11"/>
                  </a:lnTo>
                  <a:lnTo>
                    <a:pt x="33" y="3"/>
                  </a:lnTo>
                  <a:lnTo>
                    <a:pt x="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576"/>
            <p:cNvSpPr>
              <a:spLocks noChangeArrowheads="1"/>
            </p:cNvSpPr>
            <p:nvPr/>
          </p:nvSpPr>
          <p:spPr bwMode="auto">
            <a:xfrm>
              <a:off x="5367760" y="4750147"/>
              <a:ext cx="61912" cy="15875"/>
            </a:xfrm>
            <a:custGeom>
              <a:avLst/>
              <a:gdLst>
                <a:gd name="T0" fmla="*/ 1608 w 231"/>
                <a:gd name="T1" fmla="*/ 4330 h 55"/>
                <a:gd name="T2" fmla="*/ 2144 w 231"/>
                <a:gd name="T3" fmla="*/ 4330 h 55"/>
                <a:gd name="T4" fmla="*/ 2948 w 231"/>
                <a:gd name="T5" fmla="*/ 4618 h 55"/>
                <a:gd name="T6" fmla="*/ 4020 w 231"/>
                <a:gd name="T7" fmla="*/ 5195 h 55"/>
                <a:gd name="T8" fmla="*/ 5896 w 231"/>
                <a:gd name="T9" fmla="*/ 5773 h 55"/>
                <a:gd name="T10" fmla="*/ 8041 w 231"/>
                <a:gd name="T11" fmla="*/ 6350 h 55"/>
                <a:gd name="T12" fmla="*/ 10989 w 231"/>
                <a:gd name="T13" fmla="*/ 6639 h 55"/>
                <a:gd name="T14" fmla="*/ 13669 w 231"/>
                <a:gd name="T15" fmla="*/ 6927 h 55"/>
                <a:gd name="T16" fmla="*/ 17421 w 231"/>
                <a:gd name="T17" fmla="*/ 7216 h 55"/>
                <a:gd name="T18" fmla="*/ 21441 w 231"/>
                <a:gd name="T19" fmla="*/ 7505 h 55"/>
                <a:gd name="T20" fmla="*/ 25730 w 231"/>
                <a:gd name="T21" fmla="*/ 7505 h 55"/>
                <a:gd name="T22" fmla="*/ 30554 w 231"/>
                <a:gd name="T23" fmla="*/ 7216 h 55"/>
                <a:gd name="T24" fmla="*/ 35914 w 231"/>
                <a:gd name="T25" fmla="*/ 6639 h 55"/>
                <a:gd name="T26" fmla="*/ 41543 w 231"/>
                <a:gd name="T27" fmla="*/ 5773 h 55"/>
                <a:gd name="T28" fmla="*/ 47439 w 231"/>
                <a:gd name="T29" fmla="*/ 4330 h 55"/>
                <a:gd name="T30" fmla="*/ 53871 w 231"/>
                <a:gd name="T31" fmla="*/ 2598 h 55"/>
                <a:gd name="T32" fmla="*/ 60572 w 231"/>
                <a:gd name="T33" fmla="*/ 289 h 55"/>
                <a:gd name="T34" fmla="*/ 61108 w 231"/>
                <a:gd name="T35" fmla="*/ 0 h 55"/>
                <a:gd name="T36" fmla="*/ 61644 w 231"/>
                <a:gd name="T37" fmla="*/ 289 h 55"/>
                <a:gd name="T38" fmla="*/ 61912 w 231"/>
                <a:gd name="T39" fmla="*/ 577 h 55"/>
                <a:gd name="T40" fmla="*/ 61912 w 231"/>
                <a:gd name="T41" fmla="*/ 1155 h 55"/>
                <a:gd name="T42" fmla="*/ 61912 w 231"/>
                <a:gd name="T43" fmla="*/ 2309 h 55"/>
                <a:gd name="T44" fmla="*/ 61376 w 231"/>
                <a:gd name="T45" fmla="*/ 3175 h 55"/>
                <a:gd name="T46" fmla="*/ 61108 w 231"/>
                <a:gd name="T47" fmla="*/ 4041 h 55"/>
                <a:gd name="T48" fmla="*/ 60572 w 231"/>
                <a:gd name="T49" fmla="*/ 5484 h 55"/>
                <a:gd name="T50" fmla="*/ 60036 w 231"/>
                <a:gd name="T51" fmla="*/ 6350 h 55"/>
                <a:gd name="T52" fmla="*/ 59500 w 231"/>
                <a:gd name="T53" fmla="*/ 7216 h 55"/>
                <a:gd name="T54" fmla="*/ 58428 w 231"/>
                <a:gd name="T55" fmla="*/ 8659 h 55"/>
                <a:gd name="T56" fmla="*/ 58160 w 231"/>
                <a:gd name="T57" fmla="*/ 9525 h 55"/>
                <a:gd name="T58" fmla="*/ 57624 w 231"/>
                <a:gd name="T59" fmla="*/ 10102 h 55"/>
                <a:gd name="T60" fmla="*/ 57356 w 231"/>
                <a:gd name="T61" fmla="*/ 10968 h 55"/>
                <a:gd name="T62" fmla="*/ 57088 w 231"/>
                <a:gd name="T63" fmla="*/ 11545 h 55"/>
                <a:gd name="T64" fmla="*/ 57088 w 231"/>
                <a:gd name="T65" fmla="*/ 11834 h 55"/>
                <a:gd name="T66" fmla="*/ 56552 w 231"/>
                <a:gd name="T67" fmla="*/ 11834 h 55"/>
                <a:gd name="T68" fmla="*/ 55212 w 231"/>
                <a:gd name="T69" fmla="*/ 12123 h 55"/>
                <a:gd name="T70" fmla="*/ 53335 w 231"/>
                <a:gd name="T71" fmla="*/ 12411 h 55"/>
                <a:gd name="T72" fmla="*/ 50655 w 231"/>
                <a:gd name="T73" fmla="*/ 12989 h 55"/>
                <a:gd name="T74" fmla="*/ 46903 w 231"/>
                <a:gd name="T75" fmla="*/ 13566 h 55"/>
                <a:gd name="T76" fmla="*/ 43419 w 231"/>
                <a:gd name="T77" fmla="*/ 14143 h 55"/>
                <a:gd name="T78" fmla="*/ 39399 w 231"/>
                <a:gd name="T79" fmla="*/ 15009 h 55"/>
                <a:gd name="T80" fmla="*/ 34842 w 231"/>
                <a:gd name="T81" fmla="*/ 15298 h 55"/>
                <a:gd name="T82" fmla="*/ 30286 w 231"/>
                <a:gd name="T83" fmla="*/ 15875 h 55"/>
                <a:gd name="T84" fmla="*/ 25462 w 231"/>
                <a:gd name="T85" fmla="*/ 15875 h 55"/>
                <a:gd name="T86" fmla="*/ 20905 w 231"/>
                <a:gd name="T87" fmla="*/ 15875 h 55"/>
                <a:gd name="T88" fmla="*/ 16081 w 231"/>
                <a:gd name="T89" fmla="*/ 15586 h 55"/>
                <a:gd name="T90" fmla="*/ 11793 w 231"/>
                <a:gd name="T91" fmla="*/ 15009 h 55"/>
                <a:gd name="T92" fmla="*/ 7236 w 231"/>
                <a:gd name="T93" fmla="*/ 13855 h 55"/>
                <a:gd name="T94" fmla="*/ 3484 w 231"/>
                <a:gd name="T95" fmla="*/ 12700 h 55"/>
                <a:gd name="T96" fmla="*/ 0 w 231"/>
                <a:gd name="T97" fmla="*/ 10391 h 55"/>
                <a:gd name="T98" fmla="*/ 1608 w 231"/>
                <a:gd name="T99" fmla="*/ 4330 h 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31" h="55">
                  <a:moveTo>
                    <a:pt x="6" y="15"/>
                  </a:moveTo>
                  <a:lnTo>
                    <a:pt x="8" y="15"/>
                  </a:lnTo>
                  <a:lnTo>
                    <a:pt x="11" y="16"/>
                  </a:lnTo>
                  <a:lnTo>
                    <a:pt x="15" y="18"/>
                  </a:lnTo>
                  <a:lnTo>
                    <a:pt x="22" y="20"/>
                  </a:lnTo>
                  <a:lnTo>
                    <a:pt x="30" y="22"/>
                  </a:lnTo>
                  <a:lnTo>
                    <a:pt x="41" y="23"/>
                  </a:lnTo>
                  <a:lnTo>
                    <a:pt x="51" y="24"/>
                  </a:lnTo>
                  <a:lnTo>
                    <a:pt x="65" y="25"/>
                  </a:lnTo>
                  <a:lnTo>
                    <a:pt x="80" y="26"/>
                  </a:lnTo>
                  <a:lnTo>
                    <a:pt x="96" y="26"/>
                  </a:lnTo>
                  <a:lnTo>
                    <a:pt x="114" y="25"/>
                  </a:lnTo>
                  <a:lnTo>
                    <a:pt x="134" y="23"/>
                  </a:lnTo>
                  <a:lnTo>
                    <a:pt x="155" y="20"/>
                  </a:lnTo>
                  <a:lnTo>
                    <a:pt x="177" y="15"/>
                  </a:lnTo>
                  <a:lnTo>
                    <a:pt x="201" y="9"/>
                  </a:lnTo>
                  <a:lnTo>
                    <a:pt x="226" y="1"/>
                  </a:lnTo>
                  <a:lnTo>
                    <a:pt x="228" y="0"/>
                  </a:lnTo>
                  <a:lnTo>
                    <a:pt x="230" y="1"/>
                  </a:lnTo>
                  <a:lnTo>
                    <a:pt x="231" y="2"/>
                  </a:lnTo>
                  <a:lnTo>
                    <a:pt x="231" y="4"/>
                  </a:lnTo>
                  <a:lnTo>
                    <a:pt x="231" y="8"/>
                  </a:lnTo>
                  <a:lnTo>
                    <a:pt x="229" y="11"/>
                  </a:lnTo>
                  <a:lnTo>
                    <a:pt x="228" y="14"/>
                  </a:lnTo>
                  <a:lnTo>
                    <a:pt x="226" y="19"/>
                  </a:lnTo>
                  <a:lnTo>
                    <a:pt x="224" y="22"/>
                  </a:lnTo>
                  <a:lnTo>
                    <a:pt x="222" y="25"/>
                  </a:lnTo>
                  <a:lnTo>
                    <a:pt x="218" y="30"/>
                  </a:lnTo>
                  <a:lnTo>
                    <a:pt x="217" y="33"/>
                  </a:lnTo>
                  <a:lnTo>
                    <a:pt x="215" y="35"/>
                  </a:lnTo>
                  <a:lnTo>
                    <a:pt x="214" y="38"/>
                  </a:lnTo>
                  <a:lnTo>
                    <a:pt x="213" y="40"/>
                  </a:lnTo>
                  <a:lnTo>
                    <a:pt x="213" y="41"/>
                  </a:lnTo>
                  <a:lnTo>
                    <a:pt x="211" y="41"/>
                  </a:lnTo>
                  <a:lnTo>
                    <a:pt x="206" y="42"/>
                  </a:lnTo>
                  <a:lnTo>
                    <a:pt x="199" y="43"/>
                  </a:lnTo>
                  <a:lnTo>
                    <a:pt x="189" y="45"/>
                  </a:lnTo>
                  <a:lnTo>
                    <a:pt x="175" y="47"/>
                  </a:lnTo>
                  <a:lnTo>
                    <a:pt x="162" y="49"/>
                  </a:lnTo>
                  <a:lnTo>
                    <a:pt x="147" y="52"/>
                  </a:lnTo>
                  <a:lnTo>
                    <a:pt x="130" y="53"/>
                  </a:lnTo>
                  <a:lnTo>
                    <a:pt x="113" y="55"/>
                  </a:lnTo>
                  <a:lnTo>
                    <a:pt x="95" y="55"/>
                  </a:lnTo>
                  <a:lnTo>
                    <a:pt x="78" y="55"/>
                  </a:lnTo>
                  <a:lnTo>
                    <a:pt x="60" y="54"/>
                  </a:lnTo>
                  <a:lnTo>
                    <a:pt x="44" y="52"/>
                  </a:lnTo>
                  <a:lnTo>
                    <a:pt x="27" y="48"/>
                  </a:lnTo>
                  <a:lnTo>
                    <a:pt x="13" y="44"/>
                  </a:lnTo>
                  <a:lnTo>
                    <a:pt x="0" y="36"/>
                  </a:lnTo>
                  <a:lnTo>
                    <a:pt x="6" y="1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577"/>
            <p:cNvSpPr>
              <a:spLocks noChangeArrowheads="1"/>
            </p:cNvSpPr>
            <p:nvPr/>
          </p:nvSpPr>
          <p:spPr bwMode="auto">
            <a:xfrm>
              <a:off x="5328072" y="4719984"/>
              <a:ext cx="34925" cy="74613"/>
            </a:xfrm>
            <a:custGeom>
              <a:avLst/>
              <a:gdLst>
                <a:gd name="T0" fmla="*/ 27940 w 130"/>
                <a:gd name="T1" fmla="*/ 269 h 277"/>
                <a:gd name="T2" fmla="*/ 24985 w 130"/>
                <a:gd name="T3" fmla="*/ 2424 h 277"/>
                <a:gd name="T4" fmla="*/ 19880 w 130"/>
                <a:gd name="T5" fmla="*/ 7003 h 277"/>
                <a:gd name="T6" fmla="*/ 14239 w 130"/>
                <a:gd name="T7" fmla="*/ 13199 h 277"/>
                <a:gd name="T8" fmla="*/ 8328 w 130"/>
                <a:gd name="T9" fmla="*/ 21010 h 277"/>
                <a:gd name="T10" fmla="*/ 3492 w 130"/>
                <a:gd name="T11" fmla="*/ 29899 h 277"/>
                <a:gd name="T12" fmla="*/ 537 w 130"/>
                <a:gd name="T13" fmla="*/ 39596 h 277"/>
                <a:gd name="T14" fmla="*/ 269 w 130"/>
                <a:gd name="T15" fmla="*/ 49832 h 277"/>
                <a:gd name="T16" fmla="*/ 3492 w 130"/>
                <a:gd name="T17" fmla="*/ 60337 h 277"/>
                <a:gd name="T18" fmla="*/ 8060 w 130"/>
                <a:gd name="T19" fmla="*/ 67610 h 277"/>
                <a:gd name="T20" fmla="*/ 13433 w 130"/>
                <a:gd name="T21" fmla="*/ 72189 h 277"/>
                <a:gd name="T22" fmla="*/ 19074 w 130"/>
                <a:gd name="T23" fmla="*/ 74074 h 277"/>
                <a:gd name="T24" fmla="*/ 24447 w 130"/>
                <a:gd name="T25" fmla="*/ 74613 h 277"/>
                <a:gd name="T26" fmla="*/ 29283 w 130"/>
                <a:gd name="T27" fmla="*/ 74074 h 277"/>
                <a:gd name="T28" fmla="*/ 32507 w 130"/>
                <a:gd name="T29" fmla="*/ 72997 h 277"/>
                <a:gd name="T30" fmla="*/ 34656 w 130"/>
                <a:gd name="T31" fmla="*/ 72189 h 277"/>
                <a:gd name="T32" fmla="*/ 30358 w 130"/>
                <a:gd name="T33" fmla="*/ 66263 h 277"/>
                <a:gd name="T34" fmla="*/ 29283 w 130"/>
                <a:gd name="T35" fmla="*/ 66532 h 277"/>
                <a:gd name="T36" fmla="*/ 27671 w 130"/>
                <a:gd name="T37" fmla="*/ 67071 h 277"/>
                <a:gd name="T38" fmla="*/ 24716 w 130"/>
                <a:gd name="T39" fmla="*/ 67340 h 277"/>
                <a:gd name="T40" fmla="*/ 21224 w 130"/>
                <a:gd name="T41" fmla="*/ 67340 h 277"/>
                <a:gd name="T42" fmla="*/ 17194 w 130"/>
                <a:gd name="T43" fmla="*/ 65993 h 277"/>
                <a:gd name="T44" fmla="*/ 13433 w 130"/>
                <a:gd name="T45" fmla="*/ 63300 h 277"/>
                <a:gd name="T46" fmla="*/ 9940 w 130"/>
                <a:gd name="T47" fmla="*/ 58721 h 277"/>
                <a:gd name="T48" fmla="*/ 7254 w 130"/>
                <a:gd name="T49" fmla="*/ 51987 h 277"/>
                <a:gd name="T50" fmla="*/ 6448 w 130"/>
                <a:gd name="T51" fmla="*/ 43906 h 277"/>
                <a:gd name="T52" fmla="*/ 8060 w 130"/>
                <a:gd name="T53" fmla="*/ 36633 h 277"/>
                <a:gd name="T54" fmla="*/ 11821 w 130"/>
                <a:gd name="T55" fmla="*/ 29630 h 277"/>
                <a:gd name="T56" fmla="*/ 16119 w 130"/>
                <a:gd name="T57" fmla="*/ 23165 h 277"/>
                <a:gd name="T58" fmla="*/ 20955 w 130"/>
                <a:gd name="T59" fmla="*/ 18047 h 277"/>
                <a:gd name="T60" fmla="*/ 25253 w 130"/>
                <a:gd name="T61" fmla="*/ 14007 h 277"/>
                <a:gd name="T62" fmla="*/ 28209 w 130"/>
                <a:gd name="T63" fmla="*/ 11852 h 277"/>
                <a:gd name="T64" fmla="*/ 29821 w 130"/>
                <a:gd name="T65" fmla="*/ 10774 h 2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0" h="277">
                  <a:moveTo>
                    <a:pt x="106" y="0"/>
                  </a:moveTo>
                  <a:lnTo>
                    <a:pt x="104" y="1"/>
                  </a:lnTo>
                  <a:lnTo>
                    <a:pt x="100" y="4"/>
                  </a:lnTo>
                  <a:lnTo>
                    <a:pt x="93" y="9"/>
                  </a:lnTo>
                  <a:lnTo>
                    <a:pt x="85" y="17"/>
                  </a:lnTo>
                  <a:lnTo>
                    <a:pt x="74" y="26"/>
                  </a:lnTo>
                  <a:lnTo>
                    <a:pt x="64" y="36"/>
                  </a:lnTo>
                  <a:lnTo>
                    <a:pt x="53" y="49"/>
                  </a:lnTo>
                  <a:lnTo>
                    <a:pt x="42" y="62"/>
                  </a:lnTo>
                  <a:lnTo>
                    <a:pt x="31" y="78"/>
                  </a:lnTo>
                  <a:lnTo>
                    <a:pt x="22" y="93"/>
                  </a:lnTo>
                  <a:lnTo>
                    <a:pt x="13" y="111"/>
                  </a:lnTo>
                  <a:lnTo>
                    <a:pt x="6" y="128"/>
                  </a:lnTo>
                  <a:lnTo>
                    <a:pt x="2" y="147"/>
                  </a:lnTo>
                  <a:lnTo>
                    <a:pt x="0" y="166"/>
                  </a:lnTo>
                  <a:lnTo>
                    <a:pt x="1" y="185"/>
                  </a:lnTo>
                  <a:lnTo>
                    <a:pt x="6" y="205"/>
                  </a:lnTo>
                  <a:lnTo>
                    <a:pt x="13" y="224"/>
                  </a:lnTo>
                  <a:lnTo>
                    <a:pt x="22" y="239"/>
                  </a:lnTo>
                  <a:lnTo>
                    <a:pt x="30" y="251"/>
                  </a:lnTo>
                  <a:lnTo>
                    <a:pt x="40" y="260"/>
                  </a:lnTo>
                  <a:lnTo>
                    <a:pt x="50" y="268"/>
                  </a:lnTo>
                  <a:lnTo>
                    <a:pt x="61" y="272"/>
                  </a:lnTo>
                  <a:lnTo>
                    <a:pt x="71" y="275"/>
                  </a:lnTo>
                  <a:lnTo>
                    <a:pt x="82" y="277"/>
                  </a:lnTo>
                  <a:lnTo>
                    <a:pt x="91" y="277"/>
                  </a:lnTo>
                  <a:lnTo>
                    <a:pt x="101" y="276"/>
                  </a:lnTo>
                  <a:lnTo>
                    <a:pt x="109" y="275"/>
                  </a:lnTo>
                  <a:lnTo>
                    <a:pt x="116" y="273"/>
                  </a:lnTo>
                  <a:lnTo>
                    <a:pt x="121" y="271"/>
                  </a:lnTo>
                  <a:lnTo>
                    <a:pt x="127" y="269"/>
                  </a:lnTo>
                  <a:lnTo>
                    <a:pt x="129" y="268"/>
                  </a:lnTo>
                  <a:lnTo>
                    <a:pt x="130" y="268"/>
                  </a:lnTo>
                  <a:lnTo>
                    <a:pt x="113" y="246"/>
                  </a:lnTo>
                  <a:lnTo>
                    <a:pt x="112" y="246"/>
                  </a:lnTo>
                  <a:lnTo>
                    <a:pt x="109" y="247"/>
                  </a:lnTo>
                  <a:lnTo>
                    <a:pt x="106" y="248"/>
                  </a:lnTo>
                  <a:lnTo>
                    <a:pt x="103" y="249"/>
                  </a:lnTo>
                  <a:lnTo>
                    <a:pt x="97" y="250"/>
                  </a:lnTo>
                  <a:lnTo>
                    <a:pt x="92" y="250"/>
                  </a:lnTo>
                  <a:lnTo>
                    <a:pt x="85" y="250"/>
                  </a:lnTo>
                  <a:lnTo>
                    <a:pt x="79" y="250"/>
                  </a:lnTo>
                  <a:lnTo>
                    <a:pt x="71" y="248"/>
                  </a:lnTo>
                  <a:lnTo>
                    <a:pt x="64" y="245"/>
                  </a:lnTo>
                  <a:lnTo>
                    <a:pt x="57" y="240"/>
                  </a:lnTo>
                  <a:lnTo>
                    <a:pt x="50" y="235"/>
                  </a:lnTo>
                  <a:lnTo>
                    <a:pt x="44" y="227"/>
                  </a:lnTo>
                  <a:lnTo>
                    <a:pt x="37" y="218"/>
                  </a:lnTo>
                  <a:lnTo>
                    <a:pt x="31" y="207"/>
                  </a:lnTo>
                  <a:lnTo>
                    <a:pt x="27" y="193"/>
                  </a:lnTo>
                  <a:lnTo>
                    <a:pt x="24" y="178"/>
                  </a:lnTo>
                  <a:lnTo>
                    <a:pt x="24" y="163"/>
                  </a:lnTo>
                  <a:lnTo>
                    <a:pt x="26" y="149"/>
                  </a:lnTo>
                  <a:lnTo>
                    <a:pt x="30" y="136"/>
                  </a:lnTo>
                  <a:lnTo>
                    <a:pt x="36" y="122"/>
                  </a:lnTo>
                  <a:lnTo>
                    <a:pt x="44" y="110"/>
                  </a:lnTo>
                  <a:lnTo>
                    <a:pt x="51" y="97"/>
                  </a:lnTo>
                  <a:lnTo>
                    <a:pt x="60" y="86"/>
                  </a:lnTo>
                  <a:lnTo>
                    <a:pt x="69" y="77"/>
                  </a:lnTo>
                  <a:lnTo>
                    <a:pt x="78" y="67"/>
                  </a:lnTo>
                  <a:lnTo>
                    <a:pt x="85" y="59"/>
                  </a:lnTo>
                  <a:lnTo>
                    <a:pt x="94" y="52"/>
                  </a:lnTo>
                  <a:lnTo>
                    <a:pt x="101" y="47"/>
                  </a:lnTo>
                  <a:lnTo>
                    <a:pt x="105" y="44"/>
                  </a:lnTo>
                  <a:lnTo>
                    <a:pt x="108" y="40"/>
                  </a:lnTo>
                  <a:lnTo>
                    <a:pt x="111" y="40"/>
                  </a:lnTo>
                  <a:lnTo>
                    <a:pt x="106"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578"/>
            <p:cNvSpPr>
              <a:spLocks noChangeArrowheads="1"/>
            </p:cNvSpPr>
            <p:nvPr/>
          </p:nvSpPr>
          <p:spPr bwMode="auto">
            <a:xfrm>
              <a:off x="5345535" y="4764434"/>
              <a:ext cx="61912" cy="58738"/>
            </a:xfrm>
            <a:custGeom>
              <a:avLst/>
              <a:gdLst>
                <a:gd name="T0" fmla="*/ 9927 w 237"/>
                <a:gd name="T1" fmla="*/ 21862 h 223"/>
                <a:gd name="T2" fmla="*/ 10972 w 237"/>
                <a:gd name="T3" fmla="*/ 21335 h 223"/>
                <a:gd name="T4" fmla="*/ 12800 w 237"/>
                <a:gd name="T5" fmla="*/ 20545 h 223"/>
                <a:gd name="T6" fmla="*/ 14890 w 237"/>
                <a:gd name="T7" fmla="*/ 19228 h 223"/>
                <a:gd name="T8" fmla="*/ 17241 w 237"/>
                <a:gd name="T9" fmla="*/ 17648 h 223"/>
                <a:gd name="T10" fmla="*/ 19070 w 237"/>
                <a:gd name="T11" fmla="*/ 15804 h 223"/>
                <a:gd name="T12" fmla="*/ 20115 w 237"/>
                <a:gd name="T13" fmla="*/ 13433 h 223"/>
                <a:gd name="T14" fmla="*/ 19854 w 237"/>
                <a:gd name="T15" fmla="*/ 11063 h 223"/>
                <a:gd name="T16" fmla="*/ 18547 w 237"/>
                <a:gd name="T17" fmla="*/ 8692 h 223"/>
                <a:gd name="T18" fmla="*/ 16196 w 237"/>
                <a:gd name="T19" fmla="*/ 7375 h 223"/>
                <a:gd name="T20" fmla="*/ 13584 w 237"/>
                <a:gd name="T21" fmla="*/ 7112 h 223"/>
                <a:gd name="T22" fmla="*/ 10972 w 237"/>
                <a:gd name="T23" fmla="*/ 7902 h 223"/>
                <a:gd name="T24" fmla="*/ 8359 w 237"/>
                <a:gd name="T25" fmla="*/ 9746 h 223"/>
                <a:gd name="T26" fmla="*/ 6531 w 237"/>
                <a:gd name="T27" fmla="*/ 12380 h 223"/>
                <a:gd name="T28" fmla="*/ 5225 w 237"/>
                <a:gd name="T29" fmla="*/ 15804 h 223"/>
                <a:gd name="T30" fmla="*/ 4963 w 237"/>
                <a:gd name="T31" fmla="*/ 19755 h 223"/>
                <a:gd name="T32" fmla="*/ 5486 w 237"/>
                <a:gd name="T33" fmla="*/ 24233 h 223"/>
                <a:gd name="T34" fmla="*/ 6531 w 237"/>
                <a:gd name="T35" fmla="*/ 29237 h 223"/>
                <a:gd name="T36" fmla="*/ 8359 w 237"/>
                <a:gd name="T37" fmla="*/ 33978 h 223"/>
                <a:gd name="T38" fmla="*/ 11494 w 237"/>
                <a:gd name="T39" fmla="*/ 39246 h 223"/>
                <a:gd name="T40" fmla="*/ 16719 w 237"/>
                <a:gd name="T41" fmla="*/ 43724 h 223"/>
                <a:gd name="T42" fmla="*/ 24556 w 237"/>
                <a:gd name="T43" fmla="*/ 46885 h 223"/>
                <a:gd name="T44" fmla="*/ 35528 w 237"/>
                <a:gd name="T45" fmla="*/ 48729 h 223"/>
                <a:gd name="T46" fmla="*/ 50940 w 237"/>
                <a:gd name="T47" fmla="*/ 49519 h 223"/>
                <a:gd name="T48" fmla="*/ 60867 w 237"/>
                <a:gd name="T49" fmla="*/ 48465 h 223"/>
                <a:gd name="T50" fmla="*/ 61651 w 237"/>
                <a:gd name="T51" fmla="*/ 49519 h 223"/>
                <a:gd name="T52" fmla="*/ 61912 w 237"/>
                <a:gd name="T53" fmla="*/ 50573 h 223"/>
                <a:gd name="T54" fmla="*/ 61390 w 237"/>
                <a:gd name="T55" fmla="*/ 52416 h 223"/>
                <a:gd name="T56" fmla="*/ 60606 w 237"/>
                <a:gd name="T57" fmla="*/ 53997 h 223"/>
                <a:gd name="T58" fmla="*/ 59561 w 237"/>
                <a:gd name="T59" fmla="*/ 55841 h 223"/>
                <a:gd name="T60" fmla="*/ 58255 w 237"/>
                <a:gd name="T61" fmla="*/ 57158 h 223"/>
                <a:gd name="T62" fmla="*/ 57732 w 237"/>
                <a:gd name="T63" fmla="*/ 58211 h 223"/>
                <a:gd name="T64" fmla="*/ 55381 w 237"/>
                <a:gd name="T65" fmla="*/ 58475 h 223"/>
                <a:gd name="T66" fmla="*/ 49112 w 237"/>
                <a:gd name="T67" fmla="*/ 58738 h 223"/>
                <a:gd name="T68" fmla="*/ 40230 w 237"/>
                <a:gd name="T69" fmla="*/ 58475 h 223"/>
                <a:gd name="T70" fmla="*/ 30303 w 237"/>
                <a:gd name="T71" fmla="*/ 56631 h 223"/>
                <a:gd name="T72" fmla="*/ 19854 w 237"/>
                <a:gd name="T73" fmla="*/ 53470 h 223"/>
                <a:gd name="T74" fmla="*/ 10711 w 237"/>
                <a:gd name="T75" fmla="*/ 47412 h 223"/>
                <a:gd name="T76" fmla="*/ 3657 w 237"/>
                <a:gd name="T77" fmla="*/ 38456 h 223"/>
                <a:gd name="T78" fmla="*/ 522 w 237"/>
                <a:gd name="T79" fmla="*/ 25550 h 223"/>
                <a:gd name="T80" fmla="*/ 522 w 237"/>
                <a:gd name="T81" fmla="*/ 13170 h 223"/>
                <a:gd name="T82" fmla="*/ 2874 w 237"/>
                <a:gd name="T83" fmla="*/ 5268 h 223"/>
                <a:gd name="T84" fmla="*/ 7053 w 237"/>
                <a:gd name="T85" fmla="*/ 1054 h 223"/>
                <a:gd name="T86" fmla="*/ 11755 w 237"/>
                <a:gd name="T87" fmla="*/ 0 h 223"/>
                <a:gd name="T88" fmla="*/ 16980 w 237"/>
                <a:gd name="T89" fmla="*/ 790 h 223"/>
                <a:gd name="T90" fmla="*/ 21682 w 237"/>
                <a:gd name="T91" fmla="*/ 3424 h 223"/>
                <a:gd name="T92" fmla="*/ 25078 w 237"/>
                <a:gd name="T93" fmla="*/ 6585 h 223"/>
                <a:gd name="T94" fmla="*/ 26646 w 237"/>
                <a:gd name="T95" fmla="*/ 10009 h 223"/>
                <a:gd name="T96" fmla="*/ 27168 w 237"/>
                <a:gd name="T97" fmla="*/ 12907 h 223"/>
                <a:gd name="T98" fmla="*/ 26646 w 237"/>
                <a:gd name="T99" fmla="*/ 16067 h 223"/>
                <a:gd name="T100" fmla="*/ 25862 w 237"/>
                <a:gd name="T101" fmla="*/ 18701 h 223"/>
                <a:gd name="T102" fmla="*/ 24817 w 237"/>
                <a:gd name="T103" fmla="*/ 21335 h 223"/>
                <a:gd name="T104" fmla="*/ 22988 w 237"/>
                <a:gd name="T105" fmla="*/ 23443 h 223"/>
                <a:gd name="T106" fmla="*/ 21421 w 237"/>
                <a:gd name="T107" fmla="*/ 25286 h 223"/>
                <a:gd name="T108" fmla="*/ 19070 w 237"/>
                <a:gd name="T109" fmla="*/ 26603 h 223"/>
                <a:gd name="T110" fmla="*/ 16719 w 237"/>
                <a:gd name="T111" fmla="*/ 27394 h 22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7" h="223">
                  <a:moveTo>
                    <a:pt x="38" y="83"/>
                  </a:moveTo>
                  <a:lnTo>
                    <a:pt x="38" y="83"/>
                  </a:lnTo>
                  <a:lnTo>
                    <a:pt x="40" y="82"/>
                  </a:lnTo>
                  <a:lnTo>
                    <a:pt x="42" y="81"/>
                  </a:lnTo>
                  <a:lnTo>
                    <a:pt x="45" y="80"/>
                  </a:lnTo>
                  <a:lnTo>
                    <a:pt x="49" y="78"/>
                  </a:lnTo>
                  <a:lnTo>
                    <a:pt x="53" y="75"/>
                  </a:lnTo>
                  <a:lnTo>
                    <a:pt x="57" y="73"/>
                  </a:lnTo>
                  <a:lnTo>
                    <a:pt x="62" y="70"/>
                  </a:lnTo>
                  <a:lnTo>
                    <a:pt x="66" y="67"/>
                  </a:lnTo>
                  <a:lnTo>
                    <a:pt x="70" y="63"/>
                  </a:lnTo>
                  <a:lnTo>
                    <a:pt x="73" y="60"/>
                  </a:lnTo>
                  <a:lnTo>
                    <a:pt x="76" y="56"/>
                  </a:lnTo>
                  <a:lnTo>
                    <a:pt x="77" y="51"/>
                  </a:lnTo>
                  <a:lnTo>
                    <a:pt x="77" y="47"/>
                  </a:lnTo>
                  <a:lnTo>
                    <a:pt x="76" y="42"/>
                  </a:lnTo>
                  <a:lnTo>
                    <a:pt x="74" y="37"/>
                  </a:lnTo>
                  <a:lnTo>
                    <a:pt x="71" y="33"/>
                  </a:lnTo>
                  <a:lnTo>
                    <a:pt x="66" y="29"/>
                  </a:lnTo>
                  <a:lnTo>
                    <a:pt x="62" y="28"/>
                  </a:lnTo>
                  <a:lnTo>
                    <a:pt x="57" y="27"/>
                  </a:lnTo>
                  <a:lnTo>
                    <a:pt x="52" y="27"/>
                  </a:lnTo>
                  <a:lnTo>
                    <a:pt x="48" y="28"/>
                  </a:lnTo>
                  <a:lnTo>
                    <a:pt x="42" y="30"/>
                  </a:lnTo>
                  <a:lnTo>
                    <a:pt x="38" y="34"/>
                  </a:lnTo>
                  <a:lnTo>
                    <a:pt x="32" y="37"/>
                  </a:lnTo>
                  <a:lnTo>
                    <a:pt x="29" y="41"/>
                  </a:lnTo>
                  <a:lnTo>
                    <a:pt x="25" y="47"/>
                  </a:lnTo>
                  <a:lnTo>
                    <a:pt x="22" y="53"/>
                  </a:lnTo>
                  <a:lnTo>
                    <a:pt x="20" y="60"/>
                  </a:lnTo>
                  <a:lnTo>
                    <a:pt x="19" y="68"/>
                  </a:lnTo>
                  <a:lnTo>
                    <a:pt x="19" y="75"/>
                  </a:lnTo>
                  <a:lnTo>
                    <a:pt x="20" y="83"/>
                  </a:lnTo>
                  <a:lnTo>
                    <a:pt x="21" y="92"/>
                  </a:lnTo>
                  <a:lnTo>
                    <a:pt x="23" y="101"/>
                  </a:lnTo>
                  <a:lnTo>
                    <a:pt x="25" y="111"/>
                  </a:lnTo>
                  <a:lnTo>
                    <a:pt x="28" y="121"/>
                  </a:lnTo>
                  <a:lnTo>
                    <a:pt x="32" y="129"/>
                  </a:lnTo>
                  <a:lnTo>
                    <a:pt x="38" y="139"/>
                  </a:lnTo>
                  <a:lnTo>
                    <a:pt x="44" y="149"/>
                  </a:lnTo>
                  <a:lnTo>
                    <a:pt x="53" y="158"/>
                  </a:lnTo>
                  <a:lnTo>
                    <a:pt x="64" y="166"/>
                  </a:lnTo>
                  <a:lnTo>
                    <a:pt x="77" y="172"/>
                  </a:lnTo>
                  <a:lnTo>
                    <a:pt x="94" y="178"/>
                  </a:lnTo>
                  <a:lnTo>
                    <a:pt x="113" y="183"/>
                  </a:lnTo>
                  <a:lnTo>
                    <a:pt x="136" y="185"/>
                  </a:lnTo>
                  <a:lnTo>
                    <a:pt x="163" y="188"/>
                  </a:lnTo>
                  <a:lnTo>
                    <a:pt x="195" y="188"/>
                  </a:lnTo>
                  <a:lnTo>
                    <a:pt x="230" y="185"/>
                  </a:lnTo>
                  <a:lnTo>
                    <a:pt x="233" y="184"/>
                  </a:lnTo>
                  <a:lnTo>
                    <a:pt x="235" y="185"/>
                  </a:lnTo>
                  <a:lnTo>
                    <a:pt x="236" y="188"/>
                  </a:lnTo>
                  <a:lnTo>
                    <a:pt x="237" y="190"/>
                  </a:lnTo>
                  <a:lnTo>
                    <a:pt x="237" y="192"/>
                  </a:lnTo>
                  <a:lnTo>
                    <a:pt x="236" y="195"/>
                  </a:lnTo>
                  <a:lnTo>
                    <a:pt x="235" y="199"/>
                  </a:lnTo>
                  <a:lnTo>
                    <a:pt x="234" y="202"/>
                  </a:lnTo>
                  <a:lnTo>
                    <a:pt x="232" y="205"/>
                  </a:lnTo>
                  <a:lnTo>
                    <a:pt x="230" y="209"/>
                  </a:lnTo>
                  <a:lnTo>
                    <a:pt x="228" y="212"/>
                  </a:lnTo>
                  <a:lnTo>
                    <a:pt x="225" y="215"/>
                  </a:lnTo>
                  <a:lnTo>
                    <a:pt x="223" y="217"/>
                  </a:lnTo>
                  <a:lnTo>
                    <a:pt x="222" y="220"/>
                  </a:lnTo>
                  <a:lnTo>
                    <a:pt x="221" y="221"/>
                  </a:lnTo>
                  <a:lnTo>
                    <a:pt x="219" y="221"/>
                  </a:lnTo>
                  <a:lnTo>
                    <a:pt x="212" y="222"/>
                  </a:lnTo>
                  <a:lnTo>
                    <a:pt x="201" y="223"/>
                  </a:lnTo>
                  <a:lnTo>
                    <a:pt x="188" y="223"/>
                  </a:lnTo>
                  <a:lnTo>
                    <a:pt x="173" y="223"/>
                  </a:lnTo>
                  <a:lnTo>
                    <a:pt x="154" y="222"/>
                  </a:lnTo>
                  <a:lnTo>
                    <a:pt x="135" y="220"/>
                  </a:lnTo>
                  <a:lnTo>
                    <a:pt x="116" y="215"/>
                  </a:lnTo>
                  <a:lnTo>
                    <a:pt x="95" y="210"/>
                  </a:lnTo>
                  <a:lnTo>
                    <a:pt x="76" y="203"/>
                  </a:lnTo>
                  <a:lnTo>
                    <a:pt x="56" y="192"/>
                  </a:lnTo>
                  <a:lnTo>
                    <a:pt x="41" y="180"/>
                  </a:lnTo>
                  <a:lnTo>
                    <a:pt x="26" y="165"/>
                  </a:lnTo>
                  <a:lnTo>
                    <a:pt x="14" y="146"/>
                  </a:lnTo>
                  <a:lnTo>
                    <a:pt x="5" y="124"/>
                  </a:lnTo>
                  <a:lnTo>
                    <a:pt x="2" y="97"/>
                  </a:lnTo>
                  <a:lnTo>
                    <a:pt x="0" y="71"/>
                  </a:lnTo>
                  <a:lnTo>
                    <a:pt x="2" y="50"/>
                  </a:lnTo>
                  <a:lnTo>
                    <a:pt x="5" y="34"/>
                  </a:lnTo>
                  <a:lnTo>
                    <a:pt x="11" y="20"/>
                  </a:lnTo>
                  <a:lnTo>
                    <a:pt x="18" y="9"/>
                  </a:lnTo>
                  <a:lnTo>
                    <a:pt x="27" y="4"/>
                  </a:lnTo>
                  <a:lnTo>
                    <a:pt x="36" y="1"/>
                  </a:lnTo>
                  <a:lnTo>
                    <a:pt x="45" y="0"/>
                  </a:lnTo>
                  <a:lnTo>
                    <a:pt x="55" y="1"/>
                  </a:lnTo>
                  <a:lnTo>
                    <a:pt x="65" y="3"/>
                  </a:lnTo>
                  <a:lnTo>
                    <a:pt x="74" y="7"/>
                  </a:lnTo>
                  <a:lnTo>
                    <a:pt x="83" y="13"/>
                  </a:lnTo>
                  <a:lnTo>
                    <a:pt x="89" y="18"/>
                  </a:lnTo>
                  <a:lnTo>
                    <a:pt x="96" y="25"/>
                  </a:lnTo>
                  <a:lnTo>
                    <a:pt x="100" y="31"/>
                  </a:lnTo>
                  <a:lnTo>
                    <a:pt x="102" y="38"/>
                  </a:lnTo>
                  <a:lnTo>
                    <a:pt x="104" y="44"/>
                  </a:lnTo>
                  <a:lnTo>
                    <a:pt x="104" y="49"/>
                  </a:lnTo>
                  <a:lnTo>
                    <a:pt x="104" y="55"/>
                  </a:lnTo>
                  <a:lnTo>
                    <a:pt x="102" y="61"/>
                  </a:lnTo>
                  <a:lnTo>
                    <a:pt x="101" y="66"/>
                  </a:lnTo>
                  <a:lnTo>
                    <a:pt x="99" y="71"/>
                  </a:lnTo>
                  <a:lnTo>
                    <a:pt x="97" y="77"/>
                  </a:lnTo>
                  <a:lnTo>
                    <a:pt x="95" y="81"/>
                  </a:lnTo>
                  <a:lnTo>
                    <a:pt x="91" y="85"/>
                  </a:lnTo>
                  <a:lnTo>
                    <a:pt x="88" y="89"/>
                  </a:lnTo>
                  <a:lnTo>
                    <a:pt x="85" y="93"/>
                  </a:lnTo>
                  <a:lnTo>
                    <a:pt x="82" y="96"/>
                  </a:lnTo>
                  <a:lnTo>
                    <a:pt x="77" y="99"/>
                  </a:lnTo>
                  <a:lnTo>
                    <a:pt x="73" y="101"/>
                  </a:lnTo>
                  <a:lnTo>
                    <a:pt x="68" y="103"/>
                  </a:lnTo>
                  <a:lnTo>
                    <a:pt x="64" y="104"/>
                  </a:lnTo>
                  <a:lnTo>
                    <a:pt x="38" y="8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579"/>
            <p:cNvSpPr>
              <a:spLocks noChangeArrowheads="1"/>
            </p:cNvSpPr>
            <p:nvPr/>
          </p:nvSpPr>
          <p:spPr bwMode="auto">
            <a:xfrm>
              <a:off x="5505872" y="4821584"/>
              <a:ext cx="26988" cy="14288"/>
            </a:xfrm>
            <a:custGeom>
              <a:avLst/>
              <a:gdLst>
                <a:gd name="T0" fmla="*/ 0 w 101"/>
                <a:gd name="T1" fmla="*/ 12700 h 54"/>
                <a:gd name="T2" fmla="*/ 267 w 101"/>
                <a:gd name="T3" fmla="*/ 11377 h 54"/>
                <a:gd name="T4" fmla="*/ 1069 w 101"/>
                <a:gd name="T5" fmla="*/ 9790 h 54"/>
                <a:gd name="T6" fmla="*/ 1870 w 101"/>
                <a:gd name="T7" fmla="*/ 7409 h 54"/>
                <a:gd name="T8" fmla="*/ 3206 w 101"/>
                <a:gd name="T9" fmla="*/ 5027 h 54"/>
                <a:gd name="T10" fmla="*/ 5344 w 101"/>
                <a:gd name="T11" fmla="*/ 2911 h 54"/>
                <a:gd name="T12" fmla="*/ 8283 w 101"/>
                <a:gd name="T13" fmla="*/ 1323 h 54"/>
                <a:gd name="T14" fmla="*/ 11757 w 101"/>
                <a:gd name="T15" fmla="*/ 0 h 54"/>
                <a:gd name="T16" fmla="*/ 16032 w 101"/>
                <a:gd name="T17" fmla="*/ 0 h 54"/>
                <a:gd name="T18" fmla="*/ 19773 w 101"/>
                <a:gd name="T19" fmla="*/ 1058 h 54"/>
                <a:gd name="T20" fmla="*/ 22445 w 101"/>
                <a:gd name="T21" fmla="*/ 2911 h 54"/>
                <a:gd name="T22" fmla="*/ 24049 w 101"/>
                <a:gd name="T23" fmla="*/ 5292 h 54"/>
                <a:gd name="T24" fmla="*/ 25652 w 101"/>
                <a:gd name="T25" fmla="*/ 7673 h 54"/>
                <a:gd name="T26" fmla="*/ 26454 w 101"/>
                <a:gd name="T27" fmla="*/ 10319 h 54"/>
                <a:gd name="T28" fmla="*/ 26721 w 101"/>
                <a:gd name="T29" fmla="*/ 12700 h 54"/>
                <a:gd name="T30" fmla="*/ 26988 w 101"/>
                <a:gd name="T31" fmla="*/ 14023 h 54"/>
                <a:gd name="T32" fmla="*/ 21109 w 101"/>
                <a:gd name="T33" fmla="*/ 13759 h 54"/>
                <a:gd name="T34" fmla="*/ 21109 w 101"/>
                <a:gd name="T35" fmla="*/ 13230 h 54"/>
                <a:gd name="T36" fmla="*/ 21109 w 101"/>
                <a:gd name="T37" fmla="*/ 12171 h 54"/>
                <a:gd name="T38" fmla="*/ 20842 w 101"/>
                <a:gd name="T39" fmla="*/ 10848 h 54"/>
                <a:gd name="T40" fmla="*/ 20575 w 101"/>
                <a:gd name="T41" fmla="*/ 8996 h 54"/>
                <a:gd name="T42" fmla="*/ 19773 w 101"/>
                <a:gd name="T43" fmla="*/ 7409 h 54"/>
                <a:gd name="T44" fmla="*/ 18437 w 101"/>
                <a:gd name="T45" fmla="*/ 5821 h 54"/>
                <a:gd name="T46" fmla="*/ 16834 w 101"/>
                <a:gd name="T47" fmla="*/ 5027 h 54"/>
                <a:gd name="T48" fmla="*/ 14429 w 101"/>
                <a:gd name="T49" fmla="*/ 4498 h 54"/>
                <a:gd name="T50" fmla="*/ 12024 w 101"/>
                <a:gd name="T51" fmla="*/ 4763 h 54"/>
                <a:gd name="T52" fmla="*/ 10421 w 101"/>
                <a:gd name="T53" fmla="*/ 5556 h 54"/>
                <a:gd name="T54" fmla="*/ 8818 w 101"/>
                <a:gd name="T55" fmla="*/ 6879 h 54"/>
                <a:gd name="T56" fmla="*/ 8016 w 101"/>
                <a:gd name="T57" fmla="*/ 8202 h 54"/>
                <a:gd name="T58" fmla="*/ 7482 w 101"/>
                <a:gd name="T59" fmla="*/ 9790 h 54"/>
                <a:gd name="T60" fmla="*/ 7215 w 101"/>
                <a:gd name="T61" fmla="*/ 10848 h 54"/>
                <a:gd name="T62" fmla="*/ 7215 w 101"/>
                <a:gd name="T63" fmla="*/ 11642 h 54"/>
                <a:gd name="T64" fmla="*/ 0 w 101"/>
                <a:gd name="T65" fmla="*/ 12700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1" h="54">
                  <a:moveTo>
                    <a:pt x="0" y="48"/>
                  </a:moveTo>
                  <a:lnTo>
                    <a:pt x="0" y="48"/>
                  </a:lnTo>
                  <a:lnTo>
                    <a:pt x="0" y="45"/>
                  </a:lnTo>
                  <a:lnTo>
                    <a:pt x="1" y="43"/>
                  </a:lnTo>
                  <a:lnTo>
                    <a:pt x="1" y="40"/>
                  </a:lnTo>
                  <a:lnTo>
                    <a:pt x="4" y="37"/>
                  </a:lnTo>
                  <a:lnTo>
                    <a:pt x="5" y="32"/>
                  </a:lnTo>
                  <a:lnTo>
                    <a:pt x="7" y="28"/>
                  </a:lnTo>
                  <a:lnTo>
                    <a:pt x="10" y="23"/>
                  </a:lnTo>
                  <a:lnTo>
                    <a:pt x="12" y="19"/>
                  </a:lnTo>
                  <a:lnTo>
                    <a:pt x="16" y="15"/>
                  </a:lnTo>
                  <a:lnTo>
                    <a:pt x="20" y="11"/>
                  </a:lnTo>
                  <a:lnTo>
                    <a:pt x="26" y="8"/>
                  </a:lnTo>
                  <a:lnTo>
                    <a:pt x="31" y="5"/>
                  </a:lnTo>
                  <a:lnTo>
                    <a:pt x="38" y="2"/>
                  </a:lnTo>
                  <a:lnTo>
                    <a:pt x="44" y="0"/>
                  </a:lnTo>
                  <a:lnTo>
                    <a:pt x="52" y="0"/>
                  </a:lnTo>
                  <a:lnTo>
                    <a:pt x="60" y="0"/>
                  </a:lnTo>
                  <a:lnTo>
                    <a:pt x="67" y="1"/>
                  </a:lnTo>
                  <a:lnTo>
                    <a:pt x="74" y="4"/>
                  </a:lnTo>
                  <a:lnTo>
                    <a:pt x="79" y="8"/>
                  </a:lnTo>
                  <a:lnTo>
                    <a:pt x="84" y="11"/>
                  </a:lnTo>
                  <a:lnTo>
                    <a:pt x="87" y="16"/>
                  </a:lnTo>
                  <a:lnTo>
                    <a:pt x="90" y="20"/>
                  </a:lnTo>
                  <a:lnTo>
                    <a:pt x="94" y="26"/>
                  </a:lnTo>
                  <a:lnTo>
                    <a:pt x="96" y="29"/>
                  </a:lnTo>
                  <a:lnTo>
                    <a:pt x="98" y="34"/>
                  </a:lnTo>
                  <a:lnTo>
                    <a:pt x="99" y="39"/>
                  </a:lnTo>
                  <a:lnTo>
                    <a:pt x="100" y="43"/>
                  </a:lnTo>
                  <a:lnTo>
                    <a:pt x="100" y="48"/>
                  </a:lnTo>
                  <a:lnTo>
                    <a:pt x="101" y="50"/>
                  </a:lnTo>
                  <a:lnTo>
                    <a:pt x="101" y="53"/>
                  </a:lnTo>
                  <a:lnTo>
                    <a:pt x="101" y="54"/>
                  </a:lnTo>
                  <a:lnTo>
                    <a:pt x="79" y="52"/>
                  </a:lnTo>
                  <a:lnTo>
                    <a:pt x="79" y="51"/>
                  </a:lnTo>
                  <a:lnTo>
                    <a:pt x="79" y="50"/>
                  </a:lnTo>
                  <a:lnTo>
                    <a:pt x="79" y="49"/>
                  </a:lnTo>
                  <a:lnTo>
                    <a:pt x="79" y="46"/>
                  </a:lnTo>
                  <a:lnTo>
                    <a:pt x="78" y="43"/>
                  </a:lnTo>
                  <a:lnTo>
                    <a:pt x="78" y="41"/>
                  </a:lnTo>
                  <a:lnTo>
                    <a:pt x="78" y="38"/>
                  </a:lnTo>
                  <a:lnTo>
                    <a:pt x="77" y="34"/>
                  </a:lnTo>
                  <a:lnTo>
                    <a:pt x="76" y="31"/>
                  </a:lnTo>
                  <a:lnTo>
                    <a:pt x="74" y="28"/>
                  </a:lnTo>
                  <a:lnTo>
                    <a:pt x="73" y="26"/>
                  </a:lnTo>
                  <a:lnTo>
                    <a:pt x="69" y="22"/>
                  </a:lnTo>
                  <a:lnTo>
                    <a:pt x="67" y="20"/>
                  </a:lnTo>
                  <a:lnTo>
                    <a:pt x="63" y="19"/>
                  </a:lnTo>
                  <a:lnTo>
                    <a:pt x="58" y="17"/>
                  </a:lnTo>
                  <a:lnTo>
                    <a:pt x="54" y="17"/>
                  </a:lnTo>
                  <a:lnTo>
                    <a:pt x="50" y="17"/>
                  </a:lnTo>
                  <a:lnTo>
                    <a:pt x="45" y="18"/>
                  </a:lnTo>
                  <a:lnTo>
                    <a:pt x="41" y="19"/>
                  </a:lnTo>
                  <a:lnTo>
                    <a:pt x="39" y="21"/>
                  </a:lnTo>
                  <a:lnTo>
                    <a:pt x="35" y="23"/>
                  </a:lnTo>
                  <a:lnTo>
                    <a:pt x="33" y="26"/>
                  </a:lnTo>
                  <a:lnTo>
                    <a:pt x="31" y="28"/>
                  </a:lnTo>
                  <a:lnTo>
                    <a:pt x="30" y="31"/>
                  </a:lnTo>
                  <a:lnTo>
                    <a:pt x="29" y="33"/>
                  </a:lnTo>
                  <a:lnTo>
                    <a:pt x="28" y="37"/>
                  </a:lnTo>
                  <a:lnTo>
                    <a:pt x="27" y="39"/>
                  </a:lnTo>
                  <a:lnTo>
                    <a:pt x="27" y="41"/>
                  </a:lnTo>
                  <a:lnTo>
                    <a:pt x="27" y="43"/>
                  </a:lnTo>
                  <a:lnTo>
                    <a:pt x="27" y="44"/>
                  </a:lnTo>
                  <a:lnTo>
                    <a:pt x="27" y="45"/>
                  </a:lnTo>
                  <a:lnTo>
                    <a:pt x="0" y="4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580"/>
            <p:cNvSpPr>
              <a:spLocks noChangeArrowheads="1"/>
            </p:cNvSpPr>
            <p:nvPr/>
          </p:nvSpPr>
          <p:spPr bwMode="auto">
            <a:xfrm>
              <a:off x="5542385" y="4793009"/>
              <a:ext cx="14287" cy="25400"/>
            </a:xfrm>
            <a:custGeom>
              <a:avLst/>
              <a:gdLst>
                <a:gd name="T0" fmla="*/ 12700 w 54"/>
                <a:gd name="T1" fmla="*/ 25400 h 99"/>
                <a:gd name="T2" fmla="*/ 11377 w 54"/>
                <a:gd name="T3" fmla="*/ 25143 h 99"/>
                <a:gd name="T4" fmla="*/ 9789 w 54"/>
                <a:gd name="T5" fmla="*/ 24630 h 99"/>
                <a:gd name="T6" fmla="*/ 7408 w 54"/>
                <a:gd name="T7" fmla="*/ 23861 h 99"/>
                <a:gd name="T8" fmla="*/ 5027 w 54"/>
                <a:gd name="T9" fmla="*/ 22321 h 99"/>
                <a:gd name="T10" fmla="*/ 2910 w 54"/>
                <a:gd name="T11" fmla="*/ 20269 h 99"/>
                <a:gd name="T12" fmla="*/ 1323 w 54"/>
                <a:gd name="T13" fmla="*/ 17960 h 99"/>
                <a:gd name="T14" fmla="*/ 0 w 54"/>
                <a:gd name="T15" fmla="*/ 14368 h 99"/>
                <a:gd name="T16" fmla="*/ 0 w 54"/>
                <a:gd name="T17" fmla="*/ 10519 h 99"/>
                <a:gd name="T18" fmla="*/ 1058 w 54"/>
                <a:gd name="T19" fmla="*/ 7184 h 99"/>
                <a:gd name="T20" fmla="*/ 2910 w 54"/>
                <a:gd name="T21" fmla="*/ 4362 h 99"/>
                <a:gd name="T22" fmla="*/ 5291 w 54"/>
                <a:gd name="T23" fmla="*/ 2566 h 99"/>
                <a:gd name="T24" fmla="*/ 7673 w 54"/>
                <a:gd name="T25" fmla="*/ 1283 h 99"/>
                <a:gd name="T26" fmla="*/ 10318 w 54"/>
                <a:gd name="T27" fmla="*/ 513 h 99"/>
                <a:gd name="T28" fmla="*/ 12170 w 54"/>
                <a:gd name="T29" fmla="*/ 0 h 99"/>
                <a:gd name="T30" fmla="*/ 13758 w 54"/>
                <a:gd name="T31" fmla="*/ 0 h 99"/>
                <a:gd name="T32" fmla="*/ 13493 w 54"/>
                <a:gd name="T33" fmla="*/ 5901 h 99"/>
                <a:gd name="T34" fmla="*/ 13229 w 54"/>
                <a:gd name="T35" fmla="*/ 5644 h 99"/>
                <a:gd name="T36" fmla="*/ 12170 w 54"/>
                <a:gd name="T37" fmla="*/ 5901 h 99"/>
                <a:gd name="T38" fmla="*/ 10848 w 54"/>
                <a:gd name="T39" fmla="*/ 5901 h 99"/>
                <a:gd name="T40" fmla="*/ 8996 w 54"/>
                <a:gd name="T41" fmla="*/ 6671 h 99"/>
                <a:gd name="T42" fmla="*/ 7673 w 54"/>
                <a:gd name="T43" fmla="*/ 7440 h 99"/>
                <a:gd name="T44" fmla="*/ 6085 w 54"/>
                <a:gd name="T45" fmla="*/ 8467 h 99"/>
                <a:gd name="T46" fmla="*/ 5291 w 54"/>
                <a:gd name="T47" fmla="*/ 10263 h 99"/>
                <a:gd name="T48" fmla="*/ 4762 w 54"/>
                <a:gd name="T49" fmla="*/ 12828 h 99"/>
                <a:gd name="T50" fmla="*/ 5027 w 54"/>
                <a:gd name="T51" fmla="*/ 15137 h 99"/>
                <a:gd name="T52" fmla="*/ 5821 w 54"/>
                <a:gd name="T53" fmla="*/ 16420 h 99"/>
                <a:gd name="T54" fmla="*/ 7144 w 54"/>
                <a:gd name="T55" fmla="*/ 17960 h 99"/>
                <a:gd name="T56" fmla="*/ 8466 w 54"/>
                <a:gd name="T57" fmla="*/ 18729 h 99"/>
                <a:gd name="T58" fmla="*/ 9789 w 54"/>
                <a:gd name="T59" fmla="*/ 18986 h 99"/>
                <a:gd name="T60" fmla="*/ 11112 w 54"/>
                <a:gd name="T61" fmla="*/ 19242 h 99"/>
                <a:gd name="T62" fmla="*/ 11641 w 54"/>
                <a:gd name="T63" fmla="*/ 19242 h 99"/>
                <a:gd name="T64" fmla="*/ 12170 w 54"/>
                <a:gd name="T65" fmla="*/ 19242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4" h="99">
                  <a:moveTo>
                    <a:pt x="49" y="99"/>
                  </a:moveTo>
                  <a:lnTo>
                    <a:pt x="48" y="99"/>
                  </a:lnTo>
                  <a:lnTo>
                    <a:pt x="45" y="99"/>
                  </a:lnTo>
                  <a:lnTo>
                    <a:pt x="43" y="98"/>
                  </a:lnTo>
                  <a:lnTo>
                    <a:pt x="40" y="97"/>
                  </a:lnTo>
                  <a:lnTo>
                    <a:pt x="37" y="96"/>
                  </a:lnTo>
                  <a:lnTo>
                    <a:pt x="33" y="95"/>
                  </a:lnTo>
                  <a:lnTo>
                    <a:pt x="28" y="93"/>
                  </a:lnTo>
                  <a:lnTo>
                    <a:pt x="23" y="90"/>
                  </a:lnTo>
                  <a:lnTo>
                    <a:pt x="19" y="87"/>
                  </a:lnTo>
                  <a:lnTo>
                    <a:pt x="15" y="84"/>
                  </a:lnTo>
                  <a:lnTo>
                    <a:pt x="11" y="79"/>
                  </a:lnTo>
                  <a:lnTo>
                    <a:pt x="8" y="75"/>
                  </a:lnTo>
                  <a:lnTo>
                    <a:pt x="5" y="70"/>
                  </a:lnTo>
                  <a:lnTo>
                    <a:pt x="1" y="63"/>
                  </a:lnTo>
                  <a:lnTo>
                    <a:pt x="0" y="56"/>
                  </a:lnTo>
                  <a:lnTo>
                    <a:pt x="0" y="49"/>
                  </a:lnTo>
                  <a:lnTo>
                    <a:pt x="0" y="41"/>
                  </a:lnTo>
                  <a:lnTo>
                    <a:pt x="1" y="33"/>
                  </a:lnTo>
                  <a:lnTo>
                    <a:pt x="4" y="28"/>
                  </a:lnTo>
                  <a:lnTo>
                    <a:pt x="7" y="22"/>
                  </a:lnTo>
                  <a:lnTo>
                    <a:pt x="11" y="17"/>
                  </a:lnTo>
                  <a:lnTo>
                    <a:pt x="15" y="13"/>
                  </a:lnTo>
                  <a:lnTo>
                    <a:pt x="20" y="10"/>
                  </a:lnTo>
                  <a:lnTo>
                    <a:pt x="24" y="8"/>
                  </a:lnTo>
                  <a:lnTo>
                    <a:pt x="29" y="5"/>
                  </a:lnTo>
                  <a:lnTo>
                    <a:pt x="34" y="4"/>
                  </a:lnTo>
                  <a:lnTo>
                    <a:pt x="39" y="2"/>
                  </a:lnTo>
                  <a:lnTo>
                    <a:pt x="43" y="1"/>
                  </a:lnTo>
                  <a:lnTo>
                    <a:pt x="46" y="0"/>
                  </a:lnTo>
                  <a:lnTo>
                    <a:pt x="50" y="0"/>
                  </a:lnTo>
                  <a:lnTo>
                    <a:pt x="52" y="0"/>
                  </a:lnTo>
                  <a:lnTo>
                    <a:pt x="54" y="0"/>
                  </a:lnTo>
                  <a:lnTo>
                    <a:pt x="51" y="23"/>
                  </a:lnTo>
                  <a:lnTo>
                    <a:pt x="51" y="22"/>
                  </a:lnTo>
                  <a:lnTo>
                    <a:pt x="50" y="22"/>
                  </a:lnTo>
                  <a:lnTo>
                    <a:pt x="48" y="22"/>
                  </a:lnTo>
                  <a:lnTo>
                    <a:pt x="46" y="23"/>
                  </a:lnTo>
                  <a:lnTo>
                    <a:pt x="43" y="23"/>
                  </a:lnTo>
                  <a:lnTo>
                    <a:pt x="41" y="23"/>
                  </a:lnTo>
                  <a:lnTo>
                    <a:pt x="38" y="24"/>
                  </a:lnTo>
                  <a:lnTo>
                    <a:pt x="34" y="26"/>
                  </a:lnTo>
                  <a:lnTo>
                    <a:pt x="32" y="27"/>
                  </a:lnTo>
                  <a:lnTo>
                    <a:pt x="29" y="29"/>
                  </a:lnTo>
                  <a:lnTo>
                    <a:pt x="26" y="31"/>
                  </a:lnTo>
                  <a:lnTo>
                    <a:pt x="23" y="33"/>
                  </a:lnTo>
                  <a:lnTo>
                    <a:pt x="21" y="37"/>
                  </a:lnTo>
                  <a:lnTo>
                    <a:pt x="20" y="40"/>
                  </a:lnTo>
                  <a:lnTo>
                    <a:pt x="18" y="44"/>
                  </a:lnTo>
                  <a:lnTo>
                    <a:pt x="18" y="50"/>
                  </a:lnTo>
                  <a:lnTo>
                    <a:pt x="18" y="54"/>
                  </a:lnTo>
                  <a:lnTo>
                    <a:pt x="19" y="59"/>
                  </a:lnTo>
                  <a:lnTo>
                    <a:pt x="20" y="62"/>
                  </a:lnTo>
                  <a:lnTo>
                    <a:pt x="22" y="64"/>
                  </a:lnTo>
                  <a:lnTo>
                    <a:pt x="23" y="67"/>
                  </a:lnTo>
                  <a:lnTo>
                    <a:pt x="27" y="70"/>
                  </a:lnTo>
                  <a:lnTo>
                    <a:pt x="29" y="71"/>
                  </a:lnTo>
                  <a:lnTo>
                    <a:pt x="32" y="73"/>
                  </a:lnTo>
                  <a:lnTo>
                    <a:pt x="34" y="73"/>
                  </a:lnTo>
                  <a:lnTo>
                    <a:pt x="37" y="74"/>
                  </a:lnTo>
                  <a:lnTo>
                    <a:pt x="39" y="74"/>
                  </a:lnTo>
                  <a:lnTo>
                    <a:pt x="42" y="75"/>
                  </a:lnTo>
                  <a:lnTo>
                    <a:pt x="43" y="75"/>
                  </a:lnTo>
                  <a:lnTo>
                    <a:pt x="44" y="75"/>
                  </a:lnTo>
                  <a:lnTo>
                    <a:pt x="45" y="75"/>
                  </a:lnTo>
                  <a:lnTo>
                    <a:pt x="46" y="75"/>
                  </a:lnTo>
                  <a:lnTo>
                    <a:pt x="49" y="9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581"/>
            <p:cNvSpPr>
              <a:spLocks noChangeArrowheads="1"/>
            </p:cNvSpPr>
            <p:nvPr/>
          </p:nvSpPr>
          <p:spPr bwMode="auto">
            <a:xfrm>
              <a:off x="5394747" y="4591397"/>
              <a:ext cx="74613" cy="7937"/>
            </a:xfrm>
            <a:custGeom>
              <a:avLst/>
              <a:gdLst>
                <a:gd name="T0" fmla="*/ 55826 w 278"/>
                <a:gd name="T1" fmla="*/ 0 h 31"/>
                <a:gd name="T2" fmla="*/ 54215 w 278"/>
                <a:gd name="T3" fmla="*/ 0 h 31"/>
                <a:gd name="T4" fmla="*/ 52873 w 278"/>
                <a:gd name="T5" fmla="*/ 0 h 31"/>
                <a:gd name="T6" fmla="*/ 50994 w 278"/>
                <a:gd name="T7" fmla="*/ 0 h 31"/>
                <a:gd name="T8" fmla="*/ 49116 w 278"/>
                <a:gd name="T9" fmla="*/ 256 h 31"/>
                <a:gd name="T10" fmla="*/ 47237 w 278"/>
                <a:gd name="T11" fmla="*/ 256 h 31"/>
                <a:gd name="T12" fmla="*/ 45090 w 278"/>
                <a:gd name="T13" fmla="*/ 256 h 31"/>
                <a:gd name="T14" fmla="*/ 42943 w 278"/>
                <a:gd name="T15" fmla="*/ 256 h 31"/>
                <a:gd name="T16" fmla="*/ 41064 w 278"/>
                <a:gd name="T17" fmla="*/ 256 h 31"/>
                <a:gd name="T18" fmla="*/ 38380 w 278"/>
                <a:gd name="T19" fmla="*/ 256 h 31"/>
                <a:gd name="T20" fmla="*/ 35965 w 278"/>
                <a:gd name="T21" fmla="*/ 256 h 31"/>
                <a:gd name="T22" fmla="*/ 33549 w 278"/>
                <a:gd name="T23" fmla="*/ 256 h 31"/>
                <a:gd name="T24" fmla="*/ 30865 w 278"/>
                <a:gd name="T25" fmla="*/ 512 h 31"/>
                <a:gd name="T26" fmla="*/ 28181 w 278"/>
                <a:gd name="T27" fmla="*/ 512 h 31"/>
                <a:gd name="T28" fmla="*/ 25766 w 278"/>
                <a:gd name="T29" fmla="*/ 512 h 31"/>
                <a:gd name="T30" fmla="*/ 23082 w 278"/>
                <a:gd name="T31" fmla="*/ 512 h 31"/>
                <a:gd name="T32" fmla="*/ 20129 w 278"/>
                <a:gd name="T33" fmla="*/ 768 h 31"/>
                <a:gd name="T34" fmla="*/ 0 w 278"/>
                <a:gd name="T35" fmla="*/ 4609 h 31"/>
                <a:gd name="T36" fmla="*/ 23350 w 278"/>
                <a:gd name="T37" fmla="*/ 7937 h 31"/>
                <a:gd name="T38" fmla="*/ 24424 w 278"/>
                <a:gd name="T39" fmla="*/ 7937 h 31"/>
                <a:gd name="T40" fmla="*/ 26302 w 278"/>
                <a:gd name="T41" fmla="*/ 7937 h 31"/>
                <a:gd name="T42" fmla="*/ 27644 w 278"/>
                <a:gd name="T43" fmla="*/ 7937 h 31"/>
                <a:gd name="T44" fmla="*/ 29792 w 278"/>
                <a:gd name="T45" fmla="*/ 7937 h 31"/>
                <a:gd name="T46" fmla="*/ 31670 w 278"/>
                <a:gd name="T47" fmla="*/ 7681 h 31"/>
                <a:gd name="T48" fmla="*/ 33281 w 278"/>
                <a:gd name="T49" fmla="*/ 7681 h 31"/>
                <a:gd name="T50" fmla="*/ 35428 w 278"/>
                <a:gd name="T51" fmla="*/ 7681 h 31"/>
                <a:gd name="T52" fmla="*/ 37307 w 278"/>
                <a:gd name="T53" fmla="*/ 7681 h 31"/>
                <a:gd name="T54" fmla="*/ 39454 w 278"/>
                <a:gd name="T55" fmla="*/ 7681 h 31"/>
                <a:gd name="T56" fmla="*/ 41869 w 278"/>
                <a:gd name="T57" fmla="*/ 7681 h 31"/>
                <a:gd name="T58" fmla="*/ 44016 w 278"/>
                <a:gd name="T59" fmla="*/ 7425 h 31"/>
                <a:gd name="T60" fmla="*/ 46163 w 278"/>
                <a:gd name="T61" fmla="*/ 7425 h 31"/>
                <a:gd name="T62" fmla="*/ 48579 w 278"/>
                <a:gd name="T63" fmla="*/ 7425 h 31"/>
                <a:gd name="T64" fmla="*/ 51263 w 278"/>
                <a:gd name="T65" fmla="*/ 7425 h 31"/>
                <a:gd name="T66" fmla="*/ 53678 w 278"/>
                <a:gd name="T67" fmla="*/ 7425 h 31"/>
                <a:gd name="T68" fmla="*/ 56094 w 278"/>
                <a:gd name="T69" fmla="*/ 7425 h 31"/>
                <a:gd name="T70" fmla="*/ 74613 w 278"/>
                <a:gd name="T71" fmla="*/ 3072 h 31"/>
                <a:gd name="T72" fmla="*/ 55826 w 278"/>
                <a:gd name="T73" fmla="*/ 0 h 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78" h="31">
                  <a:moveTo>
                    <a:pt x="208" y="0"/>
                  </a:moveTo>
                  <a:lnTo>
                    <a:pt x="202" y="0"/>
                  </a:lnTo>
                  <a:lnTo>
                    <a:pt x="197" y="0"/>
                  </a:lnTo>
                  <a:lnTo>
                    <a:pt x="190" y="0"/>
                  </a:lnTo>
                  <a:lnTo>
                    <a:pt x="183" y="1"/>
                  </a:lnTo>
                  <a:lnTo>
                    <a:pt x="176" y="1"/>
                  </a:lnTo>
                  <a:lnTo>
                    <a:pt x="168" y="1"/>
                  </a:lnTo>
                  <a:lnTo>
                    <a:pt x="160" y="1"/>
                  </a:lnTo>
                  <a:lnTo>
                    <a:pt x="153" y="1"/>
                  </a:lnTo>
                  <a:lnTo>
                    <a:pt x="143" y="1"/>
                  </a:lnTo>
                  <a:lnTo>
                    <a:pt x="134" y="1"/>
                  </a:lnTo>
                  <a:lnTo>
                    <a:pt x="125" y="1"/>
                  </a:lnTo>
                  <a:lnTo>
                    <a:pt x="115" y="2"/>
                  </a:lnTo>
                  <a:lnTo>
                    <a:pt x="105" y="2"/>
                  </a:lnTo>
                  <a:lnTo>
                    <a:pt x="96" y="2"/>
                  </a:lnTo>
                  <a:lnTo>
                    <a:pt x="86" y="2"/>
                  </a:lnTo>
                  <a:lnTo>
                    <a:pt x="75" y="3"/>
                  </a:lnTo>
                  <a:lnTo>
                    <a:pt x="0" y="18"/>
                  </a:lnTo>
                  <a:lnTo>
                    <a:pt x="87" y="31"/>
                  </a:lnTo>
                  <a:lnTo>
                    <a:pt x="91" y="31"/>
                  </a:lnTo>
                  <a:lnTo>
                    <a:pt x="98" y="31"/>
                  </a:lnTo>
                  <a:lnTo>
                    <a:pt x="103" y="31"/>
                  </a:lnTo>
                  <a:lnTo>
                    <a:pt x="111" y="31"/>
                  </a:lnTo>
                  <a:lnTo>
                    <a:pt x="118" y="30"/>
                  </a:lnTo>
                  <a:lnTo>
                    <a:pt x="124" y="30"/>
                  </a:lnTo>
                  <a:lnTo>
                    <a:pt x="132" y="30"/>
                  </a:lnTo>
                  <a:lnTo>
                    <a:pt x="139" y="30"/>
                  </a:lnTo>
                  <a:lnTo>
                    <a:pt x="147" y="30"/>
                  </a:lnTo>
                  <a:lnTo>
                    <a:pt x="156" y="30"/>
                  </a:lnTo>
                  <a:lnTo>
                    <a:pt x="164" y="29"/>
                  </a:lnTo>
                  <a:lnTo>
                    <a:pt x="172" y="29"/>
                  </a:lnTo>
                  <a:lnTo>
                    <a:pt x="181" y="29"/>
                  </a:lnTo>
                  <a:lnTo>
                    <a:pt x="191" y="29"/>
                  </a:lnTo>
                  <a:lnTo>
                    <a:pt x="200" y="29"/>
                  </a:lnTo>
                  <a:lnTo>
                    <a:pt x="209" y="29"/>
                  </a:lnTo>
                  <a:lnTo>
                    <a:pt x="278" y="12"/>
                  </a:lnTo>
                  <a:lnTo>
                    <a:pt x="208"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582"/>
            <p:cNvSpPr>
              <a:spLocks noChangeArrowheads="1"/>
            </p:cNvSpPr>
            <p:nvPr/>
          </p:nvSpPr>
          <p:spPr bwMode="auto">
            <a:xfrm>
              <a:off x="5305847" y="4589809"/>
              <a:ext cx="257175" cy="252413"/>
            </a:xfrm>
            <a:custGeom>
              <a:avLst/>
              <a:gdLst>
                <a:gd name="T0" fmla="*/ 75640 w 969"/>
                <a:gd name="T1" fmla="*/ 2384 h 953"/>
                <a:gd name="T2" fmla="*/ 34502 w 969"/>
                <a:gd name="T3" fmla="*/ 3178 h 953"/>
                <a:gd name="T4" fmla="*/ 5839 w 969"/>
                <a:gd name="T5" fmla="*/ 3708 h 953"/>
                <a:gd name="T6" fmla="*/ 531 w 969"/>
                <a:gd name="T7" fmla="*/ 14567 h 953"/>
                <a:gd name="T8" fmla="*/ 531 w 969"/>
                <a:gd name="T9" fmla="*/ 56415 h 953"/>
                <a:gd name="T10" fmla="*/ 265 w 969"/>
                <a:gd name="T11" fmla="*/ 109123 h 953"/>
                <a:gd name="T12" fmla="*/ 0 w 969"/>
                <a:gd name="T13" fmla="*/ 155209 h 953"/>
                <a:gd name="T14" fmla="*/ 531 w 969"/>
                <a:gd name="T15" fmla="*/ 202089 h 953"/>
                <a:gd name="T16" fmla="*/ 1858 w 969"/>
                <a:gd name="T17" fmla="*/ 239170 h 953"/>
                <a:gd name="T18" fmla="*/ 3185 w 969"/>
                <a:gd name="T19" fmla="*/ 250559 h 953"/>
                <a:gd name="T20" fmla="*/ 32645 w 969"/>
                <a:gd name="T21" fmla="*/ 251354 h 953"/>
                <a:gd name="T22" fmla="*/ 79355 w 969"/>
                <a:gd name="T23" fmla="*/ 252413 h 953"/>
                <a:gd name="T24" fmla="*/ 111204 w 969"/>
                <a:gd name="T25" fmla="*/ 252413 h 953"/>
                <a:gd name="T26" fmla="*/ 150218 w 969"/>
                <a:gd name="T27" fmla="*/ 251618 h 953"/>
                <a:gd name="T28" fmla="*/ 211791 w 969"/>
                <a:gd name="T29" fmla="*/ 251354 h 953"/>
                <a:gd name="T30" fmla="*/ 254521 w 969"/>
                <a:gd name="T31" fmla="*/ 251354 h 953"/>
                <a:gd name="T32" fmla="*/ 257175 w 969"/>
                <a:gd name="T33" fmla="*/ 236786 h 953"/>
                <a:gd name="T34" fmla="*/ 257175 w 969"/>
                <a:gd name="T35" fmla="*/ 194408 h 953"/>
                <a:gd name="T36" fmla="*/ 257175 w 969"/>
                <a:gd name="T37" fmla="*/ 153620 h 953"/>
                <a:gd name="T38" fmla="*/ 256644 w 969"/>
                <a:gd name="T39" fmla="*/ 125809 h 953"/>
                <a:gd name="T40" fmla="*/ 255052 w 969"/>
                <a:gd name="T41" fmla="*/ 68334 h 953"/>
                <a:gd name="T42" fmla="*/ 253725 w 969"/>
                <a:gd name="T43" fmla="*/ 14303 h 953"/>
                <a:gd name="T44" fmla="*/ 248417 w 969"/>
                <a:gd name="T45" fmla="*/ 0 h 953"/>
                <a:gd name="T46" fmla="*/ 210199 w 969"/>
                <a:gd name="T47" fmla="*/ 265 h 953"/>
                <a:gd name="T48" fmla="*/ 163753 w 969"/>
                <a:gd name="T49" fmla="*/ 530 h 953"/>
                <a:gd name="T50" fmla="*/ 145175 w 969"/>
                <a:gd name="T51" fmla="*/ 8476 h 953"/>
                <a:gd name="T52" fmla="*/ 187109 w 969"/>
                <a:gd name="T53" fmla="*/ 7416 h 953"/>
                <a:gd name="T54" fmla="*/ 225061 w 969"/>
                <a:gd name="T55" fmla="*/ 7151 h 953"/>
                <a:gd name="T56" fmla="*/ 245497 w 969"/>
                <a:gd name="T57" fmla="*/ 7151 h 953"/>
                <a:gd name="T58" fmla="*/ 246824 w 969"/>
                <a:gd name="T59" fmla="*/ 23308 h 953"/>
                <a:gd name="T60" fmla="*/ 246293 w 969"/>
                <a:gd name="T61" fmla="*/ 69129 h 953"/>
                <a:gd name="T62" fmla="*/ 246824 w 969"/>
                <a:gd name="T63" fmla="*/ 113890 h 953"/>
                <a:gd name="T64" fmla="*/ 248151 w 969"/>
                <a:gd name="T65" fmla="*/ 139847 h 953"/>
                <a:gd name="T66" fmla="*/ 248417 w 969"/>
                <a:gd name="T67" fmla="*/ 183814 h 953"/>
                <a:gd name="T68" fmla="*/ 248417 w 969"/>
                <a:gd name="T69" fmla="*/ 227781 h 953"/>
                <a:gd name="T70" fmla="*/ 244701 w 969"/>
                <a:gd name="T71" fmla="*/ 243673 h 953"/>
                <a:gd name="T72" fmla="*/ 208872 w 969"/>
                <a:gd name="T73" fmla="*/ 242878 h 953"/>
                <a:gd name="T74" fmla="*/ 160834 w 969"/>
                <a:gd name="T75" fmla="*/ 242348 h 953"/>
                <a:gd name="T76" fmla="*/ 128986 w 969"/>
                <a:gd name="T77" fmla="*/ 242878 h 953"/>
                <a:gd name="T78" fmla="*/ 85990 w 969"/>
                <a:gd name="T79" fmla="*/ 243408 h 953"/>
                <a:gd name="T80" fmla="*/ 35564 w 969"/>
                <a:gd name="T81" fmla="*/ 243143 h 953"/>
                <a:gd name="T82" fmla="*/ 11678 w 969"/>
                <a:gd name="T83" fmla="*/ 243143 h 953"/>
                <a:gd name="T84" fmla="*/ 10616 w 969"/>
                <a:gd name="T85" fmla="*/ 216922 h 953"/>
                <a:gd name="T86" fmla="*/ 9024 w 969"/>
                <a:gd name="T87" fmla="*/ 162360 h 953"/>
                <a:gd name="T88" fmla="*/ 7697 w 969"/>
                <a:gd name="T89" fmla="*/ 116539 h 953"/>
                <a:gd name="T90" fmla="*/ 7697 w 969"/>
                <a:gd name="T91" fmla="*/ 87934 h 953"/>
                <a:gd name="T92" fmla="*/ 8758 w 969"/>
                <a:gd name="T93" fmla="*/ 47410 h 953"/>
                <a:gd name="T94" fmla="*/ 9820 w 969"/>
                <a:gd name="T95" fmla="*/ 16157 h 953"/>
                <a:gd name="T96" fmla="*/ 29194 w 969"/>
                <a:gd name="T97" fmla="*/ 10594 h 953"/>
                <a:gd name="T98" fmla="*/ 61573 w 969"/>
                <a:gd name="T99" fmla="*/ 10330 h 953"/>
                <a:gd name="T100" fmla="*/ 93422 w 969"/>
                <a:gd name="T101" fmla="*/ 9535 h 95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953">
                  <a:moveTo>
                    <a:pt x="413" y="6"/>
                  </a:moveTo>
                  <a:lnTo>
                    <a:pt x="382" y="6"/>
                  </a:lnTo>
                  <a:lnTo>
                    <a:pt x="350" y="7"/>
                  </a:lnTo>
                  <a:lnTo>
                    <a:pt x="318" y="7"/>
                  </a:lnTo>
                  <a:lnTo>
                    <a:pt x="285" y="9"/>
                  </a:lnTo>
                  <a:lnTo>
                    <a:pt x="253" y="10"/>
                  </a:lnTo>
                  <a:lnTo>
                    <a:pt x="221" y="10"/>
                  </a:lnTo>
                  <a:lnTo>
                    <a:pt x="189" y="11"/>
                  </a:lnTo>
                  <a:lnTo>
                    <a:pt x="159" y="12"/>
                  </a:lnTo>
                  <a:lnTo>
                    <a:pt x="130" y="12"/>
                  </a:lnTo>
                  <a:lnTo>
                    <a:pt x="103" y="13"/>
                  </a:lnTo>
                  <a:lnTo>
                    <a:pt x="78" y="13"/>
                  </a:lnTo>
                  <a:lnTo>
                    <a:pt x="57" y="13"/>
                  </a:lnTo>
                  <a:lnTo>
                    <a:pt x="37" y="13"/>
                  </a:lnTo>
                  <a:lnTo>
                    <a:pt x="22" y="14"/>
                  </a:lnTo>
                  <a:lnTo>
                    <a:pt x="11" y="14"/>
                  </a:lnTo>
                  <a:lnTo>
                    <a:pt x="3" y="14"/>
                  </a:lnTo>
                  <a:lnTo>
                    <a:pt x="3" y="21"/>
                  </a:lnTo>
                  <a:lnTo>
                    <a:pt x="3" y="35"/>
                  </a:lnTo>
                  <a:lnTo>
                    <a:pt x="2" y="55"/>
                  </a:lnTo>
                  <a:lnTo>
                    <a:pt x="2" y="79"/>
                  </a:lnTo>
                  <a:lnTo>
                    <a:pt x="2" y="108"/>
                  </a:lnTo>
                  <a:lnTo>
                    <a:pt x="2" y="141"/>
                  </a:lnTo>
                  <a:lnTo>
                    <a:pt x="2" y="176"/>
                  </a:lnTo>
                  <a:lnTo>
                    <a:pt x="2" y="213"/>
                  </a:lnTo>
                  <a:lnTo>
                    <a:pt x="2" y="252"/>
                  </a:lnTo>
                  <a:lnTo>
                    <a:pt x="1" y="292"/>
                  </a:lnTo>
                  <a:lnTo>
                    <a:pt x="1" y="333"/>
                  </a:lnTo>
                  <a:lnTo>
                    <a:pt x="1" y="374"/>
                  </a:lnTo>
                  <a:lnTo>
                    <a:pt x="1" y="412"/>
                  </a:lnTo>
                  <a:lnTo>
                    <a:pt x="1" y="451"/>
                  </a:lnTo>
                  <a:lnTo>
                    <a:pt x="0" y="486"/>
                  </a:lnTo>
                  <a:lnTo>
                    <a:pt x="0" y="519"/>
                  </a:lnTo>
                  <a:lnTo>
                    <a:pt x="0" y="551"/>
                  </a:lnTo>
                  <a:lnTo>
                    <a:pt x="0" y="586"/>
                  </a:lnTo>
                  <a:lnTo>
                    <a:pt x="0" y="621"/>
                  </a:lnTo>
                  <a:lnTo>
                    <a:pt x="1" y="657"/>
                  </a:lnTo>
                  <a:lnTo>
                    <a:pt x="1" y="693"/>
                  </a:lnTo>
                  <a:lnTo>
                    <a:pt x="2" y="729"/>
                  </a:lnTo>
                  <a:lnTo>
                    <a:pt x="2" y="763"/>
                  </a:lnTo>
                  <a:lnTo>
                    <a:pt x="3" y="796"/>
                  </a:lnTo>
                  <a:lnTo>
                    <a:pt x="5" y="827"/>
                  </a:lnTo>
                  <a:lnTo>
                    <a:pt x="5" y="855"/>
                  </a:lnTo>
                  <a:lnTo>
                    <a:pt x="6" y="881"/>
                  </a:lnTo>
                  <a:lnTo>
                    <a:pt x="7" y="903"/>
                  </a:lnTo>
                  <a:lnTo>
                    <a:pt x="7" y="920"/>
                  </a:lnTo>
                  <a:lnTo>
                    <a:pt x="8" y="935"/>
                  </a:lnTo>
                  <a:lnTo>
                    <a:pt x="8" y="942"/>
                  </a:lnTo>
                  <a:lnTo>
                    <a:pt x="8" y="946"/>
                  </a:lnTo>
                  <a:lnTo>
                    <a:pt x="12" y="946"/>
                  </a:lnTo>
                  <a:lnTo>
                    <a:pt x="23" y="947"/>
                  </a:lnTo>
                  <a:lnTo>
                    <a:pt x="41" y="947"/>
                  </a:lnTo>
                  <a:lnTo>
                    <a:pt x="65" y="948"/>
                  </a:lnTo>
                  <a:lnTo>
                    <a:pt x="92" y="948"/>
                  </a:lnTo>
                  <a:lnTo>
                    <a:pt x="123" y="949"/>
                  </a:lnTo>
                  <a:lnTo>
                    <a:pt x="157" y="950"/>
                  </a:lnTo>
                  <a:lnTo>
                    <a:pt x="192" y="951"/>
                  </a:lnTo>
                  <a:lnTo>
                    <a:pt x="228" y="952"/>
                  </a:lnTo>
                  <a:lnTo>
                    <a:pt x="265" y="952"/>
                  </a:lnTo>
                  <a:lnTo>
                    <a:pt x="299" y="953"/>
                  </a:lnTo>
                  <a:lnTo>
                    <a:pt x="332" y="953"/>
                  </a:lnTo>
                  <a:lnTo>
                    <a:pt x="360" y="953"/>
                  </a:lnTo>
                  <a:lnTo>
                    <a:pt x="385" y="953"/>
                  </a:lnTo>
                  <a:lnTo>
                    <a:pt x="405" y="953"/>
                  </a:lnTo>
                  <a:lnTo>
                    <a:pt x="419" y="953"/>
                  </a:lnTo>
                  <a:lnTo>
                    <a:pt x="435" y="952"/>
                  </a:lnTo>
                  <a:lnTo>
                    <a:pt x="458" y="951"/>
                  </a:lnTo>
                  <a:lnTo>
                    <a:pt x="488" y="951"/>
                  </a:lnTo>
                  <a:lnTo>
                    <a:pt x="526" y="951"/>
                  </a:lnTo>
                  <a:lnTo>
                    <a:pt x="566" y="950"/>
                  </a:lnTo>
                  <a:lnTo>
                    <a:pt x="611" y="949"/>
                  </a:lnTo>
                  <a:lnTo>
                    <a:pt x="659" y="949"/>
                  </a:lnTo>
                  <a:lnTo>
                    <a:pt x="706" y="949"/>
                  </a:lnTo>
                  <a:lnTo>
                    <a:pt x="753" y="949"/>
                  </a:lnTo>
                  <a:lnTo>
                    <a:pt x="798" y="949"/>
                  </a:lnTo>
                  <a:lnTo>
                    <a:pt x="842" y="949"/>
                  </a:lnTo>
                  <a:lnTo>
                    <a:pt x="880" y="949"/>
                  </a:lnTo>
                  <a:lnTo>
                    <a:pt x="913" y="949"/>
                  </a:lnTo>
                  <a:lnTo>
                    <a:pt x="941" y="949"/>
                  </a:lnTo>
                  <a:lnTo>
                    <a:pt x="959" y="949"/>
                  </a:lnTo>
                  <a:lnTo>
                    <a:pt x="969" y="949"/>
                  </a:lnTo>
                  <a:lnTo>
                    <a:pt x="969" y="945"/>
                  </a:lnTo>
                  <a:lnTo>
                    <a:pt x="969" y="934"/>
                  </a:lnTo>
                  <a:lnTo>
                    <a:pt x="969" y="917"/>
                  </a:lnTo>
                  <a:lnTo>
                    <a:pt x="969" y="894"/>
                  </a:lnTo>
                  <a:lnTo>
                    <a:pt x="969" y="868"/>
                  </a:lnTo>
                  <a:lnTo>
                    <a:pt x="969" y="837"/>
                  </a:lnTo>
                  <a:lnTo>
                    <a:pt x="969" y="804"/>
                  </a:lnTo>
                  <a:lnTo>
                    <a:pt x="969" y="770"/>
                  </a:lnTo>
                  <a:lnTo>
                    <a:pt x="969" y="734"/>
                  </a:lnTo>
                  <a:lnTo>
                    <a:pt x="969" y="699"/>
                  </a:lnTo>
                  <a:lnTo>
                    <a:pt x="969" y="666"/>
                  </a:lnTo>
                  <a:lnTo>
                    <a:pt x="969" y="634"/>
                  </a:lnTo>
                  <a:lnTo>
                    <a:pt x="969" y="606"/>
                  </a:lnTo>
                  <a:lnTo>
                    <a:pt x="969" y="580"/>
                  </a:lnTo>
                  <a:lnTo>
                    <a:pt x="969" y="560"/>
                  </a:lnTo>
                  <a:lnTo>
                    <a:pt x="969" y="545"/>
                  </a:lnTo>
                  <a:lnTo>
                    <a:pt x="969" y="530"/>
                  </a:lnTo>
                  <a:lnTo>
                    <a:pt x="968" y="506"/>
                  </a:lnTo>
                  <a:lnTo>
                    <a:pt x="967" y="475"/>
                  </a:lnTo>
                  <a:lnTo>
                    <a:pt x="967" y="439"/>
                  </a:lnTo>
                  <a:lnTo>
                    <a:pt x="966" y="397"/>
                  </a:lnTo>
                  <a:lnTo>
                    <a:pt x="964" y="353"/>
                  </a:lnTo>
                  <a:lnTo>
                    <a:pt x="962" y="305"/>
                  </a:lnTo>
                  <a:lnTo>
                    <a:pt x="961" y="258"/>
                  </a:lnTo>
                  <a:lnTo>
                    <a:pt x="960" y="212"/>
                  </a:lnTo>
                  <a:lnTo>
                    <a:pt x="959" y="167"/>
                  </a:lnTo>
                  <a:lnTo>
                    <a:pt x="958" y="124"/>
                  </a:lnTo>
                  <a:lnTo>
                    <a:pt x="957" y="87"/>
                  </a:lnTo>
                  <a:lnTo>
                    <a:pt x="956" y="54"/>
                  </a:lnTo>
                  <a:lnTo>
                    <a:pt x="955" y="28"/>
                  </a:lnTo>
                  <a:lnTo>
                    <a:pt x="954" y="10"/>
                  </a:lnTo>
                  <a:lnTo>
                    <a:pt x="954" y="2"/>
                  </a:lnTo>
                  <a:lnTo>
                    <a:pt x="948" y="1"/>
                  </a:lnTo>
                  <a:lnTo>
                    <a:pt x="936" y="0"/>
                  </a:lnTo>
                  <a:lnTo>
                    <a:pt x="916" y="0"/>
                  </a:lnTo>
                  <a:lnTo>
                    <a:pt x="891" y="0"/>
                  </a:lnTo>
                  <a:lnTo>
                    <a:pt x="862" y="0"/>
                  </a:lnTo>
                  <a:lnTo>
                    <a:pt x="829" y="0"/>
                  </a:lnTo>
                  <a:lnTo>
                    <a:pt x="792" y="1"/>
                  </a:lnTo>
                  <a:lnTo>
                    <a:pt x="756" y="1"/>
                  </a:lnTo>
                  <a:lnTo>
                    <a:pt x="718" y="1"/>
                  </a:lnTo>
                  <a:lnTo>
                    <a:pt x="682" y="2"/>
                  </a:lnTo>
                  <a:lnTo>
                    <a:pt x="648" y="2"/>
                  </a:lnTo>
                  <a:lnTo>
                    <a:pt x="617" y="2"/>
                  </a:lnTo>
                  <a:lnTo>
                    <a:pt x="589" y="3"/>
                  </a:lnTo>
                  <a:lnTo>
                    <a:pt x="569" y="3"/>
                  </a:lnTo>
                  <a:lnTo>
                    <a:pt x="553" y="3"/>
                  </a:lnTo>
                  <a:lnTo>
                    <a:pt x="546" y="3"/>
                  </a:lnTo>
                  <a:lnTo>
                    <a:pt x="547" y="32"/>
                  </a:lnTo>
                  <a:lnTo>
                    <a:pt x="577" y="31"/>
                  </a:lnTo>
                  <a:lnTo>
                    <a:pt x="609" y="31"/>
                  </a:lnTo>
                  <a:lnTo>
                    <a:pt x="640" y="29"/>
                  </a:lnTo>
                  <a:lnTo>
                    <a:pt x="673" y="29"/>
                  </a:lnTo>
                  <a:lnTo>
                    <a:pt x="705" y="28"/>
                  </a:lnTo>
                  <a:lnTo>
                    <a:pt x="736" y="28"/>
                  </a:lnTo>
                  <a:lnTo>
                    <a:pt x="767" y="28"/>
                  </a:lnTo>
                  <a:lnTo>
                    <a:pt x="796" y="28"/>
                  </a:lnTo>
                  <a:lnTo>
                    <a:pt x="823" y="28"/>
                  </a:lnTo>
                  <a:lnTo>
                    <a:pt x="848" y="27"/>
                  </a:lnTo>
                  <a:lnTo>
                    <a:pt x="870" y="27"/>
                  </a:lnTo>
                  <a:lnTo>
                    <a:pt x="890" y="27"/>
                  </a:lnTo>
                  <a:lnTo>
                    <a:pt x="905" y="27"/>
                  </a:lnTo>
                  <a:lnTo>
                    <a:pt x="917" y="27"/>
                  </a:lnTo>
                  <a:lnTo>
                    <a:pt x="925" y="27"/>
                  </a:lnTo>
                  <a:lnTo>
                    <a:pt x="930" y="28"/>
                  </a:lnTo>
                  <a:lnTo>
                    <a:pt x="930" y="32"/>
                  </a:lnTo>
                  <a:lnTo>
                    <a:pt x="930" y="44"/>
                  </a:lnTo>
                  <a:lnTo>
                    <a:pt x="930" y="62"/>
                  </a:lnTo>
                  <a:lnTo>
                    <a:pt x="930" y="88"/>
                  </a:lnTo>
                  <a:lnTo>
                    <a:pt x="930" y="117"/>
                  </a:lnTo>
                  <a:lnTo>
                    <a:pt x="930" y="150"/>
                  </a:lnTo>
                  <a:lnTo>
                    <a:pt x="930" y="187"/>
                  </a:lnTo>
                  <a:lnTo>
                    <a:pt x="930" y="224"/>
                  </a:lnTo>
                  <a:lnTo>
                    <a:pt x="928" y="261"/>
                  </a:lnTo>
                  <a:lnTo>
                    <a:pt x="928" y="300"/>
                  </a:lnTo>
                  <a:lnTo>
                    <a:pt x="928" y="337"/>
                  </a:lnTo>
                  <a:lnTo>
                    <a:pt x="928" y="371"/>
                  </a:lnTo>
                  <a:lnTo>
                    <a:pt x="928" y="402"/>
                  </a:lnTo>
                  <a:lnTo>
                    <a:pt x="930" y="430"/>
                  </a:lnTo>
                  <a:lnTo>
                    <a:pt x="931" y="452"/>
                  </a:lnTo>
                  <a:lnTo>
                    <a:pt x="932" y="467"/>
                  </a:lnTo>
                  <a:lnTo>
                    <a:pt x="933" y="483"/>
                  </a:lnTo>
                  <a:lnTo>
                    <a:pt x="935" y="502"/>
                  </a:lnTo>
                  <a:lnTo>
                    <a:pt x="935" y="528"/>
                  </a:lnTo>
                  <a:lnTo>
                    <a:pt x="936" y="556"/>
                  </a:lnTo>
                  <a:lnTo>
                    <a:pt x="936" y="588"/>
                  </a:lnTo>
                  <a:lnTo>
                    <a:pt x="936" y="621"/>
                  </a:lnTo>
                  <a:lnTo>
                    <a:pt x="936" y="657"/>
                  </a:lnTo>
                  <a:lnTo>
                    <a:pt x="936" y="694"/>
                  </a:lnTo>
                  <a:lnTo>
                    <a:pt x="936" y="729"/>
                  </a:lnTo>
                  <a:lnTo>
                    <a:pt x="935" y="765"/>
                  </a:lnTo>
                  <a:lnTo>
                    <a:pt x="935" y="798"/>
                  </a:lnTo>
                  <a:lnTo>
                    <a:pt x="936" y="831"/>
                  </a:lnTo>
                  <a:lnTo>
                    <a:pt x="936" y="860"/>
                  </a:lnTo>
                  <a:lnTo>
                    <a:pt x="936" y="884"/>
                  </a:lnTo>
                  <a:lnTo>
                    <a:pt x="937" y="905"/>
                  </a:lnTo>
                  <a:lnTo>
                    <a:pt x="938" y="920"/>
                  </a:lnTo>
                  <a:lnTo>
                    <a:pt x="934" y="920"/>
                  </a:lnTo>
                  <a:lnTo>
                    <a:pt x="922" y="920"/>
                  </a:lnTo>
                  <a:lnTo>
                    <a:pt x="904" y="919"/>
                  </a:lnTo>
                  <a:lnTo>
                    <a:pt x="881" y="919"/>
                  </a:lnTo>
                  <a:lnTo>
                    <a:pt x="853" y="918"/>
                  </a:lnTo>
                  <a:lnTo>
                    <a:pt x="821" y="918"/>
                  </a:lnTo>
                  <a:lnTo>
                    <a:pt x="787" y="917"/>
                  </a:lnTo>
                  <a:lnTo>
                    <a:pt x="751" y="917"/>
                  </a:lnTo>
                  <a:lnTo>
                    <a:pt x="713" y="915"/>
                  </a:lnTo>
                  <a:lnTo>
                    <a:pt x="676" y="915"/>
                  </a:lnTo>
                  <a:lnTo>
                    <a:pt x="640" y="915"/>
                  </a:lnTo>
                  <a:lnTo>
                    <a:pt x="606" y="915"/>
                  </a:lnTo>
                  <a:lnTo>
                    <a:pt x="574" y="915"/>
                  </a:lnTo>
                  <a:lnTo>
                    <a:pt x="546" y="915"/>
                  </a:lnTo>
                  <a:lnTo>
                    <a:pt x="522" y="915"/>
                  </a:lnTo>
                  <a:lnTo>
                    <a:pt x="505" y="917"/>
                  </a:lnTo>
                  <a:lnTo>
                    <a:pt x="486" y="917"/>
                  </a:lnTo>
                  <a:lnTo>
                    <a:pt x="462" y="918"/>
                  </a:lnTo>
                  <a:lnTo>
                    <a:pt x="433" y="918"/>
                  </a:lnTo>
                  <a:lnTo>
                    <a:pt x="400" y="919"/>
                  </a:lnTo>
                  <a:lnTo>
                    <a:pt x="362" y="919"/>
                  </a:lnTo>
                  <a:lnTo>
                    <a:pt x="324" y="919"/>
                  </a:lnTo>
                  <a:lnTo>
                    <a:pt x="284" y="919"/>
                  </a:lnTo>
                  <a:lnTo>
                    <a:pt x="245" y="919"/>
                  </a:lnTo>
                  <a:lnTo>
                    <a:pt x="205" y="918"/>
                  </a:lnTo>
                  <a:lnTo>
                    <a:pt x="168" y="918"/>
                  </a:lnTo>
                  <a:lnTo>
                    <a:pt x="134" y="918"/>
                  </a:lnTo>
                  <a:lnTo>
                    <a:pt x="104" y="918"/>
                  </a:lnTo>
                  <a:lnTo>
                    <a:pt x="79" y="918"/>
                  </a:lnTo>
                  <a:lnTo>
                    <a:pt x="59" y="918"/>
                  </a:lnTo>
                  <a:lnTo>
                    <a:pt x="48" y="918"/>
                  </a:lnTo>
                  <a:lnTo>
                    <a:pt x="44" y="918"/>
                  </a:lnTo>
                  <a:lnTo>
                    <a:pt x="43" y="913"/>
                  </a:lnTo>
                  <a:lnTo>
                    <a:pt x="43" y="899"/>
                  </a:lnTo>
                  <a:lnTo>
                    <a:pt x="42" y="879"/>
                  </a:lnTo>
                  <a:lnTo>
                    <a:pt x="41" y="851"/>
                  </a:lnTo>
                  <a:lnTo>
                    <a:pt x="40" y="819"/>
                  </a:lnTo>
                  <a:lnTo>
                    <a:pt x="39" y="782"/>
                  </a:lnTo>
                  <a:lnTo>
                    <a:pt x="37" y="742"/>
                  </a:lnTo>
                  <a:lnTo>
                    <a:pt x="36" y="700"/>
                  </a:lnTo>
                  <a:lnTo>
                    <a:pt x="35" y="657"/>
                  </a:lnTo>
                  <a:lnTo>
                    <a:pt x="34" y="613"/>
                  </a:lnTo>
                  <a:lnTo>
                    <a:pt x="32" y="572"/>
                  </a:lnTo>
                  <a:lnTo>
                    <a:pt x="32" y="533"/>
                  </a:lnTo>
                  <a:lnTo>
                    <a:pt x="30" y="497"/>
                  </a:lnTo>
                  <a:lnTo>
                    <a:pt x="29" y="466"/>
                  </a:lnTo>
                  <a:lnTo>
                    <a:pt x="29" y="440"/>
                  </a:lnTo>
                  <a:lnTo>
                    <a:pt x="29" y="420"/>
                  </a:lnTo>
                  <a:lnTo>
                    <a:pt x="28" y="403"/>
                  </a:lnTo>
                  <a:lnTo>
                    <a:pt x="28" y="382"/>
                  </a:lnTo>
                  <a:lnTo>
                    <a:pt x="29" y="358"/>
                  </a:lnTo>
                  <a:lnTo>
                    <a:pt x="29" y="332"/>
                  </a:lnTo>
                  <a:lnTo>
                    <a:pt x="30" y="302"/>
                  </a:lnTo>
                  <a:lnTo>
                    <a:pt x="30" y="272"/>
                  </a:lnTo>
                  <a:lnTo>
                    <a:pt x="31" y="241"/>
                  </a:lnTo>
                  <a:lnTo>
                    <a:pt x="32" y="210"/>
                  </a:lnTo>
                  <a:lnTo>
                    <a:pt x="33" y="179"/>
                  </a:lnTo>
                  <a:lnTo>
                    <a:pt x="34" y="149"/>
                  </a:lnTo>
                  <a:lnTo>
                    <a:pt x="34" y="123"/>
                  </a:lnTo>
                  <a:lnTo>
                    <a:pt x="35" y="99"/>
                  </a:lnTo>
                  <a:lnTo>
                    <a:pt x="36" y="78"/>
                  </a:lnTo>
                  <a:lnTo>
                    <a:pt x="37" y="61"/>
                  </a:lnTo>
                  <a:lnTo>
                    <a:pt x="37" y="49"/>
                  </a:lnTo>
                  <a:lnTo>
                    <a:pt x="37" y="44"/>
                  </a:lnTo>
                  <a:lnTo>
                    <a:pt x="62" y="43"/>
                  </a:lnTo>
                  <a:lnTo>
                    <a:pt x="86" y="42"/>
                  </a:lnTo>
                  <a:lnTo>
                    <a:pt x="110" y="40"/>
                  </a:lnTo>
                  <a:lnTo>
                    <a:pt x="134" y="40"/>
                  </a:lnTo>
                  <a:lnTo>
                    <a:pt x="158" y="39"/>
                  </a:lnTo>
                  <a:lnTo>
                    <a:pt x="183" y="39"/>
                  </a:lnTo>
                  <a:lnTo>
                    <a:pt x="206" y="39"/>
                  </a:lnTo>
                  <a:lnTo>
                    <a:pt x="232" y="39"/>
                  </a:lnTo>
                  <a:lnTo>
                    <a:pt x="256" y="38"/>
                  </a:lnTo>
                  <a:lnTo>
                    <a:pt x="280" y="38"/>
                  </a:lnTo>
                  <a:lnTo>
                    <a:pt x="303" y="37"/>
                  </a:lnTo>
                  <a:lnTo>
                    <a:pt x="328" y="37"/>
                  </a:lnTo>
                  <a:lnTo>
                    <a:pt x="352" y="36"/>
                  </a:lnTo>
                  <a:lnTo>
                    <a:pt x="375" y="35"/>
                  </a:lnTo>
                  <a:lnTo>
                    <a:pt x="400" y="35"/>
                  </a:lnTo>
                  <a:lnTo>
                    <a:pt x="425" y="34"/>
                  </a:lnTo>
                  <a:lnTo>
                    <a:pt x="413" y="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583"/>
            <p:cNvSpPr>
              <a:spLocks noChangeArrowheads="1"/>
            </p:cNvSpPr>
            <p:nvPr/>
          </p:nvSpPr>
          <p:spPr bwMode="auto">
            <a:xfrm>
              <a:off x="5455072" y="4661247"/>
              <a:ext cx="98425" cy="42862"/>
            </a:xfrm>
            <a:custGeom>
              <a:avLst/>
              <a:gdLst>
                <a:gd name="T0" fmla="*/ 97901 w 376"/>
                <a:gd name="T1" fmla="*/ 9409 h 164"/>
                <a:gd name="T2" fmla="*/ 92404 w 376"/>
                <a:gd name="T3" fmla="*/ 9409 h 164"/>
                <a:gd name="T4" fmla="*/ 83504 w 376"/>
                <a:gd name="T5" fmla="*/ 9409 h 164"/>
                <a:gd name="T6" fmla="*/ 71725 w 376"/>
                <a:gd name="T7" fmla="*/ 9409 h 164"/>
                <a:gd name="T8" fmla="*/ 58636 w 376"/>
                <a:gd name="T9" fmla="*/ 10193 h 164"/>
                <a:gd name="T10" fmla="*/ 45024 w 376"/>
                <a:gd name="T11" fmla="*/ 10716 h 164"/>
                <a:gd name="T12" fmla="*/ 32721 w 376"/>
                <a:gd name="T13" fmla="*/ 12022 h 164"/>
                <a:gd name="T14" fmla="*/ 22774 w 376"/>
                <a:gd name="T15" fmla="*/ 13852 h 164"/>
                <a:gd name="T16" fmla="*/ 15968 w 376"/>
                <a:gd name="T17" fmla="*/ 16465 h 164"/>
                <a:gd name="T18" fmla="*/ 11780 w 376"/>
                <a:gd name="T19" fmla="*/ 19863 h 164"/>
                <a:gd name="T20" fmla="*/ 8638 w 376"/>
                <a:gd name="T21" fmla="*/ 23522 h 164"/>
                <a:gd name="T22" fmla="*/ 7068 w 376"/>
                <a:gd name="T23" fmla="*/ 27442 h 164"/>
                <a:gd name="T24" fmla="*/ 6282 w 376"/>
                <a:gd name="T25" fmla="*/ 31101 h 164"/>
                <a:gd name="T26" fmla="*/ 6282 w 376"/>
                <a:gd name="T27" fmla="*/ 34237 h 164"/>
                <a:gd name="T28" fmla="*/ 6806 w 376"/>
                <a:gd name="T29" fmla="*/ 36851 h 164"/>
                <a:gd name="T30" fmla="*/ 7068 w 376"/>
                <a:gd name="T31" fmla="*/ 37896 h 164"/>
                <a:gd name="T32" fmla="*/ 0 w 376"/>
                <a:gd name="T33" fmla="*/ 42862 h 164"/>
                <a:gd name="T34" fmla="*/ 0 w 376"/>
                <a:gd name="T35" fmla="*/ 40771 h 164"/>
                <a:gd name="T36" fmla="*/ 0 w 376"/>
                <a:gd name="T37" fmla="*/ 37896 h 164"/>
                <a:gd name="T38" fmla="*/ 262 w 376"/>
                <a:gd name="T39" fmla="*/ 33976 h 164"/>
                <a:gd name="T40" fmla="*/ 785 w 376"/>
                <a:gd name="T41" fmla="*/ 29272 h 164"/>
                <a:gd name="T42" fmla="*/ 2094 w 376"/>
                <a:gd name="T43" fmla="*/ 24829 h 164"/>
                <a:gd name="T44" fmla="*/ 3665 w 376"/>
                <a:gd name="T45" fmla="*/ 19863 h 164"/>
                <a:gd name="T46" fmla="*/ 5759 w 376"/>
                <a:gd name="T47" fmla="*/ 16204 h 164"/>
                <a:gd name="T48" fmla="*/ 9162 w 376"/>
                <a:gd name="T49" fmla="*/ 13068 h 164"/>
                <a:gd name="T50" fmla="*/ 16753 w 376"/>
                <a:gd name="T51" fmla="*/ 9931 h 164"/>
                <a:gd name="T52" fmla="*/ 27486 w 376"/>
                <a:gd name="T53" fmla="*/ 7318 h 164"/>
                <a:gd name="T54" fmla="*/ 40836 w 376"/>
                <a:gd name="T55" fmla="*/ 4704 h 164"/>
                <a:gd name="T56" fmla="*/ 55233 w 376"/>
                <a:gd name="T57" fmla="*/ 2875 h 164"/>
                <a:gd name="T58" fmla="*/ 69630 w 376"/>
                <a:gd name="T59" fmla="*/ 1568 h 164"/>
                <a:gd name="T60" fmla="*/ 82719 w 376"/>
                <a:gd name="T61" fmla="*/ 261 h 164"/>
                <a:gd name="T62" fmla="*/ 93975 w 376"/>
                <a:gd name="T63" fmla="*/ 0 h 164"/>
                <a:gd name="T64" fmla="*/ 98425 w 376"/>
                <a:gd name="T65" fmla="*/ 9931 h 1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6" h="164">
                  <a:moveTo>
                    <a:pt x="376" y="38"/>
                  </a:moveTo>
                  <a:lnTo>
                    <a:pt x="374" y="36"/>
                  </a:lnTo>
                  <a:lnTo>
                    <a:pt x="365" y="36"/>
                  </a:lnTo>
                  <a:lnTo>
                    <a:pt x="353" y="36"/>
                  </a:lnTo>
                  <a:lnTo>
                    <a:pt x="338" y="36"/>
                  </a:lnTo>
                  <a:lnTo>
                    <a:pt x="319" y="36"/>
                  </a:lnTo>
                  <a:lnTo>
                    <a:pt x="297" y="36"/>
                  </a:lnTo>
                  <a:lnTo>
                    <a:pt x="274" y="36"/>
                  </a:lnTo>
                  <a:lnTo>
                    <a:pt x="249" y="38"/>
                  </a:lnTo>
                  <a:lnTo>
                    <a:pt x="224" y="39"/>
                  </a:lnTo>
                  <a:lnTo>
                    <a:pt x="197" y="40"/>
                  </a:lnTo>
                  <a:lnTo>
                    <a:pt x="172" y="41"/>
                  </a:lnTo>
                  <a:lnTo>
                    <a:pt x="148" y="43"/>
                  </a:lnTo>
                  <a:lnTo>
                    <a:pt x="125" y="46"/>
                  </a:lnTo>
                  <a:lnTo>
                    <a:pt x="105" y="50"/>
                  </a:lnTo>
                  <a:lnTo>
                    <a:pt x="87" y="53"/>
                  </a:lnTo>
                  <a:lnTo>
                    <a:pt x="73" y="58"/>
                  </a:lnTo>
                  <a:lnTo>
                    <a:pt x="61" y="63"/>
                  </a:lnTo>
                  <a:lnTo>
                    <a:pt x="53" y="69"/>
                  </a:lnTo>
                  <a:lnTo>
                    <a:pt x="45" y="76"/>
                  </a:lnTo>
                  <a:lnTo>
                    <a:pt x="38" y="84"/>
                  </a:lnTo>
                  <a:lnTo>
                    <a:pt x="33" y="90"/>
                  </a:lnTo>
                  <a:lnTo>
                    <a:pt x="30" y="98"/>
                  </a:lnTo>
                  <a:lnTo>
                    <a:pt x="27" y="105"/>
                  </a:lnTo>
                  <a:lnTo>
                    <a:pt x="25" y="112"/>
                  </a:lnTo>
                  <a:lnTo>
                    <a:pt x="24" y="119"/>
                  </a:lnTo>
                  <a:lnTo>
                    <a:pt x="24" y="126"/>
                  </a:lnTo>
                  <a:lnTo>
                    <a:pt x="24" y="131"/>
                  </a:lnTo>
                  <a:lnTo>
                    <a:pt x="25" y="137"/>
                  </a:lnTo>
                  <a:lnTo>
                    <a:pt x="26" y="141"/>
                  </a:lnTo>
                  <a:lnTo>
                    <a:pt x="27" y="144"/>
                  </a:lnTo>
                  <a:lnTo>
                    <a:pt x="27" y="145"/>
                  </a:lnTo>
                  <a:lnTo>
                    <a:pt x="27" y="148"/>
                  </a:lnTo>
                  <a:lnTo>
                    <a:pt x="0" y="164"/>
                  </a:lnTo>
                  <a:lnTo>
                    <a:pt x="0" y="161"/>
                  </a:lnTo>
                  <a:lnTo>
                    <a:pt x="0" y="156"/>
                  </a:lnTo>
                  <a:lnTo>
                    <a:pt x="0" y="151"/>
                  </a:lnTo>
                  <a:lnTo>
                    <a:pt x="0" y="145"/>
                  </a:lnTo>
                  <a:lnTo>
                    <a:pt x="1" y="138"/>
                  </a:lnTo>
                  <a:lnTo>
                    <a:pt x="1" y="130"/>
                  </a:lnTo>
                  <a:lnTo>
                    <a:pt x="3" y="121"/>
                  </a:lnTo>
                  <a:lnTo>
                    <a:pt x="3" y="112"/>
                  </a:lnTo>
                  <a:lnTo>
                    <a:pt x="5" y="104"/>
                  </a:lnTo>
                  <a:lnTo>
                    <a:pt x="8" y="95"/>
                  </a:lnTo>
                  <a:lnTo>
                    <a:pt x="11" y="86"/>
                  </a:lnTo>
                  <a:lnTo>
                    <a:pt x="14" y="76"/>
                  </a:lnTo>
                  <a:lnTo>
                    <a:pt x="18" y="69"/>
                  </a:lnTo>
                  <a:lnTo>
                    <a:pt x="22" y="62"/>
                  </a:lnTo>
                  <a:lnTo>
                    <a:pt x="27" y="55"/>
                  </a:lnTo>
                  <a:lnTo>
                    <a:pt x="35" y="50"/>
                  </a:lnTo>
                  <a:lnTo>
                    <a:pt x="47" y="43"/>
                  </a:lnTo>
                  <a:lnTo>
                    <a:pt x="64" y="38"/>
                  </a:lnTo>
                  <a:lnTo>
                    <a:pt x="83" y="32"/>
                  </a:lnTo>
                  <a:lnTo>
                    <a:pt x="105" y="28"/>
                  </a:lnTo>
                  <a:lnTo>
                    <a:pt x="129" y="23"/>
                  </a:lnTo>
                  <a:lnTo>
                    <a:pt x="156" y="18"/>
                  </a:lnTo>
                  <a:lnTo>
                    <a:pt x="183" y="14"/>
                  </a:lnTo>
                  <a:lnTo>
                    <a:pt x="211" y="11"/>
                  </a:lnTo>
                  <a:lnTo>
                    <a:pt x="238" y="8"/>
                  </a:lnTo>
                  <a:lnTo>
                    <a:pt x="266" y="6"/>
                  </a:lnTo>
                  <a:lnTo>
                    <a:pt x="292" y="3"/>
                  </a:lnTo>
                  <a:lnTo>
                    <a:pt x="316" y="1"/>
                  </a:lnTo>
                  <a:lnTo>
                    <a:pt x="339" y="0"/>
                  </a:lnTo>
                  <a:lnTo>
                    <a:pt x="359" y="0"/>
                  </a:lnTo>
                  <a:lnTo>
                    <a:pt x="376" y="0"/>
                  </a:lnTo>
                  <a:lnTo>
                    <a:pt x="376" y="3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584"/>
            <p:cNvSpPr>
              <a:spLocks noChangeArrowheads="1"/>
            </p:cNvSpPr>
            <p:nvPr/>
          </p:nvSpPr>
          <p:spPr bwMode="auto">
            <a:xfrm>
              <a:off x="5751935" y="4378672"/>
              <a:ext cx="346075" cy="223837"/>
            </a:xfrm>
            <a:custGeom>
              <a:avLst/>
              <a:gdLst>
                <a:gd name="T0" fmla="*/ 4217 w 1313"/>
                <a:gd name="T1" fmla="*/ 88845 h 844"/>
                <a:gd name="T2" fmla="*/ 7907 w 1313"/>
                <a:gd name="T3" fmla="*/ 57285 h 844"/>
                <a:gd name="T4" fmla="*/ 15551 w 1313"/>
                <a:gd name="T5" fmla="*/ 48003 h 844"/>
                <a:gd name="T6" fmla="*/ 45862 w 1313"/>
                <a:gd name="T7" fmla="*/ 37129 h 844"/>
                <a:gd name="T8" fmla="*/ 98314 w 1313"/>
                <a:gd name="T9" fmla="*/ 27847 h 844"/>
                <a:gd name="T10" fmla="*/ 118873 w 1313"/>
                <a:gd name="T11" fmla="*/ 26521 h 844"/>
                <a:gd name="T12" fmla="*/ 130734 w 1313"/>
                <a:gd name="T13" fmla="*/ 9017 h 844"/>
                <a:gd name="T14" fmla="*/ 146812 w 1313"/>
                <a:gd name="T15" fmla="*/ 0 h 844"/>
                <a:gd name="T16" fmla="*/ 164735 w 1313"/>
                <a:gd name="T17" fmla="*/ 5039 h 844"/>
                <a:gd name="T18" fmla="*/ 179232 w 1313"/>
                <a:gd name="T19" fmla="*/ 15117 h 844"/>
                <a:gd name="T20" fmla="*/ 191620 w 1313"/>
                <a:gd name="T21" fmla="*/ 31030 h 844"/>
                <a:gd name="T22" fmla="*/ 230102 w 1313"/>
                <a:gd name="T23" fmla="*/ 24665 h 844"/>
                <a:gd name="T24" fmla="*/ 242490 w 1313"/>
                <a:gd name="T25" fmla="*/ 22543 h 844"/>
                <a:gd name="T26" fmla="*/ 257250 w 1313"/>
                <a:gd name="T27" fmla="*/ 29703 h 844"/>
                <a:gd name="T28" fmla="*/ 273065 w 1313"/>
                <a:gd name="T29" fmla="*/ 43229 h 844"/>
                <a:gd name="T30" fmla="*/ 310229 w 1313"/>
                <a:gd name="T31" fmla="*/ 82215 h 844"/>
                <a:gd name="T32" fmla="*/ 323144 w 1313"/>
                <a:gd name="T33" fmla="*/ 92028 h 844"/>
                <a:gd name="T34" fmla="*/ 339222 w 1313"/>
                <a:gd name="T35" fmla="*/ 102106 h 844"/>
                <a:gd name="T36" fmla="*/ 346075 w 1313"/>
                <a:gd name="T37" fmla="*/ 111388 h 844"/>
                <a:gd name="T38" fmla="*/ 333951 w 1313"/>
                <a:gd name="T39" fmla="*/ 122527 h 844"/>
                <a:gd name="T40" fmla="*/ 319454 w 1313"/>
                <a:gd name="T41" fmla="*/ 157269 h 844"/>
                <a:gd name="T42" fmla="*/ 143385 w 1313"/>
                <a:gd name="T43" fmla="*/ 207129 h 844"/>
                <a:gd name="T44" fmla="*/ 118873 w 1313"/>
                <a:gd name="T45" fmla="*/ 223837 h 844"/>
                <a:gd name="T46" fmla="*/ 0 w 1313"/>
                <a:gd name="T47" fmla="*/ 119079 h 844"/>
                <a:gd name="T48" fmla="*/ 4217 w 1313"/>
                <a:gd name="T49" fmla="*/ 88845 h 8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13" h="844">
                  <a:moveTo>
                    <a:pt x="16" y="335"/>
                  </a:moveTo>
                  <a:lnTo>
                    <a:pt x="30" y="216"/>
                  </a:lnTo>
                  <a:lnTo>
                    <a:pt x="59" y="181"/>
                  </a:lnTo>
                  <a:lnTo>
                    <a:pt x="174" y="140"/>
                  </a:lnTo>
                  <a:lnTo>
                    <a:pt x="373" y="105"/>
                  </a:lnTo>
                  <a:lnTo>
                    <a:pt x="451" y="100"/>
                  </a:lnTo>
                  <a:lnTo>
                    <a:pt x="496" y="34"/>
                  </a:lnTo>
                  <a:lnTo>
                    <a:pt x="557" y="0"/>
                  </a:lnTo>
                  <a:lnTo>
                    <a:pt x="625" y="19"/>
                  </a:lnTo>
                  <a:lnTo>
                    <a:pt x="680" y="57"/>
                  </a:lnTo>
                  <a:lnTo>
                    <a:pt x="727" y="117"/>
                  </a:lnTo>
                  <a:lnTo>
                    <a:pt x="873" y="93"/>
                  </a:lnTo>
                  <a:lnTo>
                    <a:pt x="920" y="85"/>
                  </a:lnTo>
                  <a:lnTo>
                    <a:pt x="976" y="112"/>
                  </a:lnTo>
                  <a:lnTo>
                    <a:pt x="1036" y="163"/>
                  </a:lnTo>
                  <a:lnTo>
                    <a:pt x="1177" y="310"/>
                  </a:lnTo>
                  <a:lnTo>
                    <a:pt x="1226" y="347"/>
                  </a:lnTo>
                  <a:lnTo>
                    <a:pt x="1287" y="385"/>
                  </a:lnTo>
                  <a:lnTo>
                    <a:pt x="1313" y="420"/>
                  </a:lnTo>
                  <a:lnTo>
                    <a:pt x="1267" y="462"/>
                  </a:lnTo>
                  <a:lnTo>
                    <a:pt x="1212" y="593"/>
                  </a:lnTo>
                  <a:lnTo>
                    <a:pt x="544" y="781"/>
                  </a:lnTo>
                  <a:lnTo>
                    <a:pt x="451" y="844"/>
                  </a:lnTo>
                  <a:lnTo>
                    <a:pt x="0" y="449"/>
                  </a:lnTo>
                  <a:lnTo>
                    <a:pt x="16" y="3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Freeform 585"/>
            <p:cNvSpPr>
              <a:spLocks noChangeArrowheads="1"/>
            </p:cNvSpPr>
            <p:nvPr/>
          </p:nvSpPr>
          <p:spPr bwMode="auto">
            <a:xfrm>
              <a:off x="5823372" y="4508847"/>
              <a:ext cx="292100" cy="101600"/>
            </a:xfrm>
            <a:custGeom>
              <a:avLst/>
              <a:gdLst>
                <a:gd name="T0" fmla="*/ 0 w 1106"/>
                <a:gd name="T1" fmla="*/ 48800 h 381"/>
                <a:gd name="T2" fmla="*/ 72629 w 1106"/>
                <a:gd name="T3" fmla="*/ 58133 h 381"/>
                <a:gd name="T4" fmla="*/ 163217 w 1106"/>
                <a:gd name="T5" fmla="*/ 9333 h 381"/>
                <a:gd name="T6" fmla="*/ 223169 w 1106"/>
                <a:gd name="T7" fmla="*/ 10667 h 381"/>
                <a:gd name="T8" fmla="*/ 255389 w 1106"/>
                <a:gd name="T9" fmla="*/ 0 h 381"/>
                <a:gd name="T10" fmla="*/ 277046 w 1106"/>
                <a:gd name="T11" fmla="*/ 11200 h 381"/>
                <a:gd name="T12" fmla="*/ 292100 w 1106"/>
                <a:gd name="T13" fmla="*/ 24000 h 381"/>
                <a:gd name="T14" fmla="*/ 286026 w 1106"/>
                <a:gd name="T15" fmla="*/ 35200 h 381"/>
                <a:gd name="T16" fmla="*/ 248787 w 1106"/>
                <a:gd name="T17" fmla="*/ 33333 h 381"/>
                <a:gd name="T18" fmla="*/ 106698 w 1106"/>
                <a:gd name="T19" fmla="*/ 69867 h 381"/>
                <a:gd name="T20" fmla="*/ 53877 w 1106"/>
                <a:gd name="T21" fmla="*/ 101600 h 381"/>
                <a:gd name="T22" fmla="*/ 14262 w 1106"/>
                <a:gd name="T23" fmla="*/ 84800 h 381"/>
                <a:gd name="T24" fmla="*/ 0 w 1106"/>
                <a:gd name="T25" fmla="*/ 48800 h 3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06" h="381">
                  <a:moveTo>
                    <a:pt x="0" y="183"/>
                  </a:moveTo>
                  <a:lnTo>
                    <a:pt x="275" y="218"/>
                  </a:lnTo>
                  <a:lnTo>
                    <a:pt x="618" y="35"/>
                  </a:lnTo>
                  <a:lnTo>
                    <a:pt x="845" y="40"/>
                  </a:lnTo>
                  <a:lnTo>
                    <a:pt x="967" y="0"/>
                  </a:lnTo>
                  <a:lnTo>
                    <a:pt x="1049" y="42"/>
                  </a:lnTo>
                  <a:lnTo>
                    <a:pt x="1106" y="90"/>
                  </a:lnTo>
                  <a:lnTo>
                    <a:pt x="1083" y="132"/>
                  </a:lnTo>
                  <a:lnTo>
                    <a:pt x="942" y="125"/>
                  </a:lnTo>
                  <a:lnTo>
                    <a:pt x="404" y="262"/>
                  </a:lnTo>
                  <a:lnTo>
                    <a:pt x="204" y="381"/>
                  </a:lnTo>
                  <a:lnTo>
                    <a:pt x="54" y="318"/>
                  </a:lnTo>
                  <a:lnTo>
                    <a:pt x="0" y="183"/>
                  </a:lnTo>
                  <a:close/>
                </a:path>
              </a:pathLst>
            </a:custGeom>
            <a:solidFill>
              <a:srgbClr val="ECE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586"/>
            <p:cNvSpPr>
              <a:spLocks noChangeArrowheads="1"/>
            </p:cNvSpPr>
            <p:nvPr/>
          </p:nvSpPr>
          <p:spPr bwMode="auto">
            <a:xfrm>
              <a:off x="5782097" y="4408834"/>
              <a:ext cx="196850" cy="123825"/>
            </a:xfrm>
            <a:custGeom>
              <a:avLst/>
              <a:gdLst>
                <a:gd name="T0" fmla="*/ 0 w 741"/>
                <a:gd name="T1" fmla="*/ 21167 h 468"/>
                <a:gd name="T2" fmla="*/ 16471 w 741"/>
                <a:gd name="T3" fmla="*/ 13494 h 468"/>
                <a:gd name="T4" fmla="*/ 57913 w 741"/>
                <a:gd name="T5" fmla="*/ 7937 h 468"/>
                <a:gd name="T6" fmla="*/ 86072 w 741"/>
                <a:gd name="T7" fmla="*/ 0 h 468"/>
                <a:gd name="T8" fmla="*/ 108918 w 741"/>
                <a:gd name="T9" fmla="*/ 13758 h 468"/>
                <a:gd name="T10" fmla="*/ 141063 w 741"/>
                <a:gd name="T11" fmla="*/ 37835 h 468"/>
                <a:gd name="T12" fmla="*/ 196850 w 741"/>
                <a:gd name="T13" fmla="*/ 79904 h 468"/>
                <a:gd name="T14" fmla="*/ 182505 w 741"/>
                <a:gd name="T15" fmla="*/ 90752 h 468"/>
                <a:gd name="T16" fmla="*/ 143985 w 741"/>
                <a:gd name="T17" fmla="*/ 98425 h 468"/>
                <a:gd name="T18" fmla="*/ 113966 w 741"/>
                <a:gd name="T19" fmla="*/ 123825 h 468"/>
                <a:gd name="T20" fmla="*/ 81290 w 741"/>
                <a:gd name="T21" fmla="*/ 100806 h 468"/>
                <a:gd name="T22" fmla="*/ 18330 w 741"/>
                <a:gd name="T23" fmla="*/ 42069 h 468"/>
                <a:gd name="T24" fmla="*/ 0 w 741"/>
                <a:gd name="T25" fmla="*/ 21167 h 4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1" h="468">
                  <a:moveTo>
                    <a:pt x="0" y="80"/>
                  </a:moveTo>
                  <a:lnTo>
                    <a:pt x="62" y="51"/>
                  </a:lnTo>
                  <a:lnTo>
                    <a:pt x="218" y="30"/>
                  </a:lnTo>
                  <a:lnTo>
                    <a:pt x="324" y="0"/>
                  </a:lnTo>
                  <a:lnTo>
                    <a:pt x="410" y="52"/>
                  </a:lnTo>
                  <a:lnTo>
                    <a:pt x="531" y="143"/>
                  </a:lnTo>
                  <a:lnTo>
                    <a:pt x="741" y="302"/>
                  </a:lnTo>
                  <a:lnTo>
                    <a:pt x="687" y="343"/>
                  </a:lnTo>
                  <a:lnTo>
                    <a:pt x="542" y="372"/>
                  </a:lnTo>
                  <a:lnTo>
                    <a:pt x="429" y="468"/>
                  </a:lnTo>
                  <a:lnTo>
                    <a:pt x="306" y="381"/>
                  </a:lnTo>
                  <a:lnTo>
                    <a:pt x="69" y="159"/>
                  </a:lnTo>
                  <a:lnTo>
                    <a:pt x="0" y="80"/>
                  </a:lnTo>
                  <a:close/>
                </a:path>
              </a:pathLst>
            </a:custGeom>
            <a:solidFill>
              <a:srgbClr val="F7F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587"/>
            <p:cNvSpPr>
              <a:spLocks noChangeArrowheads="1"/>
            </p:cNvSpPr>
            <p:nvPr/>
          </p:nvSpPr>
          <p:spPr bwMode="auto">
            <a:xfrm>
              <a:off x="5917035" y="4408834"/>
              <a:ext cx="174625" cy="90488"/>
            </a:xfrm>
            <a:custGeom>
              <a:avLst/>
              <a:gdLst>
                <a:gd name="T0" fmla="*/ 0 w 659"/>
                <a:gd name="T1" fmla="*/ 7365 h 344"/>
                <a:gd name="T2" fmla="*/ 10599 w 659"/>
                <a:gd name="T3" fmla="*/ 6313 h 344"/>
                <a:gd name="T4" fmla="*/ 18814 w 659"/>
                <a:gd name="T5" fmla="*/ 7628 h 344"/>
                <a:gd name="T6" fmla="*/ 23584 w 659"/>
                <a:gd name="T7" fmla="*/ 1841 h 344"/>
                <a:gd name="T8" fmla="*/ 47697 w 659"/>
                <a:gd name="T9" fmla="*/ 0 h 344"/>
                <a:gd name="T10" fmla="*/ 76581 w 659"/>
                <a:gd name="T11" fmla="*/ 789 h 344"/>
                <a:gd name="T12" fmla="*/ 85060 w 659"/>
                <a:gd name="T13" fmla="*/ 5261 h 344"/>
                <a:gd name="T14" fmla="*/ 103079 w 659"/>
                <a:gd name="T15" fmla="*/ 16309 h 344"/>
                <a:gd name="T16" fmla="*/ 113414 w 659"/>
                <a:gd name="T17" fmla="*/ 33407 h 344"/>
                <a:gd name="T18" fmla="*/ 130903 w 659"/>
                <a:gd name="T19" fmla="*/ 55240 h 344"/>
                <a:gd name="T20" fmla="*/ 154221 w 659"/>
                <a:gd name="T21" fmla="*/ 73653 h 344"/>
                <a:gd name="T22" fmla="*/ 174625 w 659"/>
                <a:gd name="T23" fmla="*/ 81018 h 344"/>
                <a:gd name="T24" fmla="*/ 146802 w 659"/>
                <a:gd name="T25" fmla="*/ 90488 h 344"/>
                <a:gd name="T26" fmla="*/ 96719 w 659"/>
                <a:gd name="T27" fmla="*/ 83912 h 344"/>
                <a:gd name="T28" fmla="*/ 69161 w 659"/>
                <a:gd name="T29" fmla="*/ 53398 h 344"/>
                <a:gd name="T30" fmla="*/ 87445 w 659"/>
                <a:gd name="T31" fmla="*/ 46822 h 344"/>
                <a:gd name="T32" fmla="*/ 107319 w 659"/>
                <a:gd name="T33" fmla="*/ 62605 h 344"/>
                <a:gd name="T34" fmla="*/ 105464 w 659"/>
                <a:gd name="T35" fmla="*/ 45770 h 344"/>
                <a:gd name="T36" fmla="*/ 92480 w 659"/>
                <a:gd name="T37" fmla="*/ 35774 h 344"/>
                <a:gd name="T38" fmla="*/ 73931 w 659"/>
                <a:gd name="T39" fmla="*/ 36563 h 344"/>
                <a:gd name="T40" fmla="*/ 54057 w 659"/>
                <a:gd name="T41" fmla="*/ 50242 h 344"/>
                <a:gd name="T42" fmla="*/ 24379 w 659"/>
                <a:gd name="T43" fmla="*/ 23674 h 344"/>
                <a:gd name="T44" fmla="*/ 33918 w 659"/>
                <a:gd name="T45" fmla="*/ 18150 h 344"/>
                <a:gd name="T46" fmla="*/ 45842 w 659"/>
                <a:gd name="T47" fmla="*/ 20255 h 344"/>
                <a:gd name="T48" fmla="*/ 58297 w 659"/>
                <a:gd name="T49" fmla="*/ 32881 h 344"/>
                <a:gd name="T50" fmla="*/ 63596 w 659"/>
                <a:gd name="T51" fmla="*/ 29461 h 344"/>
                <a:gd name="T52" fmla="*/ 57237 w 659"/>
                <a:gd name="T53" fmla="*/ 20518 h 344"/>
                <a:gd name="T54" fmla="*/ 44782 w 659"/>
                <a:gd name="T55" fmla="*/ 7102 h 344"/>
                <a:gd name="T56" fmla="*/ 29678 w 659"/>
                <a:gd name="T57" fmla="*/ 5787 h 344"/>
                <a:gd name="T58" fmla="*/ 13514 w 659"/>
                <a:gd name="T59" fmla="*/ 18150 h 344"/>
                <a:gd name="T60" fmla="*/ 0 w 659"/>
                <a:gd name="T61" fmla="*/ 7365 h 3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59" h="344">
                  <a:moveTo>
                    <a:pt x="0" y="28"/>
                  </a:moveTo>
                  <a:lnTo>
                    <a:pt x="40" y="24"/>
                  </a:lnTo>
                  <a:lnTo>
                    <a:pt x="71" y="29"/>
                  </a:lnTo>
                  <a:lnTo>
                    <a:pt x="89" y="7"/>
                  </a:lnTo>
                  <a:lnTo>
                    <a:pt x="180" y="0"/>
                  </a:lnTo>
                  <a:lnTo>
                    <a:pt x="289" y="3"/>
                  </a:lnTo>
                  <a:lnTo>
                    <a:pt x="321" y="20"/>
                  </a:lnTo>
                  <a:lnTo>
                    <a:pt x="389" y="62"/>
                  </a:lnTo>
                  <a:lnTo>
                    <a:pt x="428" y="127"/>
                  </a:lnTo>
                  <a:lnTo>
                    <a:pt x="494" y="210"/>
                  </a:lnTo>
                  <a:lnTo>
                    <a:pt x="582" y="280"/>
                  </a:lnTo>
                  <a:lnTo>
                    <a:pt x="659" y="308"/>
                  </a:lnTo>
                  <a:lnTo>
                    <a:pt x="554" y="344"/>
                  </a:lnTo>
                  <a:lnTo>
                    <a:pt x="365" y="319"/>
                  </a:lnTo>
                  <a:lnTo>
                    <a:pt x="261" y="203"/>
                  </a:lnTo>
                  <a:lnTo>
                    <a:pt x="330" y="178"/>
                  </a:lnTo>
                  <a:lnTo>
                    <a:pt x="405" y="238"/>
                  </a:lnTo>
                  <a:lnTo>
                    <a:pt x="398" y="174"/>
                  </a:lnTo>
                  <a:lnTo>
                    <a:pt x="349" y="136"/>
                  </a:lnTo>
                  <a:lnTo>
                    <a:pt x="279" y="139"/>
                  </a:lnTo>
                  <a:lnTo>
                    <a:pt x="204" y="191"/>
                  </a:lnTo>
                  <a:lnTo>
                    <a:pt x="92" y="90"/>
                  </a:lnTo>
                  <a:lnTo>
                    <a:pt x="128" y="69"/>
                  </a:lnTo>
                  <a:lnTo>
                    <a:pt x="173" y="77"/>
                  </a:lnTo>
                  <a:lnTo>
                    <a:pt x="220" y="125"/>
                  </a:lnTo>
                  <a:lnTo>
                    <a:pt x="240" y="112"/>
                  </a:lnTo>
                  <a:lnTo>
                    <a:pt x="216" y="78"/>
                  </a:lnTo>
                  <a:lnTo>
                    <a:pt x="169" y="27"/>
                  </a:lnTo>
                  <a:lnTo>
                    <a:pt x="112" y="22"/>
                  </a:lnTo>
                  <a:lnTo>
                    <a:pt x="51" y="69"/>
                  </a:lnTo>
                  <a:lnTo>
                    <a:pt x="0" y="28"/>
                  </a:lnTo>
                  <a:close/>
                </a:path>
              </a:pathLst>
            </a:custGeom>
            <a:solidFill>
              <a:srgbClr val="F7F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588"/>
            <p:cNvSpPr>
              <a:spLocks noChangeArrowheads="1"/>
            </p:cNvSpPr>
            <p:nvPr/>
          </p:nvSpPr>
          <p:spPr bwMode="auto">
            <a:xfrm>
              <a:off x="5863060" y="4391372"/>
              <a:ext cx="73025" cy="38100"/>
            </a:xfrm>
            <a:custGeom>
              <a:avLst/>
              <a:gdLst>
                <a:gd name="T0" fmla="*/ 1066 w 274"/>
                <a:gd name="T1" fmla="*/ 28173 h 142"/>
                <a:gd name="T2" fmla="*/ 6929 w 274"/>
                <a:gd name="T3" fmla="*/ 17977 h 142"/>
                <a:gd name="T4" fmla="*/ 11993 w 274"/>
                <a:gd name="T5" fmla="*/ 4561 h 142"/>
                <a:gd name="T6" fmla="*/ 15991 w 274"/>
                <a:gd name="T7" fmla="*/ 2415 h 142"/>
                <a:gd name="T8" fmla="*/ 17323 w 274"/>
                <a:gd name="T9" fmla="*/ 5903 h 142"/>
                <a:gd name="T10" fmla="*/ 16524 w 274"/>
                <a:gd name="T11" fmla="*/ 12074 h 142"/>
                <a:gd name="T12" fmla="*/ 22387 w 274"/>
                <a:gd name="T13" fmla="*/ 6976 h 142"/>
                <a:gd name="T14" fmla="*/ 31715 w 274"/>
                <a:gd name="T15" fmla="*/ 1878 h 142"/>
                <a:gd name="T16" fmla="*/ 43442 w 274"/>
                <a:gd name="T17" fmla="*/ 0 h 142"/>
                <a:gd name="T18" fmla="*/ 51437 w 274"/>
                <a:gd name="T19" fmla="*/ 268 h 142"/>
                <a:gd name="T20" fmla="*/ 58900 w 274"/>
                <a:gd name="T21" fmla="*/ 4830 h 142"/>
                <a:gd name="T22" fmla="*/ 63164 w 274"/>
                <a:gd name="T23" fmla="*/ 10464 h 142"/>
                <a:gd name="T24" fmla="*/ 66895 w 274"/>
                <a:gd name="T25" fmla="*/ 17977 h 142"/>
                <a:gd name="T26" fmla="*/ 73025 w 274"/>
                <a:gd name="T27" fmla="*/ 24953 h 142"/>
                <a:gd name="T28" fmla="*/ 64763 w 274"/>
                <a:gd name="T29" fmla="*/ 23611 h 142"/>
                <a:gd name="T30" fmla="*/ 62364 w 274"/>
                <a:gd name="T31" fmla="*/ 17440 h 142"/>
                <a:gd name="T32" fmla="*/ 58633 w 274"/>
                <a:gd name="T33" fmla="*/ 9927 h 142"/>
                <a:gd name="T34" fmla="*/ 41843 w 274"/>
                <a:gd name="T35" fmla="*/ 4293 h 142"/>
                <a:gd name="T36" fmla="*/ 26651 w 274"/>
                <a:gd name="T37" fmla="*/ 11269 h 142"/>
                <a:gd name="T38" fmla="*/ 19456 w 274"/>
                <a:gd name="T39" fmla="*/ 24148 h 142"/>
                <a:gd name="T40" fmla="*/ 18123 w 274"/>
                <a:gd name="T41" fmla="*/ 35149 h 142"/>
                <a:gd name="T42" fmla="*/ 5330 w 274"/>
                <a:gd name="T43" fmla="*/ 38100 h 142"/>
                <a:gd name="T44" fmla="*/ 0 w 274"/>
                <a:gd name="T45" fmla="*/ 33270 h 142"/>
                <a:gd name="T46" fmla="*/ 1066 w 274"/>
                <a:gd name="T47" fmla="*/ 28173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74" h="142">
                  <a:moveTo>
                    <a:pt x="4" y="105"/>
                  </a:moveTo>
                  <a:lnTo>
                    <a:pt x="26" y="67"/>
                  </a:lnTo>
                  <a:lnTo>
                    <a:pt x="45" y="17"/>
                  </a:lnTo>
                  <a:lnTo>
                    <a:pt x="60" y="9"/>
                  </a:lnTo>
                  <a:lnTo>
                    <a:pt x="65" y="22"/>
                  </a:lnTo>
                  <a:lnTo>
                    <a:pt x="62" y="45"/>
                  </a:lnTo>
                  <a:lnTo>
                    <a:pt x="84" y="26"/>
                  </a:lnTo>
                  <a:lnTo>
                    <a:pt x="119" y="7"/>
                  </a:lnTo>
                  <a:lnTo>
                    <a:pt x="163" y="0"/>
                  </a:lnTo>
                  <a:lnTo>
                    <a:pt x="193" y="1"/>
                  </a:lnTo>
                  <a:lnTo>
                    <a:pt x="221" y="18"/>
                  </a:lnTo>
                  <a:lnTo>
                    <a:pt x="237" y="39"/>
                  </a:lnTo>
                  <a:lnTo>
                    <a:pt x="251" y="67"/>
                  </a:lnTo>
                  <a:lnTo>
                    <a:pt x="274" y="93"/>
                  </a:lnTo>
                  <a:lnTo>
                    <a:pt x="243" y="88"/>
                  </a:lnTo>
                  <a:lnTo>
                    <a:pt x="234" y="65"/>
                  </a:lnTo>
                  <a:lnTo>
                    <a:pt x="220" y="37"/>
                  </a:lnTo>
                  <a:lnTo>
                    <a:pt x="157" y="16"/>
                  </a:lnTo>
                  <a:lnTo>
                    <a:pt x="100" y="42"/>
                  </a:lnTo>
                  <a:lnTo>
                    <a:pt x="73" y="90"/>
                  </a:lnTo>
                  <a:lnTo>
                    <a:pt x="68" y="131"/>
                  </a:lnTo>
                  <a:lnTo>
                    <a:pt x="20" y="142"/>
                  </a:lnTo>
                  <a:lnTo>
                    <a:pt x="0" y="124"/>
                  </a:lnTo>
                  <a:lnTo>
                    <a:pt x="4" y="105"/>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589"/>
            <p:cNvSpPr>
              <a:spLocks noChangeArrowheads="1"/>
            </p:cNvSpPr>
            <p:nvPr/>
          </p:nvSpPr>
          <p:spPr bwMode="auto">
            <a:xfrm>
              <a:off x="5912272" y="4424709"/>
              <a:ext cx="63500" cy="41275"/>
            </a:xfrm>
            <a:custGeom>
              <a:avLst/>
              <a:gdLst>
                <a:gd name="T0" fmla="*/ 1601 w 238"/>
                <a:gd name="T1" fmla="*/ 30956 h 156"/>
                <a:gd name="T2" fmla="*/ 7204 w 238"/>
                <a:gd name="T3" fmla="*/ 27781 h 156"/>
                <a:gd name="T4" fmla="*/ 16809 w 238"/>
                <a:gd name="T5" fmla="*/ 10054 h 156"/>
                <a:gd name="T6" fmla="*/ 22412 w 238"/>
                <a:gd name="T7" fmla="*/ 10583 h 156"/>
                <a:gd name="T8" fmla="*/ 30149 w 238"/>
                <a:gd name="T9" fmla="*/ 5556 h 156"/>
                <a:gd name="T10" fmla="*/ 39754 w 238"/>
                <a:gd name="T11" fmla="*/ 1323 h 156"/>
                <a:gd name="T12" fmla="*/ 48025 w 238"/>
                <a:gd name="T13" fmla="*/ 0 h 156"/>
                <a:gd name="T14" fmla="*/ 53895 w 238"/>
                <a:gd name="T15" fmla="*/ 3969 h 156"/>
                <a:gd name="T16" fmla="*/ 59231 w 238"/>
                <a:gd name="T17" fmla="*/ 8202 h 156"/>
                <a:gd name="T18" fmla="*/ 63500 w 238"/>
                <a:gd name="T19" fmla="*/ 17992 h 156"/>
                <a:gd name="T20" fmla="*/ 55229 w 238"/>
                <a:gd name="T21" fmla="*/ 12965 h 156"/>
                <a:gd name="T22" fmla="*/ 48559 w 238"/>
                <a:gd name="T23" fmla="*/ 5292 h 156"/>
                <a:gd name="T24" fmla="*/ 42155 w 238"/>
                <a:gd name="T25" fmla="*/ 6085 h 156"/>
                <a:gd name="T26" fmla="*/ 36019 w 238"/>
                <a:gd name="T27" fmla="*/ 6879 h 156"/>
                <a:gd name="T28" fmla="*/ 26147 w 238"/>
                <a:gd name="T29" fmla="*/ 14023 h 156"/>
                <a:gd name="T30" fmla="*/ 20811 w 238"/>
                <a:gd name="T31" fmla="*/ 23813 h 156"/>
                <a:gd name="T32" fmla="*/ 16542 w 238"/>
                <a:gd name="T33" fmla="*/ 32808 h 156"/>
                <a:gd name="T34" fmla="*/ 17876 w 238"/>
                <a:gd name="T35" fmla="*/ 40217 h 156"/>
                <a:gd name="T36" fmla="*/ 11739 w 238"/>
                <a:gd name="T37" fmla="*/ 41275 h 156"/>
                <a:gd name="T38" fmla="*/ 1601 w 238"/>
                <a:gd name="T39" fmla="*/ 37835 h 156"/>
                <a:gd name="T40" fmla="*/ 0 w 238"/>
                <a:gd name="T41" fmla="*/ 32544 h 156"/>
                <a:gd name="T42" fmla="*/ 1601 w 238"/>
                <a:gd name="T43" fmla="*/ 30956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8" h="156">
                  <a:moveTo>
                    <a:pt x="6" y="117"/>
                  </a:moveTo>
                  <a:lnTo>
                    <a:pt x="27" y="105"/>
                  </a:lnTo>
                  <a:lnTo>
                    <a:pt x="63" y="38"/>
                  </a:lnTo>
                  <a:lnTo>
                    <a:pt x="84" y="40"/>
                  </a:lnTo>
                  <a:lnTo>
                    <a:pt x="113" y="21"/>
                  </a:lnTo>
                  <a:lnTo>
                    <a:pt x="149" y="5"/>
                  </a:lnTo>
                  <a:lnTo>
                    <a:pt x="180" y="0"/>
                  </a:lnTo>
                  <a:lnTo>
                    <a:pt x="202" y="15"/>
                  </a:lnTo>
                  <a:lnTo>
                    <a:pt x="222" y="31"/>
                  </a:lnTo>
                  <a:lnTo>
                    <a:pt x="238" y="68"/>
                  </a:lnTo>
                  <a:lnTo>
                    <a:pt x="207" y="49"/>
                  </a:lnTo>
                  <a:lnTo>
                    <a:pt x="182" y="20"/>
                  </a:lnTo>
                  <a:lnTo>
                    <a:pt x="158" y="23"/>
                  </a:lnTo>
                  <a:lnTo>
                    <a:pt x="135" y="26"/>
                  </a:lnTo>
                  <a:lnTo>
                    <a:pt x="98" y="53"/>
                  </a:lnTo>
                  <a:lnTo>
                    <a:pt x="78" y="90"/>
                  </a:lnTo>
                  <a:lnTo>
                    <a:pt x="62" y="124"/>
                  </a:lnTo>
                  <a:lnTo>
                    <a:pt x="67" y="152"/>
                  </a:lnTo>
                  <a:lnTo>
                    <a:pt x="44" y="156"/>
                  </a:lnTo>
                  <a:lnTo>
                    <a:pt x="6" y="143"/>
                  </a:lnTo>
                  <a:lnTo>
                    <a:pt x="0" y="123"/>
                  </a:lnTo>
                  <a:lnTo>
                    <a:pt x="6" y="117"/>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590"/>
            <p:cNvSpPr>
              <a:spLocks noChangeArrowheads="1"/>
            </p:cNvSpPr>
            <p:nvPr/>
          </p:nvSpPr>
          <p:spPr bwMode="auto">
            <a:xfrm>
              <a:off x="5955135" y="4451697"/>
              <a:ext cx="65087" cy="38100"/>
            </a:xfrm>
            <a:custGeom>
              <a:avLst/>
              <a:gdLst>
                <a:gd name="T0" fmla="*/ 267 w 244"/>
                <a:gd name="T1" fmla="*/ 33242 h 149"/>
                <a:gd name="T2" fmla="*/ 1867 w 244"/>
                <a:gd name="T3" fmla="*/ 30685 h 149"/>
                <a:gd name="T4" fmla="*/ 4001 w 244"/>
                <a:gd name="T5" fmla="*/ 26338 h 149"/>
                <a:gd name="T6" fmla="*/ 6936 w 244"/>
                <a:gd name="T7" fmla="*/ 20712 h 149"/>
                <a:gd name="T8" fmla="*/ 17606 w 244"/>
                <a:gd name="T9" fmla="*/ 9205 h 149"/>
                <a:gd name="T10" fmla="*/ 25075 w 244"/>
                <a:gd name="T11" fmla="*/ 5626 h 149"/>
                <a:gd name="T12" fmla="*/ 35745 w 244"/>
                <a:gd name="T13" fmla="*/ 2557 h 149"/>
                <a:gd name="T14" fmla="*/ 46681 w 244"/>
                <a:gd name="T15" fmla="*/ 0 h 149"/>
                <a:gd name="T16" fmla="*/ 55484 w 244"/>
                <a:gd name="T17" fmla="*/ 2813 h 149"/>
                <a:gd name="T18" fmla="*/ 60286 w 244"/>
                <a:gd name="T19" fmla="*/ 6137 h 149"/>
                <a:gd name="T20" fmla="*/ 61619 w 244"/>
                <a:gd name="T21" fmla="*/ 12785 h 149"/>
                <a:gd name="T22" fmla="*/ 65087 w 244"/>
                <a:gd name="T23" fmla="*/ 17899 h 149"/>
                <a:gd name="T24" fmla="*/ 58152 w 244"/>
                <a:gd name="T25" fmla="*/ 17132 h 149"/>
                <a:gd name="T26" fmla="*/ 50949 w 244"/>
                <a:gd name="T27" fmla="*/ 7671 h 149"/>
                <a:gd name="T28" fmla="*/ 46681 w 244"/>
                <a:gd name="T29" fmla="*/ 6137 h 149"/>
                <a:gd name="T30" fmla="*/ 32277 w 244"/>
                <a:gd name="T31" fmla="*/ 11251 h 149"/>
                <a:gd name="T32" fmla="*/ 24541 w 244"/>
                <a:gd name="T33" fmla="*/ 16365 h 149"/>
                <a:gd name="T34" fmla="*/ 17339 w 244"/>
                <a:gd name="T35" fmla="*/ 24292 h 149"/>
                <a:gd name="T36" fmla="*/ 16272 w 244"/>
                <a:gd name="T37" fmla="*/ 35543 h 149"/>
                <a:gd name="T38" fmla="*/ 8003 w 244"/>
                <a:gd name="T39" fmla="*/ 38100 h 149"/>
                <a:gd name="T40" fmla="*/ 0 w 244"/>
                <a:gd name="T41" fmla="*/ 36566 h 149"/>
                <a:gd name="T42" fmla="*/ 267 w 244"/>
                <a:gd name="T43" fmla="*/ 33242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4" h="149">
                  <a:moveTo>
                    <a:pt x="1" y="130"/>
                  </a:moveTo>
                  <a:lnTo>
                    <a:pt x="7" y="120"/>
                  </a:lnTo>
                  <a:lnTo>
                    <a:pt x="15" y="103"/>
                  </a:lnTo>
                  <a:lnTo>
                    <a:pt x="26" y="81"/>
                  </a:lnTo>
                  <a:lnTo>
                    <a:pt x="66" y="36"/>
                  </a:lnTo>
                  <a:lnTo>
                    <a:pt x="94" y="22"/>
                  </a:lnTo>
                  <a:lnTo>
                    <a:pt x="134" y="10"/>
                  </a:lnTo>
                  <a:lnTo>
                    <a:pt x="175" y="0"/>
                  </a:lnTo>
                  <a:lnTo>
                    <a:pt x="208" y="11"/>
                  </a:lnTo>
                  <a:lnTo>
                    <a:pt x="226" y="24"/>
                  </a:lnTo>
                  <a:lnTo>
                    <a:pt x="231" y="50"/>
                  </a:lnTo>
                  <a:lnTo>
                    <a:pt x="244" y="70"/>
                  </a:lnTo>
                  <a:lnTo>
                    <a:pt x="218" y="67"/>
                  </a:lnTo>
                  <a:lnTo>
                    <a:pt x="191" y="30"/>
                  </a:lnTo>
                  <a:lnTo>
                    <a:pt x="175" y="24"/>
                  </a:lnTo>
                  <a:lnTo>
                    <a:pt x="121" y="44"/>
                  </a:lnTo>
                  <a:lnTo>
                    <a:pt x="92" y="64"/>
                  </a:lnTo>
                  <a:lnTo>
                    <a:pt x="65" y="95"/>
                  </a:lnTo>
                  <a:lnTo>
                    <a:pt x="61" y="139"/>
                  </a:lnTo>
                  <a:lnTo>
                    <a:pt x="30" y="149"/>
                  </a:lnTo>
                  <a:lnTo>
                    <a:pt x="0" y="143"/>
                  </a:lnTo>
                  <a:lnTo>
                    <a:pt x="1" y="130"/>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591"/>
            <p:cNvSpPr>
              <a:spLocks noChangeArrowheads="1"/>
            </p:cNvSpPr>
            <p:nvPr/>
          </p:nvSpPr>
          <p:spPr bwMode="auto">
            <a:xfrm>
              <a:off x="5977360" y="4510434"/>
              <a:ext cx="31750" cy="26988"/>
            </a:xfrm>
            <a:custGeom>
              <a:avLst/>
              <a:gdLst>
                <a:gd name="T0" fmla="*/ 4986 w 121"/>
                <a:gd name="T1" fmla="*/ 20445 h 99"/>
                <a:gd name="T2" fmla="*/ 31750 w 121"/>
                <a:gd name="T3" fmla="*/ 26988 h 99"/>
                <a:gd name="T4" fmla="*/ 6560 w 121"/>
                <a:gd name="T5" fmla="*/ 0 h 99"/>
                <a:gd name="T6" fmla="*/ 0 w 121"/>
                <a:gd name="T7" fmla="*/ 5997 h 99"/>
                <a:gd name="T8" fmla="*/ 4986 w 121"/>
                <a:gd name="T9" fmla="*/ 20445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99">
                  <a:moveTo>
                    <a:pt x="19" y="75"/>
                  </a:moveTo>
                  <a:lnTo>
                    <a:pt x="121" y="99"/>
                  </a:lnTo>
                  <a:lnTo>
                    <a:pt x="25" y="0"/>
                  </a:lnTo>
                  <a:lnTo>
                    <a:pt x="0" y="22"/>
                  </a:lnTo>
                  <a:lnTo>
                    <a:pt x="19" y="75"/>
                  </a:lnTo>
                  <a:close/>
                </a:path>
              </a:pathLst>
            </a:custGeom>
            <a:solidFill>
              <a:srgbClr val="989B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592"/>
            <p:cNvSpPr>
              <a:spLocks noChangeArrowheads="1"/>
            </p:cNvSpPr>
            <p:nvPr/>
          </p:nvSpPr>
          <p:spPr bwMode="auto">
            <a:xfrm>
              <a:off x="5718597" y="4456459"/>
              <a:ext cx="395288" cy="163513"/>
            </a:xfrm>
            <a:custGeom>
              <a:avLst/>
              <a:gdLst>
                <a:gd name="T0" fmla="*/ 35671 w 1496"/>
                <a:gd name="T1" fmla="*/ 0 h 617"/>
                <a:gd name="T2" fmla="*/ 11098 w 1496"/>
                <a:gd name="T3" fmla="*/ 9540 h 617"/>
                <a:gd name="T4" fmla="*/ 0 w 1496"/>
                <a:gd name="T5" fmla="*/ 20671 h 617"/>
                <a:gd name="T6" fmla="*/ 4228 w 1496"/>
                <a:gd name="T7" fmla="*/ 35777 h 617"/>
                <a:gd name="T8" fmla="*/ 37256 w 1496"/>
                <a:gd name="T9" fmla="*/ 59363 h 617"/>
                <a:gd name="T10" fmla="*/ 87724 w 1496"/>
                <a:gd name="T11" fmla="*/ 106535 h 617"/>
                <a:gd name="T12" fmla="*/ 126566 w 1496"/>
                <a:gd name="T13" fmla="*/ 148142 h 617"/>
                <a:gd name="T14" fmla="*/ 149026 w 1496"/>
                <a:gd name="T15" fmla="*/ 163513 h 617"/>
                <a:gd name="T16" fmla="*/ 161180 w 1496"/>
                <a:gd name="T17" fmla="*/ 161128 h 617"/>
                <a:gd name="T18" fmla="*/ 175184 w 1496"/>
                <a:gd name="T19" fmla="*/ 148672 h 617"/>
                <a:gd name="T20" fmla="*/ 206099 w 1496"/>
                <a:gd name="T21" fmla="*/ 133302 h 617"/>
                <a:gd name="T22" fmla="*/ 338479 w 1496"/>
                <a:gd name="T23" fmla="*/ 97525 h 617"/>
                <a:gd name="T24" fmla="*/ 392910 w 1496"/>
                <a:gd name="T25" fmla="*/ 84539 h 617"/>
                <a:gd name="T26" fmla="*/ 395288 w 1496"/>
                <a:gd name="T27" fmla="*/ 79239 h 617"/>
                <a:gd name="T28" fmla="*/ 383398 w 1496"/>
                <a:gd name="T29" fmla="*/ 75264 h 617"/>
                <a:gd name="T30" fmla="*/ 372036 w 1496"/>
                <a:gd name="T31" fmla="*/ 75794 h 617"/>
                <a:gd name="T32" fmla="*/ 330023 w 1496"/>
                <a:gd name="T33" fmla="*/ 87454 h 617"/>
                <a:gd name="T34" fmla="*/ 269515 w 1496"/>
                <a:gd name="T35" fmla="*/ 101765 h 617"/>
                <a:gd name="T36" fmla="*/ 214026 w 1496"/>
                <a:gd name="T37" fmla="*/ 117401 h 617"/>
                <a:gd name="T38" fmla="*/ 188132 w 1496"/>
                <a:gd name="T39" fmla="*/ 128266 h 617"/>
                <a:gd name="T40" fmla="*/ 158538 w 1496"/>
                <a:gd name="T41" fmla="*/ 147347 h 617"/>
                <a:gd name="T42" fmla="*/ 152989 w 1496"/>
                <a:gd name="T43" fmla="*/ 147082 h 617"/>
                <a:gd name="T44" fmla="*/ 119432 w 1496"/>
                <a:gd name="T45" fmla="*/ 119256 h 617"/>
                <a:gd name="T46" fmla="*/ 165936 w 1496"/>
                <a:gd name="T47" fmla="*/ 120846 h 617"/>
                <a:gd name="T48" fmla="*/ 162766 w 1496"/>
                <a:gd name="T49" fmla="*/ 94345 h 617"/>
                <a:gd name="T50" fmla="*/ 35671 w 1496"/>
                <a:gd name="T51" fmla="*/ 0 h 6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496" h="617">
                  <a:moveTo>
                    <a:pt x="135" y="0"/>
                  </a:moveTo>
                  <a:lnTo>
                    <a:pt x="42" y="36"/>
                  </a:lnTo>
                  <a:lnTo>
                    <a:pt x="0" y="78"/>
                  </a:lnTo>
                  <a:lnTo>
                    <a:pt x="16" y="135"/>
                  </a:lnTo>
                  <a:lnTo>
                    <a:pt x="141" y="224"/>
                  </a:lnTo>
                  <a:lnTo>
                    <a:pt x="332" y="402"/>
                  </a:lnTo>
                  <a:lnTo>
                    <a:pt x="479" y="559"/>
                  </a:lnTo>
                  <a:lnTo>
                    <a:pt x="564" y="617"/>
                  </a:lnTo>
                  <a:lnTo>
                    <a:pt x="610" y="608"/>
                  </a:lnTo>
                  <a:lnTo>
                    <a:pt x="663" y="561"/>
                  </a:lnTo>
                  <a:lnTo>
                    <a:pt x="780" y="503"/>
                  </a:lnTo>
                  <a:lnTo>
                    <a:pt x="1281" y="368"/>
                  </a:lnTo>
                  <a:lnTo>
                    <a:pt x="1487" y="319"/>
                  </a:lnTo>
                  <a:lnTo>
                    <a:pt x="1496" y="299"/>
                  </a:lnTo>
                  <a:lnTo>
                    <a:pt x="1451" y="284"/>
                  </a:lnTo>
                  <a:lnTo>
                    <a:pt x="1408" y="286"/>
                  </a:lnTo>
                  <a:lnTo>
                    <a:pt x="1249" y="330"/>
                  </a:lnTo>
                  <a:lnTo>
                    <a:pt x="1020" y="384"/>
                  </a:lnTo>
                  <a:lnTo>
                    <a:pt x="810" y="443"/>
                  </a:lnTo>
                  <a:lnTo>
                    <a:pt x="712" y="484"/>
                  </a:lnTo>
                  <a:lnTo>
                    <a:pt x="600" y="556"/>
                  </a:lnTo>
                  <a:lnTo>
                    <a:pt x="579" y="555"/>
                  </a:lnTo>
                  <a:lnTo>
                    <a:pt x="452" y="450"/>
                  </a:lnTo>
                  <a:lnTo>
                    <a:pt x="628" y="456"/>
                  </a:lnTo>
                  <a:lnTo>
                    <a:pt x="616" y="356"/>
                  </a:lnTo>
                  <a:lnTo>
                    <a:pt x="135" y="0"/>
                  </a:lnTo>
                  <a:close/>
                </a:path>
              </a:pathLst>
            </a:custGeom>
            <a:solidFill>
              <a:srgbClr val="989B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593"/>
            <p:cNvSpPr>
              <a:spLocks noChangeArrowheads="1"/>
            </p:cNvSpPr>
            <p:nvPr/>
          </p:nvSpPr>
          <p:spPr bwMode="auto">
            <a:xfrm>
              <a:off x="5880522" y="4497734"/>
              <a:ext cx="107950" cy="79375"/>
            </a:xfrm>
            <a:custGeom>
              <a:avLst/>
              <a:gdLst>
                <a:gd name="T0" fmla="*/ 3704 w 408"/>
                <a:gd name="T1" fmla="*/ 40746 h 300"/>
                <a:gd name="T2" fmla="*/ 21960 w 408"/>
                <a:gd name="T3" fmla="*/ 30162 h 300"/>
                <a:gd name="T4" fmla="*/ 51329 w 408"/>
                <a:gd name="T5" fmla="*/ 20373 h 300"/>
                <a:gd name="T6" fmla="*/ 78052 w 408"/>
                <a:gd name="T7" fmla="*/ 12435 h 300"/>
                <a:gd name="T8" fmla="*/ 107950 w 408"/>
                <a:gd name="T9" fmla="*/ 0 h 300"/>
                <a:gd name="T10" fmla="*/ 99219 w 408"/>
                <a:gd name="T11" fmla="*/ 25135 h 300"/>
                <a:gd name="T12" fmla="*/ 95515 w 408"/>
                <a:gd name="T13" fmla="*/ 39688 h 300"/>
                <a:gd name="T14" fmla="*/ 75142 w 408"/>
                <a:gd name="T15" fmla="*/ 51858 h 300"/>
                <a:gd name="T16" fmla="*/ 41540 w 408"/>
                <a:gd name="T17" fmla="*/ 70379 h 300"/>
                <a:gd name="T18" fmla="*/ 3175 w 408"/>
                <a:gd name="T19" fmla="*/ 79375 h 300"/>
                <a:gd name="T20" fmla="*/ 0 w 408"/>
                <a:gd name="T21" fmla="*/ 52917 h 300"/>
                <a:gd name="T22" fmla="*/ 3704 w 408"/>
                <a:gd name="T23" fmla="*/ 40746 h 3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300">
                  <a:moveTo>
                    <a:pt x="14" y="154"/>
                  </a:moveTo>
                  <a:lnTo>
                    <a:pt x="83" y="114"/>
                  </a:lnTo>
                  <a:lnTo>
                    <a:pt x="194" y="77"/>
                  </a:lnTo>
                  <a:lnTo>
                    <a:pt x="295" y="47"/>
                  </a:lnTo>
                  <a:lnTo>
                    <a:pt x="408" y="0"/>
                  </a:lnTo>
                  <a:lnTo>
                    <a:pt x="375" y="95"/>
                  </a:lnTo>
                  <a:lnTo>
                    <a:pt x="361" y="150"/>
                  </a:lnTo>
                  <a:lnTo>
                    <a:pt x="284" y="196"/>
                  </a:lnTo>
                  <a:lnTo>
                    <a:pt x="157" y="266"/>
                  </a:lnTo>
                  <a:lnTo>
                    <a:pt x="12" y="300"/>
                  </a:lnTo>
                  <a:lnTo>
                    <a:pt x="0" y="200"/>
                  </a:lnTo>
                  <a:lnTo>
                    <a:pt x="14" y="154"/>
                  </a:lnTo>
                  <a:close/>
                </a:path>
              </a:pathLst>
            </a:custGeom>
            <a:solidFill>
              <a:srgbClr val="E9E1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594"/>
            <p:cNvSpPr>
              <a:spLocks noChangeArrowheads="1"/>
            </p:cNvSpPr>
            <p:nvPr/>
          </p:nvSpPr>
          <p:spPr bwMode="auto">
            <a:xfrm>
              <a:off x="6010697" y="4492972"/>
              <a:ext cx="80963" cy="39687"/>
            </a:xfrm>
            <a:custGeom>
              <a:avLst/>
              <a:gdLst>
                <a:gd name="T0" fmla="*/ 19909 w 305"/>
                <a:gd name="T1" fmla="*/ 0 h 150"/>
                <a:gd name="T2" fmla="*/ 61320 w 305"/>
                <a:gd name="T3" fmla="*/ 3175 h 150"/>
                <a:gd name="T4" fmla="*/ 80963 w 305"/>
                <a:gd name="T5" fmla="*/ 3175 h 150"/>
                <a:gd name="T6" fmla="*/ 71141 w 305"/>
                <a:gd name="T7" fmla="*/ 13758 h 150"/>
                <a:gd name="T8" fmla="*/ 68221 w 305"/>
                <a:gd name="T9" fmla="*/ 28310 h 150"/>
                <a:gd name="T10" fmla="*/ 53090 w 305"/>
                <a:gd name="T11" fmla="*/ 34925 h 150"/>
                <a:gd name="T12" fmla="*/ 24156 w 305"/>
                <a:gd name="T13" fmla="*/ 34131 h 150"/>
                <a:gd name="T14" fmla="*/ 1858 w 305"/>
                <a:gd name="T15" fmla="*/ 39687 h 150"/>
                <a:gd name="T16" fmla="*/ 0 w 305"/>
                <a:gd name="T17" fmla="*/ 25664 h 150"/>
                <a:gd name="T18" fmla="*/ 19909 w 305"/>
                <a:gd name="T19" fmla="*/ 0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5" h="150">
                  <a:moveTo>
                    <a:pt x="75" y="0"/>
                  </a:moveTo>
                  <a:lnTo>
                    <a:pt x="231" y="12"/>
                  </a:lnTo>
                  <a:lnTo>
                    <a:pt x="305" y="12"/>
                  </a:lnTo>
                  <a:lnTo>
                    <a:pt x="268" y="52"/>
                  </a:lnTo>
                  <a:lnTo>
                    <a:pt x="257" y="107"/>
                  </a:lnTo>
                  <a:lnTo>
                    <a:pt x="200" y="132"/>
                  </a:lnTo>
                  <a:lnTo>
                    <a:pt x="91" y="129"/>
                  </a:lnTo>
                  <a:lnTo>
                    <a:pt x="7" y="150"/>
                  </a:lnTo>
                  <a:lnTo>
                    <a:pt x="0" y="97"/>
                  </a:lnTo>
                  <a:lnTo>
                    <a:pt x="75" y="0"/>
                  </a:lnTo>
                  <a:close/>
                </a:path>
              </a:pathLst>
            </a:custGeom>
            <a:solidFill>
              <a:srgbClr val="E9E1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595"/>
            <p:cNvSpPr>
              <a:spLocks noChangeArrowheads="1"/>
            </p:cNvSpPr>
            <p:nvPr/>
          </p:nvSpPr>
          <p:spPr bwMode="auto">
            <a:xfrm>
              <a:off x="5918622" y="4415184"/>
              <a:ext cx="17463" cy="12700"/>
            </a:xfrm>
            <a:custGeom>
              <a:avLst/>
              <a:gdLst>
                <a:gd name="T0" fmla="*/ 17463 w 62"/>
                <a:gd name="T1" fmla="*/ 2241 h 51"/>
                <a:gd name="T2" fmla="*/ 13520 w 62"/>
                <a:gd name="T3" fmla="*/ 12700 h 51"/>
                <a:gd name="T4" fmla="*/ 0 w 62"/>
                <a:gd name="T5" fmla="*/ 6973 h 51"/>
                <a:gd name="T6" fmla="*/ 10703 w 62"/>
                <a:gd name="T7" fmla="*/ 0 h 51"/>
                <a:gd name="T8" fmla="*/ 17463 w 62"/>
                <a:gd name="T9" fmla="*/ 224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1">
                  <a:moveTo>
                    <a:pt x="62" y="9"/>
                  </a:moveTo>
                  <a:lnTo>
                    <a:pt x="48" y="51"/>
                  </a:lnTo>
                  <a:lnTo>
                    <a:pt x="0" y="28"/>
                  </a:lnTo>
                  <a:lnTo>
                    <a:pt x="38" y="0"/>
                  </a:lnTo>
                  <a:lnTo>
                    <a:pt x="62" y="9"/>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596"/>
            <p:cNvSpPr>
              <a:spLocks noChangeArrowheads="1"/>
            </p:cNvSpPr>
            <p:nvPr/>
          </p:nvSpPr>
          <p:spPr bwMode="auto">
            <a:xfrm>
              <a:off x="5953547" y="4442172"/>
              <a:ext cx="23813" cy="14287"/>
            </a:xfrm>
            <a:custGeom>
              <a:avLst/>
              <a:gdLst>
                <a:gd name="T0" fmla="*/ 0 w 92"/>
                <a:gd name="T1" fmla="*/ 4396 h 52"/>
                <a:gd name="T2" fmla="*/ 14495 w 92"/>
                <a:gd name="T3" fmla="*/ 1374 h 52"/>
                <a:gd name="T4" fmla="*/ 23813 w 92"/>
                <a:gd name="T5" fmla="*/ 0 h 52"/>
                <a:gd name="T6" fmla="*/ 13718 w 92"/>
                <a:gd name="T7" fmla="*/ 14287 h 52"/>
                <a:gd name="T8" fmla="*/ 0 w 92"/>
                <a:gd name="T9" fmla="*/ 4396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52">
                  <a:moveTo>
                    <a:pt x="0" y="16"/>
                  </a:moveTo>
                  <a:lnTo>
                    <a:pt x="56" y="5"/>
                  </a:lnTo>
                  <a:lnTo>
                    <a:pt x="92" y="0"/>
                  </a:lnTo>
                  <a:lnTo>
                    <a:pt x="53" y="52"/>
                  </a:lnTo>
                  <a:lnTo>
                    <a:pt x="0" y="16"/>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597"/>
            <p:cNvSpPr>
              <a:spLocks noChangeArrowheads="1"/>
            </p:cNvSpPr>
            <p:nvPr/>
          </p:nvSpPr>
          <p:spPr bwMode="auto">
            <a:xfrm>
              <a:off x="5997997" y="4465984"/>
              <a:ext cx="26988" cy="22225"/>
            </a:xfrm>
            <a:custGeom>
              <a:avLst/>
              <a:gdLst>
                <a:gd name="T0" fmla="*/ 0 w 102"/>
                <a:gd name="T1" fmla="*/ 11524 h 81"/>
                <a:gd name="T2" fmla="*/ 13494 w 102"/>
                <a:gd name="T3" fmla="*/ 0 h 81"/>
                <a:gd name="T4" fmla="*/ 26988 w 102"/>
                <a:gd name="T5" fmla="*/ 9055 h 81"/>
                <a:gd name="T6" fmla="*/ 15346 w 102"/>
                <a:gd name="T7" fmla="*/ 22225 h 81"/>
                <a:gd name="T8" fmla="*/ 0 w 102"/>
                <a:gd name="T9" fmla="*/ 11524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81">
                  <a:moveTo>
                    <a:pt x="0" y="42"/>
                  </a:moveTo>
                  <a:lnTo>
                    <a:pt x="51" y="0"/>
                  </a:lnTo>
                  <a:lnTo>
                    <a:pt x="102" y="33"/>
                  </a:lnTo>
                  <a:lnTo>
                    <a:pt x="58" y="81"/>
                  </a:lnTo>
                  <a:lnTo>
                    <a:pt x="0" y="42"/>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598"/>
            <p:cNvSpPr>
              <a:spLocks noChangeArrowheads="1"/>
            </p:cNvSpPr>
            <p:nvPr/>
          </p:nvSpPr>
          <p:spPr bwMode="auto">
            <a:xfrm>
              <a:off x="5869410" y="4424709"/>
              <a:ext cx="52387" cy="17463"/>
            </a:xfrm>
            <a:custGeom>
              <a:avLst/>
              <a:gdLst>
                <a:gd name="T0" fmla="*/ 9721 w 194"/>
                <a:gd name="T1" fmla="*/ 0 h 65"/>
                <a:gd name="T2" fmla="*/ 22953 w 194"/>
                <a:gd name="T3" fmla="*/ 9403 h 65"/>
                <a:gd name="T4" fmla="*/ 39695 w 194"/>
                <a:gd name="T5" fmla="*/ 5642 h 65"/>
                <a:gd name="T6" fmla="*/ 52387 w 194"/>
                <a:gd name="T7" fmla="*/ 17194 h 65"/>
                <a:gd name="T8" fmla="*/ 35105 w 194"/>
                <a:gd name="T9" fmla="*/ 17463 h 65"/>
                <a:gd name="T10" fmla="*/ 16202 w 194"/>
                <a:gd name="T11" fmla="*/ 15314 h 65"/>
                <a:gd name="T12" fmla="*/ 0 w 194"/>
                <a:gd name="T13" fmla="*/ 6179 h 65"/>
                <a:gd name="T14" fmla="*/ 9721 w 194"/>
                <a:gd name="T15" fmla="*/ 0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4" h="65">
                  <a:moveTo>
                    <a:pt x="36" y="0"/>
                  </a:moveTo>
                  <a:lnTo>
                    <a:pt x="85" y="35"/>
                  </a:lnTo>
                  <a:lnTo>
                    <a:pt x="147" y="21"/>
                  </a:lnTo>
                  <a:lnTo>
                    <a:pt x="194" y="64"/>
                  </a:lnTo>
                  <a:lnTo>
                    <a:pt x="130" y="65"/>
                  </a:lnTo>
                  <a:lnTo>
                    <a:pt x="60" y="57"/>
                  </a:lnTo>
                  <a:lnTo>
                    <a:pt x="0" y="23"/>
                  </a:lnTo>
                  <a:lnTo>
                    <a:pt x="36" y="0"/>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599"/>
            <p:cNvSpPr>
              <a:spLocks noChangeArrowheads="1"/>
            </p:cNvSpPr>
            <p:nvPr/>
          </p:nvSpPr>
          <p:spPr bwMode="auto">
            <a:xfrm>
              <a:off x="5918622" y="4459634"/>
              <a:ext cx="44450" cy="17463"/>
            </a:xfrm>
            <a:custGeom>
              <a:avLst/>
              <a:gdLst>
                <a:gd name="T0" fmla="*/ 14460 w 166"/>
                <a:gd name="T1" fmla="*/ 4788 h 62"/>
                <a:gd name="T2" fmla="*/ 25438 w 166"/>
                <a:gd name="T3" fmla="*/ 7042 h 62"/>
                <a:gd name="T4" fmla="*/ 34275 w 166"/>
                <a:gd name="T5" fmla="*/ 0 h 62"/>
                <a:gd name="T6" fmla="*/ 44450 w 166"/>
                <a:gd name="T7" fmla="*/ 15491 h 62"/>
                <a:gd name="T8" fmla="*/ 29723 w 166"/>
                <a:gd name="T9" fmla="*/ 17463 h 62"/>
                <a:gd name="T10" fmla="*/ 11782 w 166"/>
                <a:gd name="T11" fmla="*/ 14646 h 62"/>
                <a:gd name="T12" fmla="*/ 0 w 166"/>
                <a:gd name="T13" fmla="*/ 3098 h 62"/>
                <a:gd name="T14" fmla="*/ 14460 w 166"/>
                <a:gd name="T15" fmla="*/ 4788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6" h="62">
                  <a:moveTo>
                    <a:pt x="54" y="17"/>
                  </a:moveTo>
                  <a:lnTo>
                    <a:pt x="95" y="25"/>
                  </a:lnTo>
                  <a:lnTo>
                    <a:pt x="128" y="0"/>
                  </a:lnTo>
                  <a:lnTo>
                    <a:pt x="166" y="55"/>
                  </a:lnTo>
                  <a:lnTo>
                    <a:pt x="111" y="62"/>
                  </a:lnTo>
                  <a:lnTo>
                    <a:pt x="44" y="52"/>
                  </a:lnTo>
                  <a:lnTo>
                    <a:pt x="0" y="11"/>
                  </a:lnTo>
                  <a:lnTo>
                    <a:pt x="54" y="17"/>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600"/>
            <p:cNvSpPr>
              <a:spLocks noChangeArrowheads="1"/>
            </p:cNvSpPr>
            <p:nvPr/>
          </p:nvSpPr>
          <p:spPr bwMode="auto">
            <a:xfrm>
              <a:off x="5958310" y="4481859"/>
              <a:ext cx="38100" cy="19050"/>
            </a:xfrm>
            <a:custGeom>
              <a:avLst/>
              <a:gdLst>
                <a:gd name="T0" fmla="*/ 11702 w 140"/>
                <a:gd name="T1" fmla="*/ 4293 h 71"/>
                <a:gd name="T2" fmla="*/ 30208 w 140"/>
                <a:gd name="T3" fmla="*/ 0 h 71"/>
                <a:gd name="T4" fmla="*/ 38100 w 140"/>
                <a:gd name="T5" fmla="*/ 9927 h 71"/>
                <a:gd name="T6" fmla="*/ 21771 w 140"/>
                <a:gd name="T7" fmla="*/ 19050 h 71"/>
                <a:gd name="T8" fmla="*/ 0 w 140"/>
                <a:gd name="T9" fmla="*/ 11001 h 71"/>
                <a:gd name="T10" fmla="*/ 11702 w 140"/>
                <a:gd name="T11" fmla="*/ 4293 h 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71">
                  <a:moveTo>
                    <a:pt x="43" y="16"/>
                  </a:moveTo>
                  <a:lnTo>
                    <a:pt x="111" y="0"/>
                  </a:lnTo>
                  <a:lnTo>
                    <a:pt x="140" y="37"/>
                  </a:lnTo>
                  <a:lnTo>
                    <a:pt x="80" y="71"/>
                  </a:lnTo>
                  <a:lnTo>
                    <a:pt x="0" y="41"/>
                  </a:lnTo>
                  <a:lnTo>
                    <a:pt x="43" y="16"/>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601"/>
            <p:cNvSpPr>
              <a:spLocks noChangeArrowheads="1"/>
            </p:cNvSpPr>
            <p:nvPr/>
          </p:nvSpPr>
          <p:spPr bwMode="auto">
            <a:xfrm>
              <a:off x="5753522" y="4434234"/>
              <a:ext cx="146050" cy="142875"/>
            </a:xfrm>
            <a:custGeom>
              <a:avLst/>
              <a:gdLst>
                <a:gd name="T0" fmla="*/ 2932 w 548"/>
                <a:gd name="T1" fmla="*/ 8248 h 537"/>
                <a:gd name="T2" fmla="*/ 0 w 548"/>
                <a:gd name="T3" fmla="*/ 39909 h 537"/>
                <a:gd name="T4" fmla="*/ 35446 w 548"/>
                <a:gd name="T5" fmla="*/ 57735 h 537"/>
                <a:gd name="T6" fmla="*/ 82620 w 548"/>
                <a:gd name="T7" fmla="*/ 104030 h 537"/>
                <a:gd name="T8" fmla="*/ 135123 w 548"/>
                <a:gd name="T9" fmla="*/ 142875 h 537"/>
                <a:gd name="T10" fmla="*/ 130859 w 548"/>
                <a:gd name="T11" fmla="*/ 123453 h 537"/>
                <a:gd name="T12" fmla="*/ 146050 w 548"/>
                <a:gd name="T13" fmla="*/ 101902 h 537"/>
                <a:gd name="T14" fmla="*/ 126328 w 548"/>
                <a:gd name="T15" fmla="*/ 85406 h 537"/>
                <a:gd name="T16" fmla="*/ 70893 w 548"/>
                <a:gd name="T17" fmla="*/ 36716 h 537"/>
                <a:gd name="T18" fmla="*/ 42109 w 548"/>
                <a:gd name="T19" fmla="*/ 14101 h 537"/>
                <a:gd name="T20" fmla="*/ 13859 w 548"/>
                <a:gd name="T21" fmla="*/ 3991 h 537"/>
                <a:gd name="T22" fmla="*/ 8262 w 548"/>
                <a:gd name="T23" fmla="*/ 0 h 537"/>
                <a:gd name="T24" fmla="*/ 2932 w 548"/>
                <a:gd name="T25" fmla="*/ 8248 h 5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8" h="537">
                  <a:moveTo>
                    <a:pt x="11" y="31"/>
                  </a:moveTo>
                  <a:lnTo>
                    <a:pt x="0" y="150"/>
                  </a:lnTo>
                  <a:lnTo>
                    <a:pt x="133" y="217"/>
                  </a:lnTo>
                  <a:lnTo>
                    <a:pt x="310" y="391"/>
                  </a:lnTo>
                  <a:lnTo>
                    <a:pt x="507" y="537"/>
                  </a:lnTo>
                  <a:lnTo>
                    <a:pt x="491" y="464"/>
                  </a:lnTo>
                  <a:lnTo>
                    <a:pt x="548" y="383"/>
                  </a:lnTo>
                  <a:lnTo>
                    <a:pt x="474" y="321"/>
                  </a:lnTo>
                  <a:lnTo>
                    <a:pt x="266" y="138"/>
                  </a:lnTo>
                  <a:lnTo>
                    <a:pt x="158" y="53"/>
                  </a:lnTo>
                  <a:lnTo>
                    <a:pt x="52" y="15"/>
                  </a:lnTo>
                  <a:lnTo>
                    <a:pt x="31" y="0"/>
                  </a:lnTo>
                  <a:lnTo>
                    <a:pt x="11" y="31"/>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602"/>
            <p:cNvSpPr>
              <a:spLocks noChangeArrowheads="1"/>
            </p:cNvSpPr>
            <p:nvPr/>
          </p:nvSpPr>
          <p:spPr bwMode="auto">
            <a:xfrm>
              <a:off x="5897985" y="4412009"/>
              <a:ext cx="33337" cy="26988"/>
            </a:xfrm>
            <a:custGeom>
              <a:avLst/>
              <a:gdLst>
                <a:gd name="T0" fmla="*/ 0 w 126"/>
                <a:gd name="T1" fmla="*/ 12145 h 100"/>
                <a:gd name="T2" fmla="*/ 11112 w 126"/>
                <a:gd name="T3" fmla="*/ 0 h 100"/>
                <a:gd name="T4" fmla="*/ 33337 w 126"/>
                <a:gd name="T5" fmla="*/ 16193 h 100"/>
                <a:gd name="T6" fmla="*/ 25135 w 126"/>
                <a:gd name="T7" fmla="*/ 26988 h 100"/>
                <a:gd name="T8" fmla="*/ 0 w 126"/>
                <a:gd name="T9" fmla="*/ 12145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100">
                  <a:moveTo>
                    <a:pt x="0" y="45"/>
                  </a:moveTo>
                  <a:lnTo>
                    <a:pt x="42" y="0"/>
                  </a:lnTo>
                  <a:lnTo>
                    <a:pt x="126" y="60"/>
                  </a:lnTo>
                  <a:lnTo>
                    <a:pt x="95" y="100"/>
                  </a:lnTo>
                  <a:lnTo>
                    <a:pt x="0" y="45"/>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603"/>
            <p:cNvSpPr>
              <a:spLocks noChangeArrowheads="1"/>
            </p:cNvSpPr>
            <p:nvPr/>
          </p:nvSpPr>
          <p:spPr bwMode="auto">
            <a:xfrm>
              <a:off x="5937672" y="4434234"/>
              <a:ext cx="33338" cy="31750"/>
            </a:xfrm>
            <a:custGeom>
              <a:avLst/>
              <a:gdLst>
                <a:gd name="T0" fmla="*/ 0 w 127"/>
                <a:gd name="T1" fmla="*/ 13494 h 120"/>
                <a:gd name="T2" fmla="*/ 4463 w 127"/>
                <a:gd name="T3" fmla="*/ 0 h 120"/>
                <a:gd name="T4" fmla="*/ 33338 w 127"/>
                <a:gd name="T5" fmla="*/ 24871 h 120"/>
                <a:gd name="T6" fmla="*/ 29400 w 127"/>
                <a:gd name="T7" fmla="*/ 31750 h 120"/>
                <a:gd name="T8" fmla="*/ 0 w 127"/>
                <a:gd name="T9" fmla="*/ 13494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20">
                  <a:moveTo>
                    <a:pt x="0" y="51"/>
                  </a:moveTo>
                  <a:lnTo>
                    <a:pt x="17" y="0"/>
                  </a:lnTo>
                  <a:lnTo>
                    <a:pt x="127" y="94"/>
                  </a:lnTo>
                  <a:lnTo>
                    <a:pt x="112" y="120"/>
                  </a:lnTo>
                  <a:lnTo>
                    <a:pt x="0" y="51"/>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604"/>
            <p:cNvSpPr>
              <a:spLocks noChangeArrowheads="1"/>
            </p:cNvSpPr>
            <p:nvPr/>
          </p:nvSpPr>
          <p:spPr bwMode="auto">
            <a:xfrm>
              <a:off x="5971010" y="4464397"/>
              <a:ext cx="55562" cy="68262"/>
            </a:xfrm>
            <a:custGeom>
              <a:avLst/>
              <a:gdLst>
                <a:gd name="T0" fmla="*/ 0 w 206"/>
                <a:gd name="T1" fmla="*/ 14016 h 263"/>
                <a:gd name="T2" fmla="*/ 12407 w 206"/>
                <a:gd name="T3" fmla="*/ 0 h 263"/>
                <a:gd name="T4" fmla="*/ 55562 w 206"/>
                <a:gd name="T5" fmla="*/ 29848 h 263"/>
                <a:gd name="T6" fmla="*/ 42076 w 206"/>
                <a:gd name="T7" fmla="*/ 68262 h 263"/>
                <a:gd name="T8" fmla="*/ 9440 w 206"/>
                <a:gd name="T9" fmla="*/ 45681 h 263"/>
                <a:gd name="T10" fmla="*/ 24275 w 206"/>
                <a:gd name="T11" fmla="*/ 22062 h 263"/>
                <a:gd name="T12" fmla="*/ 0 w 206"/>
                <a:gd name="T13" fmla="*/ 14016 h 2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263">
                  <a:moveTo>
                    <a:pt x="0" y="54"/>
                  </a:moveTo>
                  <a:lnTo>
                    <a:pt x="46" y="0"/>
                  </a:lnTo>
                  <a:lnTo>
                    <a:pt x="206" y="115"/>
                  </a:lnTo>
                  <a:lnTo>
                    <a:pt x="156" y="263"/>
                  </a:lnTo>
                  <a:lnTo>
                    <a:pt x="35" y="176"/>
                  </a:lnTo>
                  <a:lnTo>
                    <a:pt x="90" y="85"/>
                  </a:lnTo>
                  <a:lnTo>
                    <a:pt x="0" y="54"/>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605"/>
            <p:cNvSpPr>
              <a:spLocks noChangeArrowheads="1"/>
            </p:cNvSpPr>
            <p:nvPr/>
          </p:nvSpPr>
          <p:spPr bwMode="auto">
            <a:xfrm>
              <a:off x="5724947" y="4477097"/>
              <a:ext cx="149225" cy="142875"/>
            </a:xfrm>
            <a:custGeom>
              <a:avLst/>
              <a:gdLst>
                <a:gd name="T0" fmla="*/ 0 w 562"/>
                <a:gd name="T1" fmla="*/ 5821 h 540"/>
                <a:gd name="T2" fmla="*/ 3452 w 562"/>
                <a:gd name="T3" fmla="*/ 0 h 540"/>
                <a:gd name="T4" fmla="*/ 13542 w 562"/>
                <a:gd name="T5" fmla="*/ 5556 h 540"/>
                <a:gd name="T6" fmla="*/ 21242 w 562"/>
                <a:gd name="T7" fmla="*/ 18785 h 540"/>
                <a:gd name="T8" fmla="*/ 46732 w 562"/>
                <a:gd name="T9" fmla="*/ 34131 h 540"/>
                <a:gd name="T10" fmla="*/ 88420 w 562"/>
                <a:gd name="T11" fmla="*/ 70379 h 540"/>
                <a:gd name="T12" fmla="*/ 134887 w 562"/>
                <a:gd name="T13" fmla="*/ 117210 h 540"/>
                <a:gd name="T14" fmla="*/ 146835 w 562"/>
                <a:gd name="T15" fmla="*/ 126471 h 540"/>
                <a:gd name="T16" fmla="*/ 149225 w 562"/>
                <a:gd name="T17" fmla="*/ 133350 h 540"/>
                <a:gd name="T18" fmla="*/ 142852 w 562"/>
                <a:gd name="T19" fmla="*/ 142875 h 540"/>
                <a:gd name="T20" fmla="*/ 131169 w 562"/>
                <a:gd name="T21" fmla="*/ 134938 h 540"/>
                <a:gd name="T22" fmla="*/ 112848 w 562"/>
                <a:gd name="T23" fmla="*/ 120650 h 540"/>
                <a:gd name="T24" fmla="*/ 70895 w 562"/>
                <a:gd name="T25" fmla="*/ 73819 h 540"/>
                <a:gd name="T26" fmla="*/ 45405 w 562"/>
                <a:gd name="T27" fmla="*/ 48683 h 540"/>
                <a:gd name="T28" fmla="*/ 22039 w 562"/>
                <a:gd name="T29" fmla="*/ 31750 h 540"/>
                <a:gd name="T30" fmla="*/ 1859 w 562"/>
                <a:gd name="T31" fmla="*/ 12171 h 540"/>
                <a:gd name="T32" fmla="*/ 0 w 562"/>
                <a:gd name="T33" fmla="*/ 5821 h 5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62" h="540">
                  <a:moveTo>
                    <a:pt x="0" y="22"/>
                  </a:moveTo>
                  <a:lnTo>
                    <a:pt x="13" y="0"/>
                  </a:lnTo>
                  <a:lnTo>
                    <a:pt x="51" y="21"/>
                  </a:lnTo>
                  <a:lnTo>
                    <a:pt x="80" y="71"/>
                  </a:lnTo>
                  <a:lnTo>
                    <a:pt x="176" y="129"/>
                  </a:lnTo>
                  <a:lnTo>
                    <a:pt x="333" y="266"/>
                  </a:lnTo>
                  <a:lnTo>
                    <a:pt x="508" y="443"/>
                  </a:lnTo>
                  <a:lnTo>
                    <a:pt x="553" y="478"/>
                  </a:lnTo>
                  <a:lnTo>
                    <a:pt x="562" y="504"/>
                  </a:lnTo>
                  <a:lnTo>
                    <a:pt x="538" y="540"/>
                  </a:lnTo>
                  <a:lnTo>
                    <a:pt x="494" y="510"/>
                  </a:lnTo>
                  <a:lnTo>
                    <a:pt x="425" y="456"/>
                  </a:lnTo>
                  <a:lnTo>
                    <a:pt x="267" y="279"/>
                  </a:lnTo>
                  <a:lnTo>
                    <a:pt x="171" y="184"/>
                  </a:lnTo>
                  <a:lnTo>
                    <a:pt x="83" y="120"/>
                  </a:lnTo>
                  <a:lnTo>
                    <a:pt x="7" y="46"/>
                  </a:lnTo>
                  <a:lnTo>
                    <a:pt x="0" y="22"/>
                  </a:lnTo>
                  <a:close/>
                </a:path>
              </a:pathLst>
            </a:custGeom>
            <a:solidFill>
              <a:srgbClr val="656B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Freeform 606"/>
            <p:cNvSpPr>
              <a:spLocks noChangeArrowheads="1"/>
            </p:cNvSpPr>
            <p:nvPr/>
          </p:nvSpPr>
          <p:spPr bwMode="auto">
            <a:xfrm>
              <a:off x="5753522" y="4477097"/>
              <a:ext cx="93663" cy="68262"/>
            </a:xfrm>
            <a:custGeom>
              <a:avLst/>
              <a:gdLst>
                <a:gd name="T0" fmla="*/ 0 w 352"/>
                <a:gd name="T1" fmla="*/ 0 h 256"/>
                <a:gd name="T2" fmla="*/ 27407 w 352"/>
                <a:gd name="T3" fmla="*/ 22932 h 256"/>
                <a:gd name="T4" fmla="*/ 93663 w 352"/>
                <a:gd name="T5" fmla="*/ 68262 h 256"/>
                <a:gd name="T6" fmla="*/ 50557 w 352"/>
                <a:gd name="T7" fmla="*/ 24532 h 256"/>
                <a:gd name="T8" fmla="*/ 26609 w 352"/>
                <a:gd name="T9" fmla="*/ 8533 h 256"/>
                <a:gd name="T10" fmla="*/ 0 w 352"/>
                <a:gd name="T11" fmla="*/ 0 h 2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2" h="256">
                  <a:moveTo>
                    <a:pt x="0" y="0"/>
                  </a:moveTo>
                  <a:lnTo>
                    <a:pt x="103" y="86"/>
                  </a:lnTo>
                  <a:lnTo>
                    <a:pt x="352" y="256"/>
                  </a:lnTo>
                  <a:lnTo>
                    <a:pt x="190" y="92"/>
                  </a:lnTo>
                  <a:lnTo>
                    <a:pt x="100" y="32"/>
                  </a:lnTo>
                  <a:lnTo>
                    <a:pt x="0" y="0"/>
                  </a:lnTo>
                  <a:close/>
                </a:path>
              </a:pathLst>
            </a:custGeom>
            <a:solidFill>
              <a:srgbClr val="656B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Freeform 607"/>
            <p:cNvSpPr>
              <a:spLocks noChangeArrowheads="1"/>
            </p:cNvSpPr>
            <p:nvPr/>
          </p:nvSpPr>
          <p:spPr bwMode="auto">
            <a:xfrm>
              <a:off x="5718597" y="4456459"/>
              <a:ext cx="406400" cy="168275"/>
            </a:xfrm>
            <a:custGeom>
              <a:avLst/>
              <a:gdLst>
                <a:gd name="T0" fmla="*/ 29407 w 1534"/>
                <a:gd name="T1" fmla="*/ 6646 h 633"/>
                <a:gd name="T2" fmla="*/ 8213 w 1534"/>
                <a:gd name="T3" fmla="*/ 17279 h 633"/>
                <a:gd name="T4" fmla="*/ 10067 w 1534"/>
                <a:gd name="T5" fmla="*/ 29242 h 633"/>
                <a:gd name="T6" fmla="*/ 25433 w 1534"/>
                <a:gd name="T7" fmla="*/ 43066 h 633"/>
                <a:gd name="T8" fmla="*/ 42124 w 1534"/>
                <a:gd name="T9" fmla="*/ 58218 h 633"/>
                <a:gd name="T10" fmla="*/ 58284 w 1534"/>
                <a:gd name="T11" fmla="*/ 72308 h 633"/>
                <a:gd name="T12" fmla="*/ 67557 w 1534"/>
                <a:gd name="T13" fmla="*/ 78954 h 633"/>
                <a:gd name="T14" fmla="*/ 79743 w 1534"/>
                <a:gd name="T15" fmla="*/ 89853 h 633"/>
                <a:gd name="T16" fmla="*/ 90605 w 1534"/>
                <a:gd name="T17" fmla="*/ 102613 h 633"/>
                <a:gd name="T18" fmla="*/ 99878 w 1534"/>
                <a:gd name="T19" fmla="*/ 114310 h 633"/>
                <a:gd name="T20" fmla="*/ 109150 w 1534"/>
                <a:gd name="T21" fmla="*/ 125475 h 633"/>
                <a:gd name="T22" fmla="*/ 120542 w 1534"/>
                <a:gd name="T23" fmla="*/ 136640 h 633"/>
                <a:gd name="T24" fmla="*/ 132464 w 1534"/>
                <a:gd name="T25" fmla="*/ 145945 h 633"/>
                <a:gd name="T26" fmla="*/ 144651 w 1534"/>
                <a:gd name="T27" fmla="*/ 154186 h 633"/>
                <a:gd name="T28" fmla="*/ 157897 w 1534"/>
                <a:gd name="T29" fmla="*/ 158439 h 633"/>
                <a:gd name="T30" fmla="*/ 170084 w 1534"/>
                <a:gd name="T31" fmla="*/ 150464 h 633"/>
                <a:gd name="T32" fmla="*/ 183065 w 1534"/>
                <a:gd name="T33" fmla="*/ 141425 h 633"/>
                <a:gd name="T34" fmla="*/ 195782 w 1534"/>
                <a:gd name="T35" fmla="*/ 134780 h 633"/>
                <a:gd name="T36" fmla="*/ 218036 w 1534"/>
                <a:gd name="T37" fmla="*/ 127070 h 633"/>
                <a:gd name="T38" fmla="*/ 245853 w 1534"/>
                <a:gd name="T39" fmla="*/ 118563 h 633"/>
                <a:gd name="T40" fmla="*/ 276585 w 1534"/>
                <a:gd name="T41" fmla="*/ 109525 h 633"/>
                <a:gd name="T42" fmla="*/ 310761 w 1534"/>
                <a:gd name="T43" fmla="*/ 100221 h 633"/>
                <a:gd name="T44" fmla="*/ 352620 w 1534"/>
                <a:gd name="T45" fmla="*/ 90119 h 633"/>
                <a:gd name="T46" fmla="*/ 383616 w 1534"/>
                <a:gd name="T47" fmla="*/ 84536 h 633"/>
                <a:gd name="T48" fmla="*/ 392624 w 1534"/>
                <a:gd name="T49" fmla="*/ 76561 h 633"/>
                <a:gd name="T50" fmla="*/ 382292 w 1534"/>
                <a:gd name="T51" fmla="*/ 68586 h 633"/>
                <a:gd name="T52" fmla="*/ 371429 w 1534"/>
                <a:gd name="T53" fmla="*/ 61940 h 633"/>
                <a:gd name="T54" fmla="*/ 367456 w 1534"/>
                <a:gd name="T55" fmla="*/ 55826 h 633"/>
                <a:gd name="T56" fmla="*/ 406400 w 1534"/>
                <a:gd name="T57" fmla="*/ 78688 h 633"/>
                <a:gd name="T58" fmla="*/ 398452 w 1534"/>
                <a:gd name="T59" fmla="*/ 88258 h 633"/>
                <a:gd name="T60" fmla="*/ 369840 w 1534"/>
                <a:gd name="T61" fmla="*/ 94372 h 633"/>
                <a:gd name="T62" fmla="*/ 338843 w 1534"/>
                <a:gd name="T63" fmla="*/ 102347 h 633"/>
                <a:gd name="T64" fmla="*/ 301223 w 1534"/>
                <a:gd name="T65" fmla="*/ 111652 h 633"/>
                <a:gd name="T66" fmla="*/ 267313 w 1534"/>
                <a:gd name="T67" fmla="*/ 121222 h 633"/>
                <a:gd name="T68" fmla="*/ 241350 w 1534"/>
                <a:gd name="T69" fmla="*/ 128931 h 633"/>
                <a:gd name="T70" fmla="*/ 211943 w 1534"/>
                <a:gd name="T71" fmla="*/ 137438 h 633"/>
                <a:gd name="T72" fmla="*/ 186510 w 1534"/>
                <a:gd name="T73" fmla="*/ 147540 h 633"/>
                <a:gd name="T74" fmla="*/ 169819 w 1534"/>
                <a:gd name="T75" fmla="*/ 160034 h 633"/>
                <a:gd name="T76" fmla="*/ 157102 w 1534"/>
                <a:gd name="T77" fmla="*/ 166946 h 633"/>
                <a:gd name="T78" fmla="*/ 141737 w 1534"/>
                <a:gd name="T79" fmla="*/ 164287 h 633"/>
                <a:gd name="T80" fmla="*/ 127960 w 1534"/>
                <a:gd name="T81" fmla="*/ 153388 h 633"/>
                <a:gd name="T82" fmla="*/ 113124 w 1534"/>
                <a:gd name="T83" fmla="*/ 141691 h 633"/>
                <a:gd name="T84" fmla="*/ 102527 w 1534"/>
                <a:gd name="T85" fmla="*/ 130792 h 633"/>
                <a:gd name="T86" fmla="*/ 93255 w 1534"/>
                <a:gd name="T87" fmla="*/ 119893 h 633"/>
                <a:gd name="T88" fmla="*/ 83982 w 1534"/>
                <a:gd name="T89" fmla="*/ 108993 h 633"/>
                <a:gd name="T90" fmla="*/ 73650 w 1534"/>
                <a:gd name="T91" fmla="*/ 97562 h 633"/>
                <a:gd name="T92" fmla="*/ 61198 w 1534"/>
                <a:gd name="T93" fmla="*/ 87726 h 633"/>
                <a:gd name="T94" fmla="*/ 47422 w 1534"/>
                <a:gd name="T95" fmla="*/ 75764 h 633"/>
                <a:gd name="T96" fmla="*/ 33646 w 1534"/>
                <a:gd name="T97" fmla="*/ 60079 h 633"/>
                <a:gd name="T98" fmla="*/ 19870 w 1534"/>
                <a:gd name="T99" fmla="*/ 47319 h 633"/>
                <a:gd name="T100" fmla="*/ 8478 w 1534"/>
                <a:gd name="T101" fmla="*/ 39610 h 633"/>
                <a:gd name="T102" fmla="*/ 0 w 1534"/>
                <a:gd name="T103" fmla="*/ 25520 h 633"/>
                <a:gd name="T104" fmla="*/ 5299 w 1534"/>
                <a:gd name="T105" fmla="*/ 14355 h 633"/>
                <a:gd name="T106" fmla="*/ 19605 w 1534"/>
                <a:gd name="T107" fmla="*/ 6114 h 633"/>
                <a:gd name="T108" fmla="*/ 37620 w 1534"/>
                <a:gd name="T109" fmla="*/ 3190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534" h="633">
                  <a:moveTo>
                    <a:pt x="142" y="12"/>
                  </a:moveTo>
                  <a:lnTo>
                    <a:pt x="127" y="20"/>
                  </a:lnTo>
                  <a:lnTo>
                    <a:pt x="111" y="25"/>
                  </a:lnTo>
                  <a:lnTo>
                    <a:pt x="84" y="35"/>
                  </a:lnTo>
                  <a:lnTo>
                    <a:pt x="56" y="45"/>
                  </a:lnTo>
                  <a:lnTo>
                    <a:pt x="31" y="65"/>
                  </a:lnTo>
                  <a:lnTo>
                    <a:pt x="25" y="88"/>
                  </a:lnTo>
                  <a:lnTo>
                    <a:pt x="29" y="100"/>
                  </a:lnTo>
                  <a:lnTo>
                    <a:pt x="38" y="110"/>
                  </a:lnTo>
                  <a:lnTo>
                    <a:pt x="53" y="124"/>
                  </a:lnTo>
                  <a:lnTo>
                    <a:pt x="66" y="136"/>
                  </a:lnTo>
                  <a:lnTo>
                    <a:pt x="96" y="162"/>
                  </a:lnTo>
                  <a:lnTo>
                    <a:pt x="118" y="181"/>
                  </a:lnTo>
                  <a:lnTo>
                    <a:pt x="140" y="200"/>
                  </a:lnTo>
                  <a:lnTo>
                    <a:pt x="159" y="219"/>
                  </a:lnTo>
                  <a:lnTo>
                    <a:pt x="179" y="237"/>
                  </a:lnTo>
                  <a:lnTo>
                    <a:pt x="199" y="254"/>
                  </a:lnTo>
                  <a:lnTo>
                    <a:pt x="220" y="272"/>
                  </a:lnTo>
                  <a:lnTo>
                    <a:pt x="231" y="280"/>
                  </a:lnTo>
                  <a:lnTo>
                    <a:pt x="243" y="289"/>
                  </a:lnTo>
                  <a:lnTo>
                    <a:pt x="255" y="297"/>
                  </a:lnTo>
                  <a:lnTo>
                    <a:pt x="268" y="305"/>
                  </a:lnTo>
                  <a:lnTo>
                    <a:pt x="286" y="322"/>
                  </a:lnTo>
                  <a:lnTo>
                    <a:pt x="301" y="338"/>
                  </a:lnTo>
                  <a:lnTo>
                    <a:pt x="315" y="354"/>
                  </a:lnTo>
                  <a:lnTo>
                    <a:pt x="328" y="371"/>
                  </a:lnTo>
                  <a:lnTo>
                    <a:pt x="342" y="386"/>
                  </a:lnTo>
                  <a:lnTo>
                    <a:pt x="354" y="400"/>
                  </a:lnTo>
                  <a:lnTo>
                    <a:pt x="365" y="416"/>
                  </a:lnTo>
                  <a:lnTo>
                    <a:pt x="377" y="430"/>
                  </a:lnTo>
                  <a:lnTo>
                    <a:pt x="389" y="444"/>
                  </a:lnTo>
                  <a:lnTo>
                    <a:pt x="400" y="459"/>
                  </a:lnTo>
                  <a:lnTo>
                    <a:pt x="412" y="472"/>
                  </a:lnTo>
                  <a:lnTo>
                    <a:pt x="425" y="486"/>
                  </a:lnTo>
                  <a:lnTo>
                    <a:pt x="439" y="499"/>
                  </a:lnTo>
                  <a:lnTo>
                    <a:pt x="455" y="514"/>
                  </a:lnTo>
                  <a:lnTo>
                    <a:pt x="471" y="527"/>
                  </a:lnTo>
                  <a:lnTo>
                    <a:pt x="489" y="541"/>
                  </a:lnTo>
                  <a:lnTo>
                    <a:pt x="500" y="549"/>
                  </a:lnTo>
                  <a:lnTo>
                    <a:pt x="508" y="555"/>
                  </a:lnTo>
                  <a:lnTo>
                    <a:pt x="527" y="567"/>
                  </a:lnTo>
                  <a:lnTo>
                    <a:pt x="546" y="580"/>
                  </a:lnTo>
                  <a:lnTo>
                    <a:pt x="568" y="594"/>
                  </a:lnTo>
                  <a:lnTo>
                    <a:pt x="582" y="598"/>
                  </a:lnTo>
                  <a:lnTo>
                    <a:pt x="596" y="596"/>
                  </a:lnTo>
                  <a:lnTo>
                    <a:pt x="612" y="589"/>
                  </a:lnTo>
                  <a:lnTo>
                    <a:pt x="627" y="581"/>
                  </a:lnTo>
                  <a:lnTo>
                    <a:pt x="642" y="566"/>
                  </a:lnTo>
                  <a:lnTo>
                    <a:pt x="659" y="553"/>
                  </a:lnTo>
                  <a:lnTo>
                    <a:pt x="675" y="542"/>
                  </a:lnTo>
                  <a:lnTo>
                    <a:pt x="691" y="532"/>
                  </a:lnTo>
                  <a:lnTo>
                    <a:pt x="706" y="522"/>
                  </a:lnTo>
                  <a:lnTo>
                    <a:pt x="722" y="515"/>
                  </a:lnTo>
                  <a:lnTo>
                    <a:pt x="739" y="507"/>
                  </a:lnTo>
                  <a:lnTo>
                    <a:pt x="754" y="500"/>
                  </a:lnTo>
                  <a:lnTo>
                    <a:pt x="788" y="489"/>
                  </a:lnTo>
                  <a:lnTo>
                    <a:pt x="823" y="478"/>
                  </a:lnTo>
                  <a:lnTo>
                    <a:pt x="861" y="467"/>
                  </a:lnTo>
                  <a:lnTo>
                    <a:pt x="901" y="454"/>
                  </a:lnTo>
                  <a:lnTo>
                    <a:pt x="928" y="446"/>
                  </a:lnTo>
                  <a:lnTo>
                    <a:pt x="953" y="439"/>
                  </a:lnTo>
                  <a:lnTo>
                    <a:pt x="1000" y="426"/>
                  </a:lnTo>
                  <a:lnTo>
                    <a:pt x="1044" y="412"/>
                  </a:lnTo>
                  <a:lnTo>
                    <a:pt x="1087" y="400"/>
                  </a:lnTo>
                  <a:lnTo>
                    <a:pt x="1129" y="389"/>
                  </a:lnTo>
                  <a:lnTo>
                    <a:pt x="1173" y="377"/>
                  </a:lnTo>
                  <a:lnTo>
                    <a:pt x="1221" y="365"/>
                  </a:lnTo>
                  <a:lnTo>
                    <a:pt x="1272" y="353"/>
                  </a:lnTo>
                  <a:lnTo>
                    <a:pt x="1331" y="339"/>
                  </a:lnTo>
                  <a:lnTo>
                    <a:pt x="1359" y="331"/>
                  </a:lnTo>
                  <a:lnTo>
                    <a:pt x="1390" y="323"/>
                  </a:lnTo>
                  <a:lnTo>
                    <a:pt x="1448" y="318"/>
                  </a:lnTo>
                  <a:lnTo>
                    <a:pt x="1473" y="312"/>
                  </a:lnTo>
                  <a:lnTo>
                    <a:pt x="1495" y="299"/>
                  </a:lnTo>
                  <a:lnTo>
                    <a:pt x="1482" y="288"/>
                  </a:lnTo>
                  <a:lnTo>
                    <a:pt x="1470" y="277"/>
                  </a:lnTo>
                  <a:lnTo>
                    <a:pt x="1456" y="267"/>
                  </a:lnTo>
                  <a:lnTo>
                    <a:pt x="1443" y="258"/>
                  </a:lnTo>
                  <a:lnTo>
                    <a:pt x="1430" y="250"/>
                  </a:lnTo>
                  <a:lnTo>
                    <a:pt x="1417" y="241"/>
                  </a:lnTo>
                  <a:lnTo>
                    <a:pt x="1402" y="233"/>
                  </a:lnTo>
                  <a:lnTo>
                    <a:pt x="1386" y="223"/>
                  </a:lnTo>
                  <a:lnTo>
                    <a:pt x="1383" y="213"/>
                  </a:lnTo>
                  <a:lnTo>
                    <a:pt x="1387" y="210"/>
                  </a:lnTo>
                  <a:lnTo>
                    <a:pt x="1394" y="210"/>
                  </a:lnTo>
                  <a:lnTo>
                    <a:pt x="1528" y="287"/>
                  </a:lnTo>
                  <a:lnTo>
                    <a:pt x="1534" y="296"/>
                  </a:lnTo>
                  <a:lnTo>
                    <a:pt x="1530" y="308"/>
                  </a:lnTo>
                  <a:lnTo>
                    <a:pt x="1518" y="322"/>
                  </a:lnTo>
                  <a:lnTo>
                    <a:pt x="1504" y="332"/>
                  </a:lnTo>
                  <a:lnTo>
                    <a:pt x="1488" y="340"/>
                  </a:lnTo>
                  <a:lnTo>
                    <a:pt x="1472" y="344"/>
                  </a:lnTo>
                  <a:lnTo>
                    <a:pt x="1396" y="355"/>
                  </a:lnTo>
                  <a:lnTo>
                    <a:pt x="1338" y="371"/>
                  </a:lnTo>
                  <a:lnTo>
                    <a:pt x="1311" y="377"/>
                  </a:lnTo>
                  <a:lnTo>
                    <a:pt x="1279" y="385"/>
                  </a:lnTo>
                  <a:lnTo>
                    <a:pt x="1227" y="397"/>
                  </a:lnTo>
                  <a:lnTo>
                    <a:pt x="1181" y="409"/>
                  </a:lnTo>
                  <a:lnTo>
                    <a:pt x="1137" y="420"/>
                  </a:lnTo>
                  <a:lnTo>
                    <a:pt x="1094" y="432"/>
                  </a:lnTo>
                  <a:lnTo>
                    <a:pt x="1053" y="443"/>
                  </a:lnTo>
                  <a:lnTo>
                    <a:pt x="1009" y="456"/>
                  </a:lnTo>
                  <a:lnTo>
                    <a:pt x="962" y="471"/>
                  </a:lnTo>
                  <a:lnTo>
                    <a:pt x="936" y="477"/>
                  </a:lnTo>
                  <a:lnTo>
                    <a:pt x="911" y="485"/>
                  </a:lnTo>
                  <a:lnTo>
                    <a:pt x="872" y="497"/>
                  </a:lnTo>
                  <a:lnTo>
                    <a:pt x="835" y="507"/>
                  </a:lnTo>
                  <a:lnTo>
                    <a:pt x="800" y="517"/>
                  </a:lnTo>
                  <a:lnTo>
                    <a:pt x="767" y="527"/>
                  </a:lnTo>
                  <a:lnTo>
                    <a:pt x="734" y="540"/>
                  </a:lnTo>
                  <a:lnTo>
                    <a:pt x="704" y="555"/>
                  </a:lnTo>
                  <a:lnTo>
                    <a:pt x="688" y="564"/>
                  </a:lnTo>
                  <a:lnTo>
                    <a:pt x="672" y="575"/>
                  </a:lnTo>
                  <a:lnTo>
                    <a:pt x="641" y="602"/>
                  </a:lnTo>
                  <a:lnTo>
                    <a:pt x="617" y="615"/>
                  </a:lnTo>
                  <a:lnTo>
                    <a:pt x="605" y="622"/>
                  </a:lnTo>
                  <a:lnTo>
                    <a:pt x="593" y="628"/>
                  </a:lnTo>
                  <a:lnTo>
                    <a:pt x="570" y="633"/>
                  </a:lnTo>
                  <a:lnTo>
                    <a:pt x="547" y="626"/>
                  </a:lnTo>
                  <a:lnTo>
                    <a:pt x="535" y="618"/>
                  </a:lnTo>
                  <a:lnTo>
                    <a:pt x="524" y="610"/>
                  </a:lnTo>
                  <a:lnTo>
                    <a:pt x="503" y="594"/>
                  </a:lnTo>
                  <a:lnTo>
                    <a:pt x="483" y="577"/>
                  </a:lnTo>
                  <a:lnTo>
                    <a:pt x="461" y="561"/>
                  </a:lnTo>
                  <a:lnTo>
                    <a:pt x="444" y="547"/>
                  </a:lnTo>
                  <a:lnTo>
                    <a:pt x="427" y="533"/>
                  </a:lnTo>
                  <a:lnTo>
                    <a:pt x="412" y="519"/>
                  </a:lnTo>
                  <a:lnTo>
                    <a:pt x="399" y="506"/>
                  </a:lnTo>
                  <a:lnTo>
                    <a:pt x="387" y="492"/>
                  </a:lnTo>
                  <a:lnTo>
                    <a:pt x="375" y="478"/>
                  </a:lnTo>
                  <a:lnTo>
                    <a:pt x="362" y="465"/>
                  </a:lnTo>
                  <a:lnTo>
                    <a:pt x="352" y="451"/>
                  </a:lnTo>
                  <a:lnTo>
                    <a:pt x="341" y="438"/>
                  </a:lnTo>
                  <a:lnTo>
                    <a:pt x="330" y="423"/>
                  </a:lnTo>
                  <a:lnTo>
                    <a:pt x="317" y="410"/>
                  </a:lnTo>
                  <a:lnTo>
                    <a:pt x="305" y="396"/>
                  </a:lnTo>
                  <a:lnTo>
                    <a:pt x="292" y="382"/>
                  </a:lnTo>
                  <a:lnTo>
                    <a:pt x="278" y="367"/>
                  </a:lnTo>
                  <a:lnTo>
                    <a:pt x="263" y="353"/>
                  </a:lnTo>
                  <a:lnTo>
                    <a:pt x="245" y="339"/>
                  </a:lnTo>
                  <a:lnTo>
                    <a:pt x="231" y="330"/>
                  </a:lnTo>
                  <a:lnTo>
                    <a:pt x="220" y="321"/>
                  </a:lnTo>
                  <a:lnTo>
                    <a:pt x="198" y="303"/>
                  </a:lnTo>
                  <a:lnTo>
                    <a:pt x="179" y="285"/>
                  </a:lnTo>
                  <a:lnTo>
                    <a:pt x="162" y="266"/>
                  </a:lnTo>
                  <a:lnTo>
                    <a:pt x="144" y="246"/>
                  </a:lnTo>
                  <a:lnTo>
                    <a:pt x="127" y="226"/>
                  </a:lnTo>
                  <a:lnTo>
                    <a:pt x="107" y="206"/>
                  </a:lnTo>
                  <a:lnTo>
                    <a:pt x="84" y="185"/>
                  </a:lnTo>
                  <a:lnTo>
                    <a:pt x="75" y="178"/>
                  </a:lnTo>
                  <a:lnTo>
                    <a:pt x="66" y="171"/>
                  </a:lnTo>
                  <a:lnTo>
                    <a:pt x="49" y="160"/>
                  </a:lnTo>
                  <a:lnTo>
                    <a:pt x="32" y="149"/>
                  </a:lnTo>
                  <a:lnTo>
                    <a:pt x="15" y="135"/>
                  </a:lnTo>
                  <a:lnTo>
                    <a:pt x="3" y="116"/>
                  </a:lnTo>
                  <a:lnTo>
                    <a:pt x="0" y="96"/>
                  </a:lnTo>
                  <a:lnTo>
                    <a:pt x="7" y="74"/>
                  </a:lnTo>
                  <a:lnTo>
                    <a:pt x="14" y="64"/>
                  </a:lnTo>
                  <a:lnTo>
                    <a:pt x="20" y="54"/>
                  </a:lnTo>
                  <a:lnTo>
                    <a:pt x="33" y="43"/>
                  </a:lnTo>
                  <a:lnTo>
                    <a:pt x="46" y="35"/>
                  </a:lnTo>
                  <a:lnTo>
                    <a:pt x="74" y="23"/>
                  </a:lnTo>
                  <a:lnTo>
                    <a:pt x="134" y="0"/>
                  </a:lnTo>
                  <a:lnTo>
                    <a:pt x="144" y="2"/>
                  </a:lnTo>
                  <a:lnTo>
                    <a:pt x="142" y="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608"/>
            <p:cNvSpPr>
              <a:spLocks noChangeArrowheads="1"/>
            </p:cNvSpPr>
            <p:nvPr/>
          </p:nvSpPr>
          <p:spPr bwMode="auto">
            <a:xfrm>
              <a:off x="5750347" y="4435822"/>
              <a:ext cx="11113" cy="39687"/>
            </a:xfrm>
            <a:custGeom>
              <a:avLst/>
              <a:gdLst>
                <a:gd name="T0" fmla="*/ 11113 w 39"/>
                <a:gd name="T1" fmla="*/ 1567 h 152"/>
                <a:gd name="T2" fmla="*/ 11113 w 39"/>
                <a:gd name="T3" fmla="*/ 17755 h 152"/>
                <a:gd name="T4" fmla="*/ 8264 w 39"/>
                <a:gd name="T5" fmla="*/ 28199 h 152"/>
                <a:gd name="T6" fmla="*/ 6269 w 39"/>
                <a:gd name="T7" fmla="*/ 33160 h 152"/>
                <a:gd name="T8" fmla="*/ 3704 w 39"/>
                <a:gd name="T9" fmla="*/ 38643 h 152"/>
                <a:gd name="T10" fmla="*/ 2849 w 39"/>
                <a:gd name="T11" fmla="*/ 39687 h 152"/>
                <a:gd name="T12" fmla="*/ 1425 w 39"/>
                <a:gd name="T13" fmla="*/ 39687 h 152"/>
                <a:gd name="T14" fmla="*/ 0 w 39"/>
                <a:gd name="T15" fmla="*/ 37337 h 152"/>
                <a:gd name="T16" fmla="*/ 3134 w 39"/>
                <a:gd name="T17" fmla="*/ 26893 h 152"/>
                <a:gd name="T18" fmla="*/ 4844 w 39"/>
                <a:gd name="T19" fmla="*/ 16449 h 152"/>
                <a:gd name="T20" fmla="*/ 6839 w 39"/>
                <a:gd name="T21" fmla="*/ 1828 h 152"/>
                <a:gd name="T22" fmla="*/ 8833 w 39"/>
                <a:gd name="T23" fmla="*/ 0 h 152"/>
                <a:gd name="T24" fmla="*/ 11113 w 39"/>
                <a:gd name="T25" fmla="*/ 1567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152">
                  <a:moveTo>
                    <a:pt x="39" y="6"/>
                  </a:moveTo>
                  <a:lnTo>
                    <a:pt x="39" y="68"/>
                  </a:lnTo>
                  <a:lnTo>
                    <a:pt x="29" y="108"/>
                  </a:lnTo>
                  <a:lnTo>
                    <a:pt x="22" y="127"/>
                  </a:lnTo>
                  <a:lnTo>
                    <a:pt x="13" y="148"/>
                  </a:lnTo>
                  <a:lnTo>
                    <a:pt x="10" y="152"/>
                  </a:lnTo>
                  <a:lnTo>
                    <a:pt x="5" y="152"/>
                  </a:lnTo>
                  <a:lnTo>
                    <a:pt x="0" y="143"/>
                  </a:lnTo>
                  <a:lnTo>
                    <a:pt x="11" y="103"/>
                  </a:lnTo>
                  <a:lnTo>
                    <a:pt x="17" y="63"/>
                  </a:lnTo>
                  <a:lnTo>
                    <a:pt x="24" y="7"/>
                  </a:lnTo>
                  <a:lnTo>
                    <a:pt x="31" y="0"/>
                  </a:lnTo>
                  <a:lnTo>
                    <a:pt x="39" y="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609"/>
            <p:cNvSpPr>
              <a:spLocks noChangeArrowheads="1"/>
            </p:cNvSpPr>
            <p:nvPr/>
          </p:nvSpPr>
          <p:spPr bwMode="auto">
            <a:xfrm>
              <a:off x="5755110" y="4475509"/>
              <a:ext cx="119062" cy="93663"/>
            </a:xfrm>
            <a:custGeom>
              <a:avLst/>
              <a:gdLst>
                <a:gd name="T0" fmla="*/ 2640 w 451"/>
                <a:gd name="T1" fmla="*/ 0 h 354"/>
                <a:gd name="T2" fmla="*/ 8448 w 451"/>
                <a:gd name="T3" fmla="*/ 2117 h 354"/>
                <a:gd name="T4" fmla="*/ 13728 w 451"/>
                <a:gd name="T5" fmla="*/ 4498 h 354"/>
                <a:gd name="T6" fmla="*/ 19008 w 451"/>
                <a:gd name="T7" fmla="*/ 6350 h 354"/>
                <a:gd name="T8" fmla="*/ 23760 w 451"/>
                <a:gd name="T9" fmla="*/ 8467 h 354"/>
                <a:gd name="T10" fmla="*/ 28512 w 451"/>
                <a:gd name="T11" fmla="*/ 10848 h 354"/>
                <a:gd name="T12" fmla="*/ 33527 w 451"/>
                <a:gd name="T13" fmla="*/ 13494 h 354"/>
                <a:gd name="T14" fmla="*/ 38543 w 451"/>
                <a:gd name="T15" fmla="*/ 16404 h 354"/>
                <a:gd name="T16" fmla="*/ 44087 w 451"/>
                <a:gd name="T17" fmla="*/ 19579 h 354"/>
                <a:gd name="T18" fmla="*/ 48047 w 451"/>
                <a:gd name="T19" fmla="*/ 23548 h 354"/>
                <a:gd name="T20" fmla="*/ 51743 w 451"/>
                <a:gd name="T21" fmla="*/ 27781 h 354"/>
                <a:gd name="T22" fmla="*/ 55703 w 451"/>
                <a:gd name="T23" fmla="*/ 31486 h 354"/>
                <a:gd name="T24" fmla="*/ 59135 w 451"/>
                <a:gd name="T25" fmla="*/ 34925 h 354"/>
                <a:gd name="T26" fmla="*/ 62567 w 451"/>
                <a:gd name="T27" fmla="*/ 38365 h 354"/>
                <a:gd name="T28" fmla="*/ 65999 w 451"/>
                <a:gd name="T29" fmla="*/ 42069 h 354"/>
                <a:gd name="T30" fmla="*/ 69431 w 451"/>
                <a:gd name="T31" fmla="*/ 45244 h 354"/>
                <a:gd name="T32" fmla="*/ 72863 w 451"/>
                <a:gd name="T33" fmla="*/ 48684 h 354"/>
                <a:gd name="T34" fmla="*/ 76031 w 451"/>
                <a:gd name="T35" fmla="*/ 51859 h 354"/>
                <a:gd name="T36" fmla="*/ 79727 w 451"/>
                <a:gd name="T37" fmla="*/ 55034 h 354"/>
                <a:gd name="T38" fmla="*/ 83159 w 451"/>
                <a:gd name="T39" fmla="*/ 58209 h 354"/>
                <a:gd name="T40" fmla="*/ 86855 w 451"/>
                <a:gd name="T41" fmla="*/ 61648 h 354"/>
                <a:gd name="T42" fmla="*/ 90550 w 451"/>
                <a:gd name="T43" fmla="*/ 65352 h 354"/>
                <a:gd name="T44" fmla="*/ 94510 w 451"/>
                <a:gd name="T45" fmla="*/ 68792 h 354"/>
                <a:gd name="T46" fmla="*/ 98470 w 451"/>
                <a:gd name="T47" fmla="*/ 72232 h 354"/>
                <a:gd name="T48" fmla="*/ 102430 w 451"/>
                <a:gd name="T49" fmla="*/ 76200 h 354"/>
                <a:gd name="T50" fmla="*/ 118798 w 451"/>
                <a:gd name="T51" fmla="*/ 89430 h 354"/>
                <a:gd name="T52" fmla="*/ 119062 w 451"/>
                <a:gd name="T53" fmla="*/ 92869 h 354"/>
                <a:gd name="T54" fmla="*/ 117478 w 451"/>
                <a:gd name="T55" fmla="*/ 93663 h 354"/>
                <a:gd name="T56" fmla="*/ 115630 w 451"/>
                <a:gd name="T57" fmla="*/ 93398 h 354"/>
                <a:gd name="T58" fmla="*/ 98470 w 451"/>
                <a:gd name="T59" fmla="*/ 80963 h 354"/>
                <a:gd name="T60" fmla="*/ 93982 w 451"/>
                <a:gd name="T61" fmla="*/ 77259 h 354"/>
                <a:gd name="T62" fmla="*/ 90022 w 451"/>
                <a:gd name="T63" fmla="*/ 73290 h 354"/>
                <a:gd name="T64" fmla="*/ 86327 w 451"/>
                <a:gd name="T65" fmla="*/ 69850 h 354"/>
                <a:gd name="T66" fmla="*/ 82631 w 451"/>
                <a:gd name="T67" fmla="*/ 66411 h 354"/>
                <a:gd name="T68" fmla="*/ 78935 w 451"/>
                <a:gd name="T69" fmla="*/ 63236 h 354"/>
                <a:gd name="T70" fmla="*/ 75503 w 451"/>
                <a:gd name="T71" fmla="*/ 60061 h 354"/>
                <a:gd name="T72" fmla="*/ 72071 w 451"/>
                <a:gd name="T73" fmla="*/ 56886 h 354"/>
                <a:gd name="T74" fmla="*/ 68903 w 451"/>
                <a:gd name="T75" fmla="*/ 53711 h 354"/>
                <a:gd name="T76" fmla="*/ 65471 w 451"/>
                <a:gd name="T77" fmla="*/ 50007 h 354"/>
                <a:gd name="T78" fmla="*/ 62039 w 451"/>
                <a:gd name="T79" fmla="*/ 46832 h 354"/>
                <a:gd name="T80" fmla="*/ 58343 w 451"/>
                <a:gd name="T81" fmla="*/ 43392 h 354"/>
                <a:gd name="T82" fmla="*/ 54911 w 451"/>
                <a:gd name="T83" fmla="*/ 39952 h 354"/>
                <a:gd name="T84" fmla="*/ 51479 w 451"/>
                <a:gd name="T85" fmla="*/ 36513 h 354"/>
                <a:gd name="T86" fmla="*/ 47783 w 451"/>
                <a:gd name="T87" fmla="*/ 32544 h 354"/>
                <a:gd name="T88" fmla="*/ 44087 w 451"/>
                <a:gd name="T89" fmla="*/ 28575 h 354"/>
                <a:gd name="T90" fmla="*/ 39863 w 451"/>
                <a:gd name="T91" fmla="*/ 24606 h 354"/>
                <a:gd name="T92" fmla="*/ 34847 w 451"/>
                <a:gd name="T93" fmla="*/ 21167 h 354"/>
                <a:gd name="T94" fmla="*/ 30095 w 451"/>
                <a:gd name="T95" fmla="*/ 18256 h 354"/>
                <a:gd name="T96" fmla="*/ 25344 w 451"/>
                <a:gd name="T97" fmla="*/ 15875 h 354"/>
                <a:gd name="T98" fmla="*/ 21120 w 451"/>
                <a:gd name="T99" fmla="*/ 13229 h 354"/>
                <a:gd name="T100" fmla="*/ 16632 w 451"/>
                <a:gd name="T101" fmla="*/ 10583 h 354"/>
                <a:gd name="T102" fmla="*/ 12144 w 451"/>
                <a:gd name="T103" fmla="*/ 8202 h 354"/>
                <a:gd name="T104" fmla="*/ 6864 w 451"/>
                <a:gd name="T105" fmla="*/ 6085 h 354"/>
                <a:gd name="T106" fmla="*/ 1056 w 451"/>
                <a:gd name="T107" fmla="*/ 3704 h 354"/>
                <a:gd name="T108" fmla="*/ 0 w 451"/>
                <a:gd name="T109" fmla="*/ 1323 h 354"/>
                <a:gd name="T110" fmla="*/ 792 w 451"/>
                <a:gd name="T111" fmla="*/ 265 h 354"/>
                <a:gd name="T112" fmla="*/ 2640 w 451"/>
                <a:gd name="T113" fmla="*/ 0 h 3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51" h="354">
                  <a:moveTo>
                    <a:pt x="10" y="0"/>
                  </a:moveTo>
                  <a:lnTo>
                    <a:pt x="32" y="8"/>
                  </a:lnTo>
                  <a:lnTo>
                    <a:pt x="52" y="17"/>
                  </a:lnTo>
                  <a:lnTo>
                    <a:pt x="72" y="24"/>
                  </a:lnTo>
                  <a:lnTo>
                    <a:pt x="90" y="32"/>
                  </a:lnTo>
                  <a:lnTo>
                    <a:pt x="108" y="41"/>
                  </a:lnTo>
                  <a:lnTo>
                    <a:pt x="127" y="51"/>
                  </a:lnTo>
                  <a:lnTo>
                    <a:pt x="146" y="62"/>
                  </a:lnTo>
                  <a:lnTo>
                    <a:pt x="167" y="74"/>
                  </a:lnTo>
                  <a:lnTo>
                    <a:pt x="182" y="89"/>
                  </a:lnTo>
                  <a:lnTo>
                    <a:pt x="196" y="105"/>
                  </a:lnTo>
                  <a:lnTo>
                    <a:pt x="211" y="119"/>
                  </a:lnTo>
                  <a:lnTo>
                    <a:pt x="224" y="132"/>
                  </a:lnTo>
                  <a:lnTo>
                    <a:pt x="237" y="145"/>
                  </a:lnTo>
                  <a:lnTo>
                    <a:pt x="250" y="159"/>
                  </a:lnTo>
                  <a:lnTo>
                    <a:pt x="263" y="171"/>
                  </a:lnTo>
                  <a:lnTo>
                    <a:pt x="276" y="184"/>
                  </a:lnTo>
                  <a:lnTo>
                    <a:pt x="288" y="196"/>
                  </a:lnTo>
                  <a:lnTo>
                    <a:pt x="302" y="208"/>
                  </a:lnTo>
                  <a:lnTo>
                    <a:pt x="315" y="220"/>
                  </a:lnTo>
                  <a:lnTo>
                    <a:pt x="329" y="233"/>
                  </a:lnTo>
                  <a:lnTo>
                    <a:pt x="343" y="247"/>
                  </a:lnTo>
                  <a:lnTo>
                    <a:pt x="358" y="260"/>
                  </a:lnTo>
                  <a:lnTo>
                    <a:pt x="373" y="273"/>
                  </a:lnTo>
                  <a:lnTo>
                    <a:pt x="388" y="288"/>
                  </a:lnTo>
                  <a:lnTo>
                    <a:pt x="450" y="338"/>
                  </a:lnTo>
                  <a:lnTo>
                    <a:pt x="451" y="351"/>
                  </a:lnTo>
                  <a:lnTo>
                    <a:pt x="445" y="354"/>
                  </a:lnTo>
                  <a:lnTo>
                    <a:pt x="438" y="353"/>
                  </a:lnTo>
                  <a:lnTo>
                    <a:pt x="373" y="306"/>
                  </a:lnTo>
                  <a:lnTo>
                    <a:pt x="356" y="292"/>
                  </a:lnTo>
                  <a:lnTo>
                    <a:pt x="341" y="277"/>
                  </a:lnTo>
                  <a:lnTo>
                    <a:pt x="327" y="264"/>
                  </a:lnTo>
                  <a:lnTo>
                    <a:pt x="313" y="251"/>
                  </a:lnTo>
                  <a:lnTo>
                    <a:pt x="299" y="239"/>
                  </a:lnTo>
                  <a:lnTo>
                    <a:pt x="286" y="227"/>
                  </a:lnTo>
                  <a:lnTo>
                    <a:pt x="273" y="215"/>
                  </a:lnTo>
                  <a:lnTo>
                    <a:pt x="261" y="203"/>
                  </a:lnTo>
                  <a:lnTo>
                    <a:pt x="248" y="189"/>
                  </a:lnTo>
                  <a:lnTo>
                    <a:pt x="235" y="177"/>
                  </a:lnTo>
                  <a:lnTo>
                    <a:pt x="221" y="164"/>
                  </a:lnTo>
                  <a:lnTo>
                    <a:pt x="208" y="151"/>
                  </a:lnTo>
                  <a:lnTo>
                    <a:pt x="195" y="138"/>
                  </a:lnTo>
                  <a:lnTo>
                    <a:pt x="181" y="123"/>
                  </a:lnTo>
                  <a:lnTo>
                    <a:pt x="167" y="108"/>
                  </a:lnTo>
                  <a:lnTo>
                    <a:pt x="151" y="93"/>
                  </a:lnTo>
                  <a:lnTo>
                    <a:pt x="132" y="80"/>
                  </a:lnTo>
                  <a:lnTo>
                    <a:pt x="114" y="69"/>
                  </a:lnTo>
                  <a:lnTo>
                    <a:pt x="96" y="60"/>
                  </a:lnTo>
                  <a:lnTo>
                    <a:pt x="80" y="50"/>
                  </a:lnTo>
                  <a:lnTo>
                    <a:pt x="63" y="40"/>
                  </a:lnTo>
                  <a:lnTo>
                    <a:pt x="46" y="31"/>
                  </a:lnTo>
                  <a:lnTo>
                    <a:pt x="26" y="23"/>
                  </a:lnTo>
                  <a:lnTo>
                    <a:pt x="4" y="14"/>
                  </a:lnTo>
                  <a:lnTo>
                    <a:pt x="0" y="5"/>
                  </a:lnTo>
                  <a:lnTo>
                    <a:pt x="3" y="1"/>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610"/>
            <p:cNvSpPr>
              <a:spLocks noChangeArrowheads="1"/>
            </p:cNvSpPr>
            <p:nvPr/>
          </p:nvSpPr>
          <p:spPr bwMode="auto">
            <a:xfrm>
              <a:off x="5759872" y="4434234"/>
              <a:ext cx="128588" cy="93663"/>
            </a:xfrm>
            <a:custGeom>
              <a:avLst/>
              <a:gdLst>
                <a:gd name="T0" fmla="*/ 2376 w 487"/>
                <a:gd name="T1" fmla="*/ 0 h 351"/>
                <a:gd name="T2" fmla="*/ 8449 w 487"/>
                <a:gd name="T3" fmla="*/ 0 h 351"/>
                <a:gd name="T4" fmla="*/ 15050 w 487"/>
                <a:gd name="T5" fmla="*/ 2668 h 351"/>
                <a:gd name="T6" fmla="*/ 21387 w 487"/>
                <a:gd name="T7" fmla="*/ 5070 h 351"/>
                <a:gd name="T8" fmla="*/ 27724 w 487"/>
                <a:gd name="T9" fmla="*/ 7739 h 351"/>
                <a:gd name="T10" fmla="*/ 33269 w 487"/>
                <a:gd name="T11" fmla="*/ 10674 h 351"/>
                <a:gd name="T12" fmla="*/ 38550 w 487"/>
                <a:gd name="T13" fmla="*/ 13609 h 351"/>
                <a:gd name="T14" fmla="*/ 43831 w 487"/>
                <a:gd name="T15" fmla="*/ 16811 h 351"/>
                <a:gd name="T16" fmla="*/ 48848 w 487"/>
                <a:gd name="T17" fmla="*/ 20280 h 351"/>
                <a:gd name="T18" fmla="*/ 53600 w 487"/>
                <a:gd name="T19" fmla="*/ 24016 h 351"/>
                <a:gd name="T20" fmla="*/ 58353 w 487"/>
                <a:gd name="T21" fmla="*/ 27485 h 351"/>
                <a:gd name="T22" fmla="*/ 63106 w 487"/>
                <a:gd name="T23" fmla="*/ 31221 h 351"/>
                <a:gd name="T24" fmla="*/ 67859 w 487"/>
                <a:gd name="T25" fmla="*/ 35224 h 351"/>
                <a:gd name="T26" fmla="*/ 72611 w 487"/>
                <a:gd name="T27" fmla="*/ 39493 h 351"/>
                <a:gd name="T28" fmla="*/ 77364 w 487"/>
                <a:gd name="T29" fmla="*/ 43496 h 351"/>
                <a:gd name="T30" fmla="*/ 82381 w 487"/>
                <a:gd name="T31" fmla="*/ 48299 h 351"/>
                <a:gd name="T32" fmla="*/ 87662 w 487"/>
                <a:gd name="T33" fmla="*/ 52836 h 351"/>
                <a:gd name="T34" fmla="*/ 93206 w 487"/>
                <a:gd name="T35" fmla="*/ 57906 h 351"/>
                <a:gd name="T36" fmla="*/ 97695 w 487"/>
                <a:gd name="T37" fmla="*/ 62709 h 351"/>
                <a:gd name="T38" fmla="*/ 101656 w 487"/>
                <a:gd name="T39" fmla="*/ 66712 h 351"/>
                <a:gd name="T40" fmla="*/ 105880 w 487"/>
                <a:gd name="T41" fmla="*/ 70981 h 351"/>
                <a:gd name="T42" fmla="*/ 110369 w 487"/>
                <a:gd name="T43" fmla="*/ 75517 h 351"/>
                <a:gd name="T44" fmla="*/ 127268 w 487"/>
                <a:gd name="T45" fmla="*/ 87792 h 351"/>
                <a:gd name="T46" fmla="*/ 128588 w 487"/>
                <a:gd name="T47" fmla="*/ 89927 h 351"/>
                <a:gd name="T48" fmla="*/ 128060 w 487"/>
                <a:gd name="T49" fmla="*/ 92596 h 351"/>
                <a:gd name="T50" fmla="*/ 126212 w 487"/>
                <a:gd name="T51" fmla="*/ 93663 h 351"/>
                <a:gd name="T52" fmla="*/ 123571 w 487"/>
                <a:gd name="T53" fmla="*/ 93396 h 351"/>
                <a:gd name="T54" fmla="*/ 105616 w 487"/>
                <a:gd name="T55" fmla="*/ 81655 h 351"/>
                <a:gd name="T56" fmla="*/ 100600 w 487"/>
                <a:gd name="T57" fmla="*/ 77119 h 351"/>
                <a:gd name="T58" fmla="*/ 96639 w 487"/>
                <a:gd name="T59" fmla="*/ 72849 h 351"/>
                <a:gd name="T60" fmla="*/ 92150 w 487"/>
                <a:gd name="T61" fmla="*/ 68579 h 351"/>
                <a:gd name="T62" fmla="*/ 87398 w 487"/>
                <a:gd name="T63" fmla="*/ 63776 h 351"/>
                <a:gd name="T64" fmla="*/ 82117 w 487"/>
                <a:gd name="T65" fmla="*/ 59240 h 351"/>
                <a:gd name="T66" fmla="*/ 77100 w 487"/>
                <a:gd name="T67" fmla="*/ 54170 h 351"/>
                <a:gd name="T68" fmla="*/ 72611 w 487"/>
                <a:gd name="T69" fmla="*/ 49633 h 351"/>
                <a:gd name="T70" fmla="*/ 67859 w 487"/>
                <a:gd name="T71" fmla="*/ 45097 h 351"/>
                <a:gd name="T72" fmla="*/ 63634 w 487"/>
                <a:gd name="T73" fmla="*/ 40827 h 351"/>
                <a:gd name="T74" fmla="*/ 59145 w 487"/>
                <a:gd name="T75" fmla="*/ 36825 h 351"/>
                <a:gd name="T76" fmla="*/ 54921 w 487"/>
                <a:gd name="T77" fmla="*/ 32822 h 351"/>
                <a:gd name="T78" fmla="*/ 50432 w 487"/>
                <a:gd name="T79" fmla="*/ 28553 h 351"/>
                <a:gd name="T80" fmla="*/ 46207 w 487"/>
                <a:gd name="T81" fmla="*/ 25084 h 351"/>
                <a:gd name="T82" fmla="*/ 41454 w 487"/>
                <a:gd name="T83" fmla="*/ 21615 h 351"/>
                <a:gd name="T84" fmla="*/ 36966 w 487"/>
                <a:gd name="T85" fmla="*/ 18146 h 351"/>
                <a:gd name="T86" fmla="*/ 31949 w 487"/>
                <a:gd name="T87" fmla="*/ 14677 h 351"/>
                <a:gd name="T88" fmla="*/ 26404 w 487"/>
                <a:gd name="T89" fmla="*/ 11741 h 351"/>
                <a:gd name="T90" fmla="*/ 20595 w 487"/>
                <a:gd name="T91" fmla="*/ 9340 h 351"/>
                <a:gd name="T92" fmla="*/ 14522 w 487"/>
                <a:gd name="T93" fmla="*/ 6671 h 351"/>
                <a:gd name="T94" fmla="*/ 7921 w 487"/>
                <a:gd name="T95" fmla="*/ 4003 h 351"/>
                <a:gd name="T96" fmla="*/ 2640 w 487"/>
                <a:gd name="T97" fmla="*/ 5070 h 351"/>
                <a:gd name="T98" fmla="*/ 0 w 487"/>
                <a:gd name="T99" fmla="*/ 2668 h 351"/>
                <a:gd name="T100" fmla="*/ 264 w 487"/>
                <a:gd name="T101" fmla="*/ 1334 h 351"/>
                <a:gd name="T102" fmla="*/ 2376 w 487"/>
                <a:gd name="T103" fmla="*/ 0 h 3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87" h="351">
                  <a:moveTo>
                    <a:pt x="9" y="0"/>
                  </a:moveTo>
                  <a:lnTo>
                    <a:pt x="32" y="0"/>
                  </a:lnTo>
                  <a:lnTo>
                    <a:pt x="57" y="10"/>
                  </a:lnTo>
                  <a:lnTo>
                    <a:pt x="81" y="19"/>
                  </a:lnTo>
                  <a:lnTo>
                    <a:pt x="105" y="29"/>
                  </a:lnTo>
                  <a:lnTo>
                    <a:pt x="126" y="40"/>
                  </a:lnTo>
                  <a:lnTo>
                    <a:pt x="146" y="51"/>
                  </a:lnTo>
                  <a:lnTo>
                    <a:pt x="166" y="63"/>
                  </a:lnTo>
                  <a:lnTo>
                    <a:pt x="185" y="76"/>
                  </a:lnTo>
                  <a:lnTo>
                    <a:pt x="203" y="90"/>
                  </a:lnTo>
                  <a:lnTo>
                    <a:pt x="221" y="103"/>
                  </a:lnTo>
                  <a:lnTo>
                    <a:pt x="239" y="117"/>
                  </a:lnTo>
                  <a:lnTo>
                    <a:pt x="257" y="132"/>
                  </a:lnTo>
                  <a:lnTo>
                    <a:pt x="275" y="148"/>
                  </a:lnTo>
                  <a:lnTo>
                    <a:pt x="293" y="163"/>
                  </a:lnTo>
                  <a:lnTo>
                    <a:pt x="312" y="181"/>
                  </a:lnTo>
                  <a:lnTo>
                    <a:pt x="332" y="198"/>
                  </a:lnTo>
                  <a:lnTo>
                    <a:pt x="353" y="217"/>
                  </a:lnTo>
                  <a:lnTo>
                    <a:pt x="370" y="235"/>
                  </a:lnTo>
                  <a:lnTo>
                    <a:pt x="385" y="250"/>
                  </a:lnTo>
                  <a:lnTo>
                    <a:pt x="401" y="266"/>
                  </a:lnTo>
                  <a:lnTo>
                    <a:pt x="418" y="283"/>
                  </a:lnTo>
                  <a:lnTo>
                    <a:pt x="482" y="329"/>
                  </a:lnTo>
                  <a:lnTo>
                    <a:pt x="487" y="337"/>
                  </a:lnTo>
                  <a:lnTo>
                    <a:pt x="485" y="347"/>
                  </a:lnTo>
                  <a:lnTo>
                    <a:pt x="478" y="351"/>
                  </a:lnTo>
                  <a:lnTo>
                    <a:pt x="468" y="350"/>
                  </a:lnTo>
                  <a:lnTo>
                    <a:pt x="400" y="306"/>
                  </a:lnTo>
                  <a:lnTo>
                    <a:pt x="381" y="289"/>
                  </a:lnTo>
                  <a:lnTo>
                    <a:pt x="366" y="273"/>
                  </a:lnTo>
                  <a:lnTo>
                    <a:pt x="349" y="257"/>
                  </a:lnTo>
                  <a:lnTo>
                    <a:pt x="331" y="239"/>
                  </a:lnTo>
                  <a:lnTo>
                    <a:pt x="311" y="222"/>
                  </a:lnTo>
                  <a:lnTo>
                    <a:pt x="292" y="203"/>
                  </a:lnTo>
                  <a:lnTo>
                    <a:pt x="275" y="186"/>
                  </a:lnTo>
                  <a:lnTo>
                    <a:pt x="257" y="169"/>
                  </a:lnTo>
                  <a:lnTo>
                    <a:pt x="241" y="153"/>
                  </a:lnTo>
                  <a:lnTo>
                    <a:pt x="224" y="138"/>
                  </a:lnTo>
                  <a:lnTo>
                    <a:pt x="208" y="123"/>
                  </a:lnTo>
                  <a:lnTo>
                    <a:pt x="191" y="107"/>
                  </a:lnTo>
                  <a:lnTo>
                    <a:pt x="175" y="94"/>
                  </a:lnTo>
                  <a:lnTo>
                    <a:pt x="157" y="81"/>
                  </a:lnTo>
                  <a:lnTo>
                    <a:pt x="140" y="68"/>
                  </a:lnTo>
                  <a:lnTo>
                    <a:pt x="121" y="55"/>
                  </a:lnTo>
                  <a:lnTo>
                    <a:pt x="100" y="44"/>
                  </a:lnTo>
                  <a:lnTo>
                    <a:pt x="78" y="35"/>
                  </a:lnTo>
                  <a:lnTo>
                    <a:pt x="55" y="25"/>
                  </a:lnTo>
                  <a:lnTo>
                    <a:pt x="30" y="15"/>
                  </a:lnTo>
                  <a:lnTo>
                    <a:pt x="10" y="19"/>
                  </a:lnTo>
                  <a:lnTo>
                    <a:pt x="0" y="10"/>
                  </a:lnTo>
                  <a:lnTo>
                    <a:pt x="1" y="5"/>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611"/>
            <p:cNvSpPr>
              <a:spLocks noChangeArrowheads="1"/>
            </p:cNvSpPr>
            <p:nvPr/>
          </p:nvSpPr>
          <p:spPr bwMode="auto">
            <a:xfrm>
              <a:off x="5897985" y="4489797"/>
              <a:ext cx="96837" cy="42862"/>
            </a:xfrm>
            <a:custGeom>
              <a:avLst/>
              <a:gdLst>
                <a:gd name="T0" fmla="*/ 1592 w 365"/>
                <a:gd name="T1" fmla="*/ 36662 h 159"/>
                <a:gd name="T2" fmla="*/ 10347 w 365"/>
                <a:gd name="T3" fmla="*/ 33157 h 159"/>
                <a:gd name="T4" fmla="*/ 16714 w 365"/>
                <a:gd name="T5" fmla="*/ 30192 h 159"/>
                <a:gd name="T6" fmla="*/ 22551 w 365"/>
                <a:gd name="T7" fmla="*/ 27766 h 159"/>
                <a:gd name="T8" fmla="*/ 28123 w 365"/>
                <a:gd name="T9" fmla="*/ 25070 h 159"/>
                <a:gd name="T10" fmla="*/ 33694 w 365"/>
                <a:gd name="T11" fmla="*/ 22914 h 159"/>
                <a:gd name="T12" fmla="*/ 38735 w 365"/>
                <a:gd name="T13" fmla="*/ 21296 h 159"/>
                <a:gd name="T14" fmla="*/ 44572 w 365"/>
                <a:gd name="T15" fmla="*/ 19409 h 159"/>
                <a:gd name="T16" fmla="*/ 50674 w 365"/>
                <a:gd name="T17" fmla="*/ 17792 h 159"/>
                <a:gd name="T18" fmla="*/ 57837 w 365"/>
                <a:gd name="T19" fmla="*/ 15905 h 159"/>
                <a:gd name="T20" fmla="*/ 67653 w 365"/>
                <a:gd name="T21" fmla="*/ 12400 h 159"/>
                <a:gd name="T22" fmla="*/ 76408 w 365"/>
                <a:gd name="T23" fmla="*/ 9165 h 159"/>
                <a:gd name="T24" fmla="*/ 84898 w 365"/>
                <a:gd name="T25" fmla="*/ 4852 h 159"/>
                <a:gd name="T26" fmla="*/ 89143 w 365"/>
                <a:gd name="T27" fmla="*/ 2426 h 159"/>
                <a:gd name="T28" fmla="*/ 94184 w 365"/>
                <a:gd name="T29" fmla="*/ 0 h 159"/>
                <a:gd name="T30" fmla="*/ 96837 w 365"/>
                <a:gd name="T31" fmla="*/ 539 h 159"/>
                <a:gd name="T32" fmla="*/ 95776 w 365"/>
                <a:gd name="T33" fmla="*/ 3235 h 159"/>
                <a:gd name="T34" fmla="*/ 91266 w 365"/>
                <a:gd name="T35" fmla="*/ 6200 h 159"/>
                <a:gd name="T36" fmla="*/ 86490 w 365"/>
                <a:gd name="T37" fmla="*/ 9165 h 159"/>
                <a:gd name="T38" fmla="*/ 82510 w 365"/>
                <a:gd name="T39" fmla="*/ 11861 h 159"/>
                <a:gd name="T40" fmla="*/ 78531 w 365"/>
                <a:gd name="T41" fmla="*/ 14287 h 159"/>
                <a:gd name="T42" fmla="*/ 74021 w 365"/>
                <a:gd name="T43" fmla="*/ 16713 h 159"/>
                <a:gd name="T44" fmla="*/ 70041 w 365"/>
                <a:gd name="T45" fmla="*/ 19140 h 159"/>
                <a:gd name="T46" fmla="*/ 65000 w 365"/>
                <a:gd name="T47" fmla="*/ 21566 h 159"/>
                <a:gd name="T48" fmla="*/ 59694 w 365"/>
                <a:gd name="T49" fmla="*/ 23722 h 159"/>
                <a:gd name="T50" fmla="*/ 11939 w 365"/>
                <a:gd name="T51" fmla="*/ 36662 h 159"/>
                <a:gd name="T52" fmla="*/ 5571 w 365"/>
                <a:gd name="T53" fmla="*/ 42323 h 159"/>
                <a:gd name="T54" fmla="*/ 2918 w 365"/>
                <a:gd name="T55" fmla="*/ 42862 h 159"/>
                <a:gd name="T56" fmla="*/ 1061 w 365"/>
                <a:gd name="T57" fmla="*/ 41514 h 159"/>
                <a:gd name="T58" fmla="*/ 0 w 365"/>
                <a:gd name="T59" fmla="*/ 39088 h 159"/>
                <a:gd name="T60" fmla="*/ 1592 w 365"/>
                <a:gd name="T61" fmla="*/ 36662 h 15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5" h="159">
                  <a:moveTo>
                    <a:pt x="6" y="136"/>
                  </a:moveTo>
                  <a:lnTo>
                    <a:pt x="39" y="123"/>
                  </a:lnTo>
                  <a:lnTo>
                    <a:pt x="63" y="112"/>
                  </a:lnTo>
                  <a:lnTo>
                    <a:pt x="85" y="103"/>
                  </a:lnTo>
                  <a:lnTo>
                    <a:pt x="106" y="93"/>
                  </a:lnTo>
                  <a:lnTo>
                    <a:pt x="127" y="85"/>
                  </a:lnTo>
                  <a:lnTo>
                    <a:pt x="146" y="79"/>
                  </a:lnTo>
                  <a:lnTo>
                    <a:pt x="168" y="72"/>
                  </a:lnTo>
                  <a:lnTo>
                    <a:pt x="191" y="66"/>
                  </a:lnTo>
                  <a:lnTo>
                    <a:pt x="218" y="59"/>
                  </a:lnTo>
                  <a:lnTo>
                    <a:pt x="255" y="46"/>
                  </a:lnTo>
                  <a:lnTo>
                    <a:pt x="288" y="34"/>
                  </a:lnTo>
                  <a:lnTo>
                    <a:pt x="320" y="18"/>
                  </a:lnTo>
                  <a:lnTo>
                    <a:pt x="336" y="9"/>
                  </a:lnTo>
                  <a:lnTo>
                    <a:pt x="355" y="0"/>
                  </a:lnTo>
                  <a:lnTo>
                    <a:pt x="365" y="2"/>
                  </a:lnTo>
                  <a:lnTo>
                    <a:pt x="361" y="12"/>
                  </a:lnTo>
                  <a:lnTo>
                    <a:pt x="344" y="23"/>
                  </a:lnTo>
                  <a:lnTo>
                    <a:pt x="326" y="34"/>
                  </a:lnTo>
                  <a:lnTo>
                    <a:pt x="311" y="44"/>
                  </a:lnTo>
                  <a:lnTo>
                    <a:pt x="296" y="53"/>
                  </a:lnTo>
                  <a:lnTo>
                    <a:pt x="279" y="62"/>
                  </a:lnTo>
                  <a:lnTo>
                    <a:pt x="264" y="71"/>
                  </a:lnTo>
                  <a:lnTo>
                    <a:pt x="245" y="80"/>
                  </a:lnTo>
                  <a:lnTo>
                    <a:pt x="225" y="88"/>
                  </a:lnTo>
                  <a:lnTo>
                    <a:pt x="45" y="136"/>
                  </a:lnTo>
                  <a:lnTo>
                    <a:pt x="21" y="157"/>
                  </a:lnTo>
                  <a:lnTo>
                    <a:pt x="11" y="159"/>
                  </a:lnTo>
                  <a:lnTo>
                    <a:pt x="4" y="154"/>
                  </a:lnTo>
                  <a:lnTo>
                    <a:pt x="0" y="145"/>
                  </a:lnTo>
                  <a:lnTo>
                    <a:pt x="6" y="13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612"/>
            <p:cNvSpPr>
              <a:spLocks noChangeArrowheads="1"/>
            </p:cNvSpPr>
            <p:nvPr/>
          </p:nvSpPr>
          <p:spPr bwMode="auto">
            <a:xfrm>
              <a:off x="5977360" y="4491384"/>
              <a:ext cx="17462" cy="41275"/>
            </a:xfrm>
            <a:custGeom>
              <a:avLst/>
              <a:gdLst>
                <a:gd name="T0" fmla="*/ 17189 w 64"/>
                <a:gd name="T1" fmla="*/ 2646 h 156"/>
                <a:gd name="T2" fmla="*/ 12824 w 64"/>
                <a:gd name="T3" fmla="*/ 7937 h 156"/>
                <a:gd name="T4" fmla="*/ 10095 w 64"/>
                <a:gd name="T5" fmla="*/ 13494 h 156"/>
                <a:gd name="T6" fmla="*/ 6275 w 64"/>
                <a:gd name="T7" fmla="*/ 26194 h 156"/>
                <a:gd name="T8" fmla="*/ 5184 w 64"/>
                <a:gd name="T9" fmla="*/ 38894 h 156"/>
                <a:gd name="T10" fmla="*/ 4638 w 64"/>
                <a:gd name="T11" fmla="*/ 40746 h 156"/>
                <a:gd name="T12" fmla="*/ 3001 w 64"/>
                <a:gd name="T13" fmla="*/ 41275 h 156"/>
                <a:gd name="T14" fmla="*/ 819 w 64"/>
                <a:gd name="T15" fmla="*/ 39423 h 156"/>
                <a:gd name="T16" fmla="*/ 0 w 64"/>
                <a:gd name="T17" fmla="*/ 24871 h 156"/>
                <a:gd name="T18" fmla="*/ 2728 w 64"/>
                <a:gd name="T19" fmla="*/ 17463 h 156"/>
                <a:gd name="T20" fmla="*/ 5730 w 64"/>
                <a:gd name="T21" fmla="*/ 11377 h 156"/>
                <a:gd name="T22" fmla="*/ 9277 w 64"/>
                <a:gd name="T23" fmla="*/ 5556 h 156"/>
                <a:gd name="T24" fmla="*/ 11732 w 64"/>
                <a:gd name="T25" fmla="*/ 2646 h 156"/>
                <a:gd name="T26" fmla="*/ 14461 w 64"/>
                <a:gd name="T27" fmla="*/ 0 h 156"/>
                <a:gd name="T28" fmla="*/ 17462 w 64"/>
                <a:gd name="T29" fmla="*/ 0 h 156"/>
                <a:gd name="T30" fmla="*/ 17189 w 64"/>
                <a:gd name="T31" fmla="*/ 2646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4" h="156">
                  <a:moveTo>
                    <a:pt x="63" y="10"/>
                  </a:moveTo>
                  <a:lnTo>
                    <a:pt x="47" y="30"/>
                  </a:lnTo>
                  <a:lnTo>
                    <a:pt x="37" y="51"/>
                  </a:lnTo>
                  <a:lnTo>
                    <a:pt x="23" y="99"/>
                  </a:lnTo>
                  <a:lnTo>
                    <a:pt x="19" y="147"/>
                  </a:lnTo>
                  <a:lnTo>
                    <a:pt x="17" y="154"/>
                  </a:lnTo>
                  <a:lnTo>
                    <a:pt x="11" y="156"/>
                  </a:lnTo>
                  <a:lnTo>
                    <a:pt x="3" y="149"/>
                  </a:lnTo>
                  <a:lnTo>
                    <a:pt x="0" y="94"/>
                  </a:lnTo>
                  <a:lnTo>
                    <a:pt x="10" y="66"/>
                  </a:lnTo>
                  <a:lnTo>
                    <a:pt x="21" y="43"/>
                  </a:lnTo>
                  <a:lnTo>
                    <a:pt x="34" y="21"/>
                  </a:lnTo>
                  <a:lnTo>
                    <a:pt x="43" y="10"/>
                  </a:lnTo>
                  <a:lnTo>
                    <a:pt x="53" y="0"/>
                  </a:lnTo>
                  <a:lnTo>
                    <a:pt x="64" y="0"/>
                  </a:lnTo>
                  <a:lnTo>
                    <a:pt x="63"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613"/>
            <p:cNvSpPr>
              <a:spLocks noChangeArrowheads="1"/>
            </p:cNvSpPr>
            <p:nvPr/>
          </p:nvSpPr>
          <p:spPr bwMode="auto">
            <a:xfrm>
              <a:off x="6010697" y="4494559"/>
              <a:ext cx="19050" cy="36513"/>
            </a:xfrm>
            <a:custGeom>
              <a:avLst/>
              <a:gdLst>
                <a:gd name="T0" fmla="*/ 19050 w 71"/>
                <a:gd name="T1" fmla="*/ 2665 h 137"/>
                <a:gd name="T2" fmla="*/ 14757 w 71"/>
                <a:gd name="T3" fmla="*/ 15458 h 137"/>
                <a:gd name="T4" fmla="*/ 12342 w 71"/>
                <a:gd name="T5" fmla="*/ 21854 h 137"/>
                <a:gd name="T6" fmla="*/ 9123 w 71"/>
                <a:gd name="T7" fmla="*/ 28517 h 137"/>
                <a:gd name="T8" fmla="*/ 4025 w 71"/>
                <a:gd name="T9" fmla="*/ 35447 h 137"/>
                <a:gd name="T10" fmla="*/ 537 w 71"/>
                <a:gd name="T11" fmla="*/ 36513 h 137"/>
                <a:gd name="T12" fmla="*/ 0 w 71"/>
                <a:gd name="T13" fmla="*/ 32782 h 137"/>
                <a:gd name="T14" fmla="*/ 4561 w 71"/>
                <a:gd name="T15" fmla="*/ 25586 h 137"/>
                <a:gd name="T16" fmla="*/ 7781 w 71"/>
                <a:gd name="T17" fmla="*/ 19456 h 137"/>
                <a:gd name="T18" fmla="*/ 10732 w 71"/>
                <a:gd name="T19" fmla="*/ 13859 h 137"/>
                <a:gd name="T20" fmla="*/ 15025 w 71"/>
                <a:gd name="T21" fmla="*/ 1333 h 137"/>
                <a:gd name="T22" fmla="*/ 16099 w 71"/>
                <a:gd name="T23" fmla="*/ 0 h 137"/>
                <a:gd name="T24" fmla="*/ 17708 w 71"/>
                <a:gd name="T25" fmla="*/ 0 h 137"/>
                <a:gd name="T26" fmla="*/ 19050 w 71"/>
                <a:gd name="T27" fmla="*/ 2665 h 1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137">
                  <a:moveTo>
                    <a:pt x="71" y="10"/>
                  </a:moveTo>
                  <a:lnTo>
                    <a:pt x="55" y="58"/>
                  </a:lnTo>
                  <a:lnTo>
                    <a:pt x="46" y="82"/>
                  </a:lnTo>
                  <a:lnTo>
                    <a:pt x="34" y="107"/>
                  </a:lnTo>
                  <a:lnTo>
                    <a:pt x="15" y="133"/>
                  </a:lnTo>
                  <a:lnTo>
                    <a:pt x="2" y="137"/>
                  </a:lnTo>
                  <a:lnTo>
                    <a:pt x="0" y="123"/>
                  </a:lnTo>
                  <a:lnTo>
                    <a:pt x="17" y="96"/>
                  </a:lnTo>
                  <a:lnTo>
                    <a:pt x="29" y="73"/>
                  </a:lnTo>
                  <a:lnTo>
                    <a:pt x="40" y="52"/>
                  </a:lnTo>
                  <a:lnTo>
                    <a:pt x="56" y="5"/>
                  </a:lnTo>
                  <a:lnTo>
                    <a:pt x="60" y="0"/>
                  </a:lnTo>
                  <a:lnTo>
                    <a:pt x="66" y="0"/>
                  </a:lnTo>
                  <a:lnTo>
                    <a:pt x="71"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614"/>
            <p:cNvSpPr>
              <a:spLocks noChangeArrowheads="1"/>
            </p:cNvSpPr>
            <p:nvPr/>
          </p:nvSpPr>
          <p:spPr bwMode="auto">
            <a:xfrm>
              <a:off x="6029747" y="4486622"/>
              <a:ext cx="69850" cy="12700"/>
            </a:xfrm>
            <a:custGeom>
              <a:avLst/>
              <a:gdLst>
                <a:gd name="T0" fmla="*/ 2101 w 266"/>
                <a:gd name="T1" fmla="*/ 2794 h 50"/>
                <a:gd name="T2" fmla="*/ 7878 w 266"/>
                <a:gd name="T3" fmla="*/ 4572 h 50"/>
                <a:gd name="T4" fmla="*/ 13130 w 266"/>
                <a:gd name="T5" fmla="*/ 5842 h 50"/>
                <a:gd name="T6" fmla="*/ 23633 w 266"/>
                <a:gd name="T7" fmla="*/ 6858 h 50"/>
                <a:gd name="T8" fmla="*/ 45166 w 266"/>
                <a:gd name="T9" fmla="*/ 5334 h 50"/>
                <a:gd name="T10" fmla="*/ 67224 w 266"/>
                <a:gd name="T11" fmla="*/ 0 h 50"/>
                <a:gd name="T12" fmla="*/ 69850 w 266"/>
                <a:gd name="T13" fmla="*/ 1270 h 50"/>
                <a:gd name="T14" fmla="*/ 68800 w 266"/>
                <a:gd name="T15" fmla="*/ 3556 h 50"/>
                <a:gd name="T16" fmla="*/ 62760 w 266"/>
                <a:gd name="T17" fmla="*/ 6350 h 50"/>
                <a:gd name="T18" fmla="*/ 57771 w 266"/>
                <a:gd name="T19" fmla="*/ 8636 h 50"/>
                <a:gd name="T20" fmla="*/ 52256 w 266"/>
                <a:gd name="T21" fmla="*/ 10922 h 50"/>
                <a:gd name="T22" fmla="*/ 46217 w 266"/>
                <a:gd name="T23" fmla="*/ 12700 h 50"/>
                <a:gd name="T24" fmla="*/ 23371 w 266"/>
                <a:gd name="T25" fmla="*/ 12446 h 50"/>
                <a:gd name="T26" fmla="*/ 788 w 266"/>
                <a:gd name="T27" fmla="*/ 6350 h 50"/>
                <a:gd name="T28" fmla="*/ 0 w 266"/>
                <a:gd name="T29" fmla="*/ 3810 h 50"/>
                <a:gd name="T30" fmla="*/ 788 w 266"/>
                <a:gd name="T31" fmla="*/ 2794 h 50"/>
                <a:gd name="T32" fmla="*/ 2101 w 266"/>
                <a:gd name="T33" fmla="*/ 2794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50">
                  <a:moveTo>
                    <a:pt x="8" y="11"/>
                  </a:moveTo>
                  <a:lnTo>
                    <a:pt x="30" y="18"/>
                  </a:lnTo>
                  <a:lnTo>
                    <a:pt x="50" y="23"/>
                  </a:lnTo>
                  <a:lnTo>
                    <a:pt x="90" y="27"/>
                  </a:lnTo>
                  <a:lnTo>
                    <a:pt x="172" y="21"/>
                  </a:lnTo>
                  <a:lnTo>
                    <a:pt x="256" y="0"/>
                  </a:lnTo>
                  <a:lnTo>
                    <a:pt x="266" y="5"/>
                  </a:lnTo>
                  <a:lnTo>
                    <a:pt x="262" y="14"/>
                  </a:lnTo>
                  <a:lnTo>
                    <a:pt x="239" y="25"/>
                  </a:lnTo>
                  <a:lnTo>
                    <a:pt x="220" y="34"/>
                  </a:lnTo>
                  <a:lnTo>
                    <a:pt x="199" y="43"/>
                  </a:lnTo>
                  <a:lnTo>
                    <a:pt x="176" y="50"/>
                  </a:lnTo>
                  <a:lnTo>
                    <a:pt x="89" y="49"/>
                  </a:lnTo>
                  <a:lnTo>
                    <a:pt x="3" y="25"/>
                  </a:lnTo>
                  <a:lnTo>
                    <a:pt x="0" y="15"/>
                  </a:lnTo>
                  <a:lnTo>
                    <a:pt x="3" y="11"/>
                  </a:lnTo>
                  <a:lnTo>
                    <a:pt x="8" y="1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615"/>
            <p:cNvSpPr>
              <a:spLocks noChangeArrowheads="1"/>
            </p:cNvSpPr>
            <p:nvPr/>
          </p:nvSpPr>
          <p:spPr bwMode="auto">
            <a:xfrm>
              <a:off x="6078960" y="4489797"/>
              <a:ext cx="17462" cy="34925"/>
            </a:xfrm>
            <a:custGeom>
              <a:avLst/>
              <a:gdLst>
                <a:gd name="T0" fmla="*/ 16948 w 68"/>
                <a:gd name="T1" fmla="*/ 3274 h 128"/>
                <a:gd name="T2" fmla="*/ 12069 w 68"/>
                <a:gd name="T3" fmla="*/ 8186 h 128"/>
                <a:gd name="T4" fmla="*/ 8474 w 68"/>
                <a:gd name="T5" fmla="*/ 14461 h 128"/>
                <a:gd name="T6" fmla="*/ 4879 w 68"/>
                <a:gd name="T7" fmla="*/ 32469 h 128"/>
                <a:gd name="T8" fmla="*/ 3852 w 68"/>
                <a:gd name="T9" fmla="*/ 34379 h 128"/>
                <a:gd name="T10" fmla="*/ 2311 w 68"/>
                <a:gd name="T11" fmla="*/ 34925 h 128"/>
                <a:gd name="T12" fmla="*/ 0 w 68"/>
                <a:gd name="T13" fmla="*/ 32196 h 128"/>
                <a:gd name="T14" fmla="*/ 2311 w 68"/>
                <a:gd name="T15" fmla="*/ 11187 h 128"/>
                <a:gd name="T16" fmla="*/ 4879 w 68"/>
                <a:gd name="T17" fmla="*/ 7640 h 128"/>
                <a:gd name="T18" fmla="*/ 7961 w 68"/>
                <a:gd name="T19" fmla="*/ 4911 h 128"/>
                <a:gd name="T20" fmla="*/ 11299 w 68"/>
                <a:gd name="T21" fmla="*/ 2183 h 128"/>
                <a:gd name="T22" fmla="*/ 14894 w 68"/>
                <a:gd name="T23" fmla="*/ 0 h 128"/>
                <a:gd name="T24" fmla="*/ 17462 w 68"/>
                <a:gd name="T25" fmla="*/ 273 h 128"/>
                <a:gd name="T26" fmla="*/ 16948 w 68"/>
                <a:gd name="T27" fmla="*/ 3274 h 1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128">
                  <a:moveTo>
                    <a:pt x="66" y="12"/>
                  </a:moveTo>
                  <a:lnTo>
                    <a:pt x="47" y="30"/>
                  </a:lnTo>
                  <a:lnTo>
                    <a:pt x="33" y="53"/>
                  </a:lnTo>
                  <a:lnTo>
                    <a:pt x="19" y="119"/>
                  </a:lnTo>
                  <a:lnTo>
                    <a:pt x="15" y="126"/>
                  </a:lnTo>
                  <a:lnTo>
                    <a:pt x="9" y="128"/>
                  </a:lnTo>
                  <a:lnTo>
                    <a:pt x="0" y="118"/>
                  </a:lnTo>
                  <a:lnTo>
                    <a:pt x="9" y="41"/>
                  </a:lnTo>
                  <a:lnTo>
                    <a:pt x="19" y="28"/>
                  </a:lnTo>
                  <a:lnTo>
                    <a:pt x="31" y="18"/>
                  </a:lnTo>
                  <a:lnTo>
                    <a:pt x="44" y="8"/>
                  </a:lnTo>
                  <a:lnTo>
                    <a:pt x="58" y="0"/>
                  </a:lnTo>
                  <a:lnTo>
                    <a:pt x="68" y="1"/>
                  </a:lnTo>
                  <a:lnTo>
                    <a:pt x="66" y="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616"/>
            <p:cNvSpPr>
              <a:spLocks noChangeArrowheads="1"/>
            </p:cNvSpPr>
            <p:nvPr/>
          </p:nvSpPr>
          <p:spPr bwMode="auto">
            <a:xfrm>
              <a:off x="5982122" y="4510434"/>
              <a:ext cx="95250" cy="26988"/>
            </a:xfrm>
            <a:custGeom>
              <a:avLst/>
              <a:gdLst>
                <a:gd name="T0" fmla="*/ 2123 w 359"/>
                <a:gd name="T1" fmla="*/ 0 h 97"/>
                <a:gd name="T2" fmla="*/ 9817 w 359"/>
                <a:gd name="T3" fmla="*/ 4173 h 97"/>
                <a:gd name="T4" fmla="*/ 14858 w 359"/>
                <a:gd name="T5" fmla="*/ 7512 h 97"/>
                <a:gd name="T6" fmla="*/ 19368 w 359"/>
                <a:gd name="T7" fmla="*/ 11407 h 97"/>
                <a:gd name="T8" fmla="*/ 24409 w 359"/>
                <a:gd name="T9" fmla="*/ 15581 h 97"/>
                <a:gd name="T10" fmla="*/ 28389 w 359"/>
                <a:gd name="T11" fmla="*/ 18641 h 97"/>
                <a:gd name="T12" fmla="*/ 32104 w 359"/>
                <a:gd name="T13" fmla="*/ 20311 h 97"/>
                <a:gd name="T14" fmla="*/ 34757 w 359"/>
                <a:gd name="T15" fmla="*/ 20589 h 97"/>
                <a:gd name="T16" fmla="*/ 40859 w 359"/>
                <a:gd name="T17" fmla="*/ 18641 h 97"/>
                <a:gd name="T18" fmla="*/ 46696 w 359"/>
                <a:gd name="T19" fmla="*/ 17528 h 97"/>
                <a:gd name="T20" fmla="*/ 58901 w 359"/>
                <a:gd name="T21" fmla="*/ 16415 h 97"/>
                <a:gd name="T22" fmla="*/ 67391 w 359"/>
                <a:gd name="T23" fmla="*/ 16972 h 97"/>
                <a:gd name="T24" fmla="*/ 79331 w 359"/>
                <a:gd name="T25" fmla="*/ 16137 h 97"/>
                <a:gd name="T26" fmla="*/ 85964 w 359"/>
                <a:gd name="T27" fmla="*/ 13911 h 97"/>
                <a:gd name="T28" fmla="*/ 93127 w 359"/>
                <a:gd name="T29" fmla="*/ 12798 h 97"/>
                <a:gd name="T30" fmla="*/ 95250 w 359"/>
                <a:gd name="T31" fmla="*/ 14468 h 97"/>
                <a:gd name="T32" fmla="*/ 94719 w 359"/>
                <a:gd name="T33" fmla="*/ 16137 h 97"/>
                <a:gd name="T34" fmla="*/ 93393 w 359"/>
                <a:gd name="T35" fmla="*/ 16694 h 97"/>
                <a:gd name="T36" fmla="*/ 87556 w 359"/>
                <a:gd name="T37" fmla="*/ 18641 h 97"/>
                <a:gd name="T38" fmla="*/ 81984 w 359"/>
                <a:gd name="T39" fmla="*/ 20867 h 97"/>
                <a:gd name="T40" fmla="*/ 66595 w 359"/>
                <a:gd name="T41" fmla="*/ 22536 h 97"/>
                <a:gd name="T42" fmla="*/ 59697 w 359"/>
                <a:gd name="T43" fmla="*/ 21423 h 97"/>
                <a:gd name="T44" fmla="*/ 44308 w 359"/>
                <a:gd name="T45" fmla="*/ 24762 h 97"/>
                <a:gd name="T46" fmla="*/ 36880 w 359"/>
                <a:gd name="T47" fmla="*/ 26153 h 97"/>
                <a:gd name="T48" fmla="*/ 29716 w 359"/>
                <a:gd name="T49" fmla="*/ 26988 h 97"/>
                <a:gd name="T50" fmla="*/ 25205 w 359"/>
                <a:gd name="T51" fmla="*/ 25040 h 97"/>
                <a:gd name="T52" fmla="*/ 21756 w 359"/>
                <a:gd name="T53" fmla="*/ 22536 h 97"/>
                <a:gd name="T54" fmla="*/ 17246 w 359"/>
                <a:gd name="T55" fmla="*/ 19476 h 97"/>
                <a:gd name="T56" fmla="*/ 13001 w 359"/>
                <a:gd name="T57" fmla="*/ 15859 h 97"/>
                <a:gd name="T58" fmla="*/ 8756 w 359"/>
                <a:gd name="T59" fmla="*/ 12242 h 97"/>
                <a:gd name="T60" fmla="*/ 4510 w 359"/>
                <a:gd name="T61" fmla="*/ 8347 h 97"/>
                <a:gd name="T62" fmla="*/ 1592 w 359"/>
                <a:gd name="T63" fmla="*/ 4730 h 97"/>
                <a:gd name="T64" fmla="*/ 0 w 359"/>
                <a:gd name="T65" fmla="*/ 1113 h 97"/>
                <a:gd name="T66" fmla="*/ 265 w 359"/>
                <a:gd name="T67" fmla="*/ 0 h 97"/>
                <a:gd name="T68" fmla="*/ 2123 w 359"/>
                <a:gd name="T69" fmla="*/ 0 h 9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9" h="97">
                  <a:moveTo>
                    <a:pt x="8" y="0"/>
                  </a:moveTo>
                  <a:lnTo>
                    <a:pt x="37" y="15"/>
                  </a:lnTo>
                  <a:lnTo>
                    <a:pt x="56" y="27"/>
                  </a:lnTo>
                  <a:lnTo>
                    <a:pt x="73" y="41"/>
                  </a:lnTo>
                  <a:lnTo>
                    <a:pt x="92" y="56"/>
                  </a:lnTo>
                  <a:lnTo>
                    <a:pt x="107" y="67"/>
                  </a:lnTo>
                  <a:lnTo>
                    <a:pt x="121" y="73"/>
                  </a:lnTo>
                  <a:lnTo>
                    <a:pt x="131" y="74"/>
                  </a:lnTo>
                  <a:lnTo>
                    <a:pt x="154" y="67"/>
                  </a:lnTo>
                  <a:lnTo>
                    <a:pt x="176" y="63"/>
                  </a:lnTo>
                  <a:lnTo>
                    <a:pt x="222" y="59"/>
                  </a:lnTo>
                  <a:lnTo>
                    <a:pt x="254" y="61"/>
                  </a:lnTo>
                  <a:lnTo>
                    <a:pt x="299" y="58"/>
                  </a:lnTo>
                  <a:lnTo>
                    <a:pt x="324" y="50"/>
                  </a:lnTo>
                  <a:lnTo>
                    <a:pt x="351" y="46"/>
                  </a:lnTo>
                  <a:lnTo>
                    <a:pt x="359" y="52"/>
                  </a:lnTo>
                  <a:lnTo>
                    <a:pt x="357" y="58"/>
                  </a:lnTo>
                  <a:lnTo>
                    <a:pt x="352" y="60"/>
                  </a:lnTo>
                  <a:lnTo>
                    <a:pt x="330" y="67"/>
                  </a:lnTo>
                  <a:lnTo>
                    <a:pt x="309" y="75"/>
                  </a:lnTo>
                  <a:lnTo>
                    <a:pt x="251" y="81"/>
                  </a:lnTo>
                  <a:lnTo>
                    <a:pt x="225" y="77"/>
                  </a:lnTo>
                  <a:lnTo>
                    <a:pt x="167" y="89"/>
                  </a:lnTo>
                  <a:lnTo>
                    <a:pt x="139" y="94"/>
                  </a:lnTo>
                  <a:lnTo>
                    <a:pt x="112" y="97"/>
                  </a:lnTo>
                  <a:lnTo>
                    <a:pt x="95" y="90"/>
                  </a:lnTo>
                  <a:lnTo>
                    <a:pt x="82" y="81"/>
                  </a:lnTo>
                  <a:lnTo>
                    <a:pt x="65" y="70"/>
                  </a:lnTo>
                  <a:lnTo>
                    <a:pt x="49" y="57"/>
                  </a:lnTo>
                  <a:lnTo>
                    <a:pt x="33" y="44"/>
                  </a:lnTo>
                  <a:lnTo>
                    <a:pt x="17" y="30"/>
                  </a:lnTo>
                  <a:lnTo>
                    <a:pt x="6" y="17"/>
                  </a:lnTo>
                  <a:lnTo>
                    <a:pt x="0" y="4"/>
                  </a:lnTo>
                  <a:lnTo>
                    <a:pt x="1" y="0"/>
                  </a:lnTo>
                  <a:lnTo>
                    <a:pt x="8"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617"/>
            <p:cNvSpPr>
              <a:spLocks noChangeArrowheads="1"/>
            </p:cNvSpPr>
            <p:nvPr/>
          </p:nvSpPr>
          <p:spPr bwMode="auto">
            <a:xfrm>
              <a:off x="5890047" y="4537422"/>
              <a:ext cx="88900" cy="39687"/>
            </a:xfrm>
            <a:custGeom>
              <a:avLst/>
              <a:gdLst>
                <a:gd name="T0" fmla="*/ 1058 w 336"/>
                <a:gd name="T1" fmla="*/ 36270 h 151"/>
                <a:gd name="T2" fmla="*/ 8996 w 336"/>
                <a:gd name="T3" fmla="*/ 33642 h 151"/>
                <a:gd name="T4" fmla="*/ 16140 w 336"/>
                <a:gd name="T5" fmla="*/ 30751 h 151"/>
                <a:gd name="T6" fmla="*/ 22754 w 336"/>
                <a:gd name="T7" fmla="*/ 28648 h 151"/>
                <a:gd name="T8" fmla="*/ 29104 w 336"/>
                <a:gd name="T9" fmla="*/ 25757 h 151"/>
                <a:gd name="T10" fmla="*/ 35454 w 336"/>
                <a:gd name="T11" fmla="*/ 23129 h 151"/>
                <a:gd name="T12" fmla="*/ 41804 w 336"/>
                <a:gd name="T13" fmla="*/ 20238 h 151"/>
                <a:gd name="T14" fmla="*/ 48948 w 336"/>
                <a:gd name="T15" fmla="*/ 17609 h 151"/>
                <a:gd name="T16" fmla="*/ 56885 w 336"/>
                <a:gd name="T17" fmla="*/ 14456 h 151"/>
                <a:gd name="T18" fmla="*/ 61119 w 336"/>
                <a:gd name="T19" fmla="*/ 12090 h 151"/>
                <a:gd name="T20" fmla="*/ 64823 w 336"/>
                <a:gd name="T21" fmla="*/ 10776 h 151"/>
                <a:gd name="T22" fmla="*/ 72760 w 336"/>
                <a:gd name="T23" fmla="*/ 7885 h 151"/>
                <a:gd name="T24" fmla="*/ 79904 w 336"/>
                <a:gd name="T25" fmla="*/ 4205 h 151"/>
                <a:gd name="T26" fmla="*/ 83079 w 336"/>
                <a:gd name="T27" fmla="*/ 1840 h 151"/>
                <a:gd name="T28" fmla="*/ 86254 w 336"/>
                <a:gd name="T29" fmla="*/ 0 h 151"/>
                <a:gd name="T30" fmla="*/ 88900 w 336"/>
                <a:gd name="T31" fmla="*/ 526 h 151"/>
                <a:gd name="T32" fmla="*/ 88371 w 336"/>
                <a:gd name="T33" fmla="*/ 3154 h 151"/>
                <a:gd name="T34" fmla="*/ 83608 w 336"/>
                <a:gd name="T35" fmla="*/ 7096 h 151"/>
                <a:gd name="T36" fmla="*/ 81227 w 336"/>
                <a:gd name="T37" fmla="*/ 9199 h 151"/>
                <a:gd name="T38" fmla="*/ 78317 w 336"/>
                <a:gd name="T39" fmla="*/ 10513 h 151"/>
                <a:gd name="T40" fmla="*/ 73554 w 336"/>
                <a:gd name="T41" fmla="*/ 13404 h 151"/>
                <a:gd name="T42" fmla="*/ 69321 w 336"/>
                <a:gd name="T43" fmla="*/ 15770 h 151"/>
                <a:gd name="T44" fmla="*/ 65087 w 336"/>
                <a:gd name="T45" fmla="*/ 18398 h 151"/>
                <a:gd name="T46" fmla="*/ 60325 w 336"/>
                <a:gd name="T47" fmla="*/ 21289 h 151"/>
                <a:gd name="T48" fmla="*/ 52652 w 336"/>
                <a:gd name="T49" fmla="*/ 24443 h 151"/>
                <a:gd name="T50" fmla="*/ 45244 w 336"/>
                <a:gd name="T51" fmla="*/ 26808 h 151"/>
                <a:gd name="T52" fmla="*/ 38365 w 336"/>
                <a:gd name="T53" fmla="*/ 29174 h 151"/>
                <a:gd name="T54" fmla="*/ 31221 w 336"/>
                <a:gd name="T55" fmla="*/ 31014 h 151"/>
                <a:gd name="T56" fmla="*/ 24606 w 336"/>
                <a:gd name="T57" fmla="*/ 33116 h 151"/>
                <a:gd name="T58" fmla="*/ 17992 w 336"/>
                <a:gd name="T59" fmla="*/ 35219 h 151"/>
                <a:gd name="T60" fmla="*/ 10319 w 336"/>
                <a:gd name="T61" fmla="*/ 37584 h 151"/>
                <a:gd name="T62" fmla="*/ 2381 w 336"/>
                <a:gd name="T63" fmla="*/ 39687 h 151"/>
                <a:gd name="T64" fmla="*/ 0 w 336"/>
                <a:gd name="T65" fmla="*/ 38636 h 151"/>
                <a:gd name="T66" fmla="*/ 1058 w 336"/>
                <a:gd name="T67" fmla="*/ 36270 h 1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36" h="151">
                  <a:moveTo>
                    <a:pt x="4" y="138"/>
                  </a:moveTo>
                  <a:lnTo>
                    <a:pt x="34" y="128"/>
                  </a:lnTo>
                  <a:lnTo>
                    <a:pt x="61" y="117"/>
                  </a:lnTo>
                  <a:lnTo>
                    <a:pt x="86" y="109"/>
                  </a:lnTo>
                  <a:lnTo>
                    <a:pt x="110" y="98"/>
                  </a:lnTo>
                  <a:lnTo>
                    <a:pt x="134" y="88"/>
                  </a:lnTo>
                  <a:lnTo>
                    <a:pt x="158" y="77"/>
                  </a:lnTo>
                  <a:lnTo>
                    <a:pt x="185" y="67"/>
                  </a:lnTo>
                  <a:lnTo>
                    <a:pt x="215" y="55"/>
                  </a:lnTo>
                  <a:lnTo>
                    <a:pt x="231" y="46"/>
                  </a:lnTo>
                  <a:lnTo>
                    <a:pt x="245" y="41"/>
                  </a:lnTo>
                  <a:lnTo>
                    <a:pt x="275" y="30"/>
                  </a:lnTo>
                  <a:lnTo>
                    <a:pt x="302" y="16"/>
                  </a:lnTo>
                  <a:lnTo>
                    <a:pt x="314" y="7"/>
                  </a:lnTo>
                  <a:lnTo>
                    <a:pt x="326" y="0"/>
                  </a:lnTo>
                  <a:lnTo>
                    <a:pt x="336" y="2"/>
                  </a:lnTo>
                  <a:lnTo>
                    <a:pt x="334" y="12"/>
                  </a:lnTo>
                  <a:lnTo>
                    <a:pt x="316" y="27"/>
                  </a:lnTo>
                  <a:lnTo>
                    <a:pt x="307" y="35"/>
                  </a:lnTo>
                  <a:lnTo>
                    <a:pt x="296" y="40"/>
                  </a:lnTo>
                  <a:lnTo>
                    <a:pt x="278" y="51"/>
                  </a:lnTo>
                  <a:lnTo>
                    <a:pt x="262" y="60"/>
                  </a:lnTo>
                  <a:lnTo>
                    <a:pt x="246" y="70"/>
                  </a:lnTo>
                  <a:lnTo>
                    <a:pt x="228" y="81"/>
                  </a:lnTo>
                  <a:lnTo>
                    <a:pt x="199" y="93"/>
                  </a:lnTo>
                  <a:lnTo>
                    <a:pt x="171" y="102"/>
                  </a:lnTo>
                  <a:lnTo>
                    <a:pt x="145" y="111"/>
                  </a:lnTo>
                  <a:lnTo>
                    <a:pt x="118" y="118"/>
                  </a:lnTo>
                  <a:lnTo>
                    <a:pt x="93" y="126"/>
                  </a:lnTo>
                  <a:lnTo>
                    <a:pt x="68" y="134"/>
                  </a:lnTo>
                  <a:lnTo>
                    <a:pt x="39" y="143"/>
                  </a:lnTo>
                  <a:lnTo>
                    <a:pt x="9" y="151"/>
                  </a:lnTo>
                  <a:lnTo>
                    <a:pt x="0" y="147"/>
                  </a:lnTo>
                  <a:lnTo>
                    <a:pt x="4" y="13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618"/>
            <p:cNvSpPr>
              <a:spLocks noChangeArrowheads="1"/>
            </p:cNvSpPr>
            <p:nvPr/>
          </p:nvSpPr>
          <p:spPr bwMode="auto">
            <a:xfrm>
              <a:off x="5883697" y="4534247"/>
              <a:ext cx="15875" cy="44450"/>
            </a:xfrm>
            <a:custGeom>
              <a:avLst/>
              <a:gdLst>
                <a:gd name="T0" fmla="*/ 15875 w 57"/>
                <a:gd name="T1" fmla="*/ 2584 h 172"/>
                <a:gd name="T2" fmla="*/ 9191 w 57"/>
                <a:gd name="T3" fmla="*/ 14472 h 172"/>
                <a:gd name="T4" fmla="*/ 4456 w 57"/>
                <a:gd name="T5" fmla="*/ 42383 h 172"/>
                <a:gd name="T6" fmla="*/ 3899 w 57"/>
                <a:gd name="T7" fmla="*/ 43933 h 172"/>
                <a:gd name="T8" fmla="*/ 2507 w 57"/>
                <a:gd name="T9" fmla="*/ 44450 h 172"/>
                <a:gd name="T10" fmla="*/ 279 w 57"/>
                <a:gd name="T11" fmla="*/ 42641 h 172"/>
                <a:gd name="T12" fmla="*/ 0 w 57"/>
                <a:gd name="T13" fmla="*/ 34371 h 172"/>
                <a:gd name="T14" fmla="*/ 279 w 57"/>
                <a:gd name="T15" fmla="*/ 27135 h 172"/>
                <a:gd name="T16" fmla="*/ 2785 w 57"/>
                <a:gd name="T17" fmla="*/ 12146 h 172"/>
                <a:gd name="T18" fmla="*/ 5013 w 57"/>
                <a:gd name="T19" fmla="*/ 9303 h 172"/>
                <a:gd name="T20" fmla="*/ 7520 w 57"/>
                <a:gd name="T21" fmla="*/ 6719 h 172"/>
                <a:gd name="T22" fmla="*/ 12533 w 57"/>
                <a:gd name="T23" fmla="*/ 775 h 172"/>
                <a:gd name="T24" fmla="*/ 15318 w 57"/>
                <a:gd name="T25" fmla="*/ 0 h 172"/>
                <a:gd name="T26" fmla="*/ 15875 w 57"/>
                <a:gd name="T27" fmla="*/ 2584 h 1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7" h="172">
                  <a:moveTo>
                    <a:pt x="57" y="10"/>
                  </a:moveTo>
                  <a:lnTo>
                    <a:pt x="33" y="56"/>
                  </a:lnTo>
                  <a:lnTo>
                    <a:pt x="16" y="164"/>
                  </a:lnTo>
                  <a:lnTo>
                    <a:pt x="14" y="170"/>
                  </a:lnTo>
                  <a:lnTo>
                    <a:pt x="9" y="172"/>
                  </a:lnTo>
                  <a:lnTo>
                    <a:pt x="1" y="165"/>
                  </a:lnTo>
                  <a:lnTo>
                    <a:pt x="0" y="133"/>
                  </a:lnTo>
                  <a:lnTo>
                    <a:pt x="1" y="105"/>
                  </a:lnTo>
                  <a:lnTo>
                    <a:pt x="10" y="47"/>
                  </a:lnTo>
                  <a:lnTo>
                    <a:pt x="18" y="36"/>
                  </a:lnTo>
                  <a:lnTo>
                    <a:pt x="27" y="26"/>
                  </a:lnTo>
                  <a:lnTo>
                    <a:pt x="45" y="3"/>
                  </a:lnTo>
                  <a:lnTo>
                    <a:pt x="55" y="0"/>
                  </a:lnTo>
                  <a:lnTo>
                    <a:pt x="57"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Freeform 619"/>
            <p:cNvSpPr>
              <a:spLocks noChangeArrowheads="1"/>
            </p:cNvSpPr>
            <p:nvPr/>
          </p:nvSpPr>
          <p:spPr bwMode="auto">
            <a:xfrm>
              <a:off x="5764635" y="4405659"/>
              <a:ext cx="103187" cy="25400"/>
            </a:xfrm>
            <a:custGeom>
              <a:avLst/>
              <a:gdLst>
                <a:gd name="T0" fmla="*/ 262 w 394"/>
                <a:gd name="T1" fmla="*/ 22352 h 100"/>
                <a:gd name="T2" fmla="*/ 3928 w 394"/>
                <a:gd name="T3" fmla="*/ 20066 h 100"/>
                <a:gd name="T4" fmla="*/ 7333 w 394"/>
                <a:gd name="T5" fmla="*/ 18288 h 100"/>
                <a:gd name="T6" fmla="*/ 10738 w 394"/>
                <a:gd name="T7" fmla="*/ 16256 h 100"/>
                <a:gd name="T8" fmla="*/ 14404 w 394"/>
                <a:gd name="T9" fmla="*/ 14478 h 100"/>
                <a:gd name="T10" fmla="*/ 20952 w 394"/>
                <a:gd name="T11" fmla="*/ 11938 h 100"/>
                <a:gd name="T12" fmla="*/ 27499 w 394"/>
                <a:gd name="T13" fmla="*/ 9906 h 100"/>
                <a:gd name="T14" fmla="*/ 34308 w 394"/>
                <a:gd name="T15" fmla="*/ 8128 h 100"/>
                <a:gd name="T16" fmla="*/ 41641 w 394"/>
                <a:gd name="T17" fmla="*/ 7112 h 100"/>
                <a:gd name="T18" fmla="*/ 57355 w 394"/>
                <a:gd name="T19" fmla="*/ 5588 h 100"/>
                <a:gd name="T20" fmla="*/ 100830 w 394"/>
                <a:gd name="T21" fmla="*/ 0 h 100"/>
                <a:gd name="T22" fmla="*/ 103187 w 394"/>
                <a:gd name="T23" fmla="*/ 1524 h 100"/>
                <a:gd name="T24" fmla="*/ 102663 w 394"/>
                <a:gd name="T25" fmla="*/ 2794 h 100"/>
                <a:gd name="T26" fmla="*/ 101616 w 394"/>
                <a:gd name="T27" fmla="*/ 3556 h 100"/>
                <a:gd name="T28" fmla="*/ 89830 w 394"/>
                <a:gd name="T29" fmla="*/ 5842 h 100"/>
                <a:gd name="T30" fmla="*/ 79878 w 394"/>
                <a:gd name="T31" fmla="*/ 8128 h 100"/>
                <a:gd name="T32" fmla="*/ 69664 w 394"/>
                <a:gd name="T33" fmla="*/ 10414 h 100"/>
                <a:gd name="T34" fmla="*/ 58141 w 394"/>
                <a:gd name="T35" fmla="*/ 12700 h 100"/>
                <a:gd name="T36" fmla="*/ 28809 w 394"/>
                <a:gd name="T37" fmla="*/ 14732 h 100"/>
                <a:gd name="T38" fmla="*/ 15714 w 394"/>
                <a:gd name="T39" fmla="*/ 18542 h 100"/>
                <a:gd name="T40" fmla="*/ 9428 w 394"/>
                <a:gd name="T41" fmla="*/ 21590 h 100"/>
                <a:gd name="T42" fmla="*/ 2095 w 394"/>
                <a:gd name="T43" fmla="*/ 25400 h 100"/>
                <a:gd name="T44" fmla="*/ 0 w 394"/>
                <a:gd name="T45" fmla="*/ 24892 h 100"/>
                <a:gd name="T46" fmla="*/ 262 w 394"/>
                <a:gd name="T47" fmla="*/ 22352 h 1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4" h="100">
                  <a:moveTo>
                    <a:pt x="1" y="88"/>
                  </a:moveTo>
                  <a:lnTo>
                    <a:pt x="15" y="79"/>
                  </a:lnTo>
                  <a:lnTo>
                    <a:pt x="28" y="72"/>
                  </a:lnTo>
                  <a:lnTo>
                    <a:pt x="41" y="64"/>
                  </a:lnTo>
                  <a:lnTo>
                    <a:pt x="55" y="57"/>
                  </a:lnTo>
                  <a:lnTo>
                    <a:pt x="80" y="47"/>
                  </a:lnTo>
                  <a:lnTo>
                    <a:pt x="105" y="39"/>
                  </a:lnTo>
                  <a:lnTo>
                    <a:pt x="131" y="32"/>
                  </a:lnTo>
                  <a:lnTo>
                    <a:pt x="159" y="28"/>
                  </a:lnTo>
                  <a:lnTo>
                    <a:pt x="219" y="22"/>
                  </a:lnTo>
                  <a:lnTo>
                    <a:pt x="385" y="0"/>
                  </a:lnTo>
                  <a:lnTo>
                    <a:pt x="394" y="6"/>
                  </a:lnTo>
                  <a:lnTo>
                    <a:pt x="392" y="11"/>
                  </a:lnTo>
                  <a:lnTo>
                    <a:pt x="388" y="14"/>
                  </a:lnTo>
                  <a:lnTo>
                    <a:pt x="343" y="23"/>
                  </a:lnTo>
                  <a:lnTo>
                    <a:pt x="305" y="32"/>
                  </a:lnTo>
                  <a:lnTo>
                    <a:pt x="266" y="41"/>
                  </a:lnTo>
                  <a:lnTo>
                    <a:pt x="222" y="50"/>
                  </a:lnTo>
                  <a:lnTo>
                    <a:pt x="110" y="58"/>
                  </a:lnTo>
                  <a:lnTo>
                    <a:pt x="60" y="73"/>
                  </a:lnTo>
                  <a:lnTo>
                    <a:pt x="36" y="85"/>
                  </a:lnTo>
                  <a:lnTo>
                    <a:pt x="8" y="100"/>
                  </a:lnTo>
                  <a:lnTo>
                    <a:pt x="0" y="98"/>
                  </a:lnTo>
                  <a:lnTo>
                    <a:pt x="1" y="8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620"/>
            <p:cNvSpPr>
              <a:spLocks noChangeArrowheads="1"/>
            </p:cNvSpPr>
            <p:nvPr/>
          </p:nvSpPr>
          <p:spPr bwMode="auto">
            <a:xfrm>
              <a:off x="5896397" y="4412009"/>
              <a:ext cx="15875" cy="11113"/>
            </a:xfrm>
            <a:custGeom>
              <a:avLst/>
              <a:gdLst>
                <a:gd name="T0" fmla="*/ 1024 w 62"/>
                <a:gd name="T1" fmla="*/ 7656 h 45"/>
                <a:gd name="T2" fmla="*/ 6657 w 62"/>
                <a:gd name="T3" fmla="*/ 3951 h 45"/>
                <a:gd name="T4" fmla="*/ 13315 w 62"/>
                <a:gd name="T5" fmla="*/ 0 h 45"/>
                <a:gd name="T6" fmla="*/ 15875 w 62"/>
                <a:gd name="T7" fmla="*/ 247 h 45"/>
                <a:gd name="T8" fmla="*/ 15619 w 62"/>
                <a:gd name="T9" fmla="*/ 2717 h 45"/>
                <a:gd name="T10" fmla="*/ 9474 w 62"/>
                <a:gd name="T11" fmla="*/ 8643 h 45"/>
                <a:gd name="T12" fmla="*/ 2560 w 62"/>
                <a:gd name="T13" fmla="*/ 11113 h 45"/>
                <a:gd name="T14" fmla="*/ 0 w 62"/>
                <a:gd name="T15" fmla="*/ 10125 h 45"/>
                <a:gd name="T16" fmla="*/ 1024 w 62"/>
                <a:gd name="T17" fmla="*/ 765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45">
                  <a:moveTo>
                    <a:pt x="4" y="31"/>
                  </a:moveTo>
                  <a:lnTo>
                    <a:pt x="26" y="16"/>
                  </a:lnTo>
                  <a:lnTo>
                    <a:pt x="52" y="0"/>
                  </a:lnTo>
                  <a:lnTo>
                    <a:pt x="62" y="1"/>
                  </a:lnTo>
                  <a:lnTo>
                    <a:pt x="61" y="11"/>
                  </a:lnTo>
                  <a:lnTo>
                    <a:pt x="37" y="35"/>
                  </a:lnTo>
                  <a:lnTo>
                    <a:pt x="10" y="45"/>
                  </a:lnTo>
                  <a:lnTo>
                    <a:pt x="0" y="41"/>
                  </a:lnTo>
                  <a:lnTo>
                    <a:pt x="4" y="3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621"/>
            <p:cNvSpPr>
              <a:spLocks noChangeArrowheads="1"/>
            </p:cNvSpPr>
            <p:nvPr/>
          </p:nvSpPr>
          <p:spPr bwMode="auto">
            <a:xfrm>
              <a:off x="5936085" y="4400897"/>
              <a:ext cx="55562" cy="9525"/>
            </a:xfrm>
            <a:custGeom>
              <a:avLst/>
              <a:gdLst>
                <a:gd name="T0" fmla="*/ 4740 w 211"/>
                <a:gd name="T1" fmla="*/ 5477 h 40"/>
                <a:gd name="T2" fmla="*/ 41606 w 211"/>
                <a:gd name="T3" fmla="*/ 1429 h 40"/>
                <a:gd name="T4" fmla="*/ 52929 w 211"/>
                <a:gd name="T5" fmla="*/ 0 h 40"/>
                <a:gd name="T6" fmla="*/ 55562 w 211"/>
                <a:gd name="T7" fmla="*/ 1191 h 40"/>
                <a:gd name="T8" fmla="*/ 54245 w 211"/>
                <a:gd name="T9" fmla="*/ 3334 h 40"/>
                <a:gd name="T10" fmla="*/ 48452 w 211"/>
                <a:gd name="T11" fmla="*/ 5239 h 40"/>
                <a:gd name="T12" fmla="*/ 42659 w 211"/>
                <a:gd name="T13" fmla="*/ 6668 h 40"/>
                <a:gd name="T14" fmla="*/ 23173 w 211"/>
                <a:gd name="T15" fmla="*/ 8573 h 40"/>
                <a:gd name="T16" fmla="*/ 3950 w 211"/>
                <a:gd name="T17" fmla="*/ 9525 h 40"/>
                <a:gd name="T18" fmla="*/ 1053 w 211"/>
                <a:gd name="T19" fmla="*/ 9287 h 40"/>
                <a:gd name="T20" fmla="*/ 0 w 211"/>
                <a:gd name="T21" fmla="*/ 7858 h 40"/>
                <a:gd name="T22" fmla="*/ 1580 w 211"/>
                <a:gd name="T23" fmla="*/ 6429 h 40"/>
                <a:gd name="T24" fmla="*/ 4740 w 211"/>
                <a:gd name="T25" fmla="*/ 5477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1" h="40">
                  <a:moveTo>
                    <a:pt x="18" y="23"/>
                  </a:moveTo>
                  <a:lnTo>
                    <a:pt x="158" y="6"/>
                  </a:lnTo>
                  <a:lnTo>
                    <a:pt x="201" y="0"/>
                  </a:lnTo>
                  <a:lnTo>
                    <a:pt x="211" y="5"/>
                  </a:lnTo>
                  <a:lnTo>
                    <a:pt x="206" y="14"/>
                  </a:lnTo>
                  <a:lnTo>
                    <a:pt x="184" y="22"/>
                  </a:lnTo>
                  <a:lnTo>
                    <a:pt x="162" y="28"/>
                  </a:lnTo>
                  <a:lnTo>
                    <a:pt x="88" y="36"/>
                  </a:lnTo>
                  <a:lnTo>
                    <a:pt x="15" y="40"/>
                  </a:lnTo>
                  <a:lnTo>
                    <a:pt x="4" y="39"/>
                  </a:lnTo>
                  <a:lnTo>
                    <a:pt x="0" y="33"/>
                  </a:lnTo>
                  <a:lnTo>
                    <a:pt x="6" y="27"/>
                  </a:lnTo>
                  <a:lnTo>
                    <a:pt x="18" y="2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622"/>
            <p:cNvSpPr>
              <a:spLocks noChangeArrowheads="1"/>
            </p:cNvSpPr>
            <p:nvPr/>
          </p:nvSpPr>
          <p:spPr bwMode="auto">
            <a:xfrm>
              <a:off x="5999585" y="4405659"/>
              <a:ext cx="92075" cy="77788"/>
            </a:xfrm>
            <a:custGeom>
              <a:avLst/>
              <a:gdLst>
                <a:gd name="T0" fmla="*/ 2388 w 347"/>
                <a:gd name="T1" fmla="*/ 0 h 299"/>
                <a:gd name="T2" fmla="*/ 9287 w 347"/>
                <a:gd name="T3" fmla="*/ 2862 h 299"/>
                <a:gd name="T4" fmla="*/ 15125 w 347"/>
                <a:gd name="T5" fmla="*/ 5984 h 299"/>
                <a:gd name="T6" fmla="*/ 20166 w 347"/>
                <a:gd name="T7" fmla="*/ 9366 h 299"/>
                <a:gd name="T8" fmla="*/ 25208 w 347"/>
                <a:gd name="T9" fmla="*/ 13268 h 299"/>
                <a:gd name="T10" fmla="*/ 29453 w 347"/>
                <a:gd name="T11" fmla="*/ 17171 h 299"/>
                <a:gd name="T12" fmla="*/ 34230 w 347"/>
                <a:gd name="T13" fmla="*/ 21853 h 299"/>
                <a:gd name="T14" fmla="*/ 38475 w 347"/>
                <a:gd name="T15" fmla="*/ 26536 h 299"/>
                <a:gd name="T16" fmla="*/ 43517 w 347"/>
                <a:gd name="T17" fmla="*/ 32000 h 299"/>
                <a:gd name="T18" fmla="*/ 46966 w 347"/>
                <a:gd name="T19" fmla="*/ 35902 h 299"/>
                <a:gd name="T20" fmla="*/ 50416 w 347"/>
                <a:gd name="T21" fmla="*/ 39284 h 299"/>
                <a:gd name="T22" fmla="*/ 53865 w 347"/>
                <a:gd name="T23" fmla="*/ 42406 h 299"/>
                <a:gd name="T24" fmla="*/ 57049 w 347"/>
                <a:gd name="T25" fmla="*/ 45268 h 299"/>
                <a:gd name="T26" fmla="*/ 63683 w 347"/>
                <a:gd name="T27" fmla="*/ 51252 h 299"/>
                <a:gd name="T28" fmla="*/ 66867 w 347"/>
                <a:gd name="T29" fmla="*/ 54894 h 299"/>
                <a:gd name="T30" fmla="*/ 70317 w 347"/>
                <a:gd name="T31" fmla="*/ 58796 h 299"/>
                <a:gd name="T32" fmla="*/ 75358 w 347"/>
                <a:gd name="T33" fmla="*/ 62959 h 299"/>
                <a:gd name="T34" fmla="*/ 80134 w 347"/>
                <a:gd name="T35" fmla="*/ 66081 h 299"/>
                <a:gd name="T36" fmla="*/ 84911 w 347"/>
                <a:gd name="T37" fmla="*/ 69203 h 299"/>
                <a:gd name="T38" fmla="*/ 90748 w 347"/>
                <a:gd name="T39" fmla="*/ 72064 h 299"/>
                <a:gd name="T40" fmla="*/ 92075 w 347"/>
                <a:gd name="T41" fmla="*/ 74146 h 299"/>
                <a:gd name="T42" fmla="*/ 91810 w 347"/>
                <a:gd name="T43" fmla="*/ 76487 h 299"/>
                <a:gd name="T44" fmla="*/ 90218 w 347"/>
                <a:gd name="T45" fmla="*/ 77788 h 299"/>
                <a:gd name="T46" fmla="*/ 87829 w 347"/>
                <a:gd name="T47" fmla="*/ 77528 h 299"/>
                <a:gd name="T48" fmla="*/ 81461 w 347"/>
                <a:gd name="T49" fmla="*/ 74666 h 299"/>
                <a:gd name="T50" fmla="*/ 75624 w 347"/>
                <a:gd name="T51" fmla="*/ 71804 h 299"/>
                <a:gd name="T52" fmla="*/ 70317 w 347"/>
                <a:gd name="T53" fmla="*/ 68682 h 299"/>
                <a:gd name="T54" fmla="*/ 64479 w 347"/>
                <a:gd name="T55" fmla="*/ 64520 h 299"/>
                <a:gd name="T56" fmla="*/ 61030 w 347"/>
                <a:gd name="T57" fmla="*/ 60357 h 299"/>
                <a:gd name="T58" fmla="*/ 57845 w 347"/>
                <a:gd name="T59" fmla="*/ 56715 h 299"/>
                <a:gd name="T60" fmla="*/ 54661 w 347"/>
                <a:gd name="T61" fmla="*/ 53333 h 299"/>
                <a:gd name="T62" fmla="*/ 51742 w 347"/>
                <a:gd name="T63" fmla="*/ 50211 h 299"/>
                <a:gd name="T64" fmla="*/ 48824 w 347"/>
                <a:gd name="T65" fmla="*/ 47089 h 299"/>
                <a:gd name="T66" fmla="*/ 45639 w 347"/>
                <a:gd name="T67" fmla="*/ 43447 h 299"/>
                <a:gd name="T68" fmla="*/ 42455 w 347"/>
                <a:gd name="T69" fmla="*/ 40065 h 299"/>
                <a:gd name="T70" fmla="*/ 39006 w 347"/>
                <a:gd name="T71" fmla="*/ 36162 h 299"/>
                <a:gd name="T72" fmla="*/ 34230 w 347"/>
                <a:gd name="T73" fmla="*/ 30959 h 299"/>
                <a:gd name="T74" fmla="*/ 30249 w 347"/>
                <a:gd name="T75" fmla="*/ 25756 h 299"/>
                <a:gd name="T76" fmla="*/ 26004 w 347"/>
                <a:gd name="T77" fmla="*/ 21333 h 299"/>
                <a:gd name="T78" fmla="*/ 22024 w 347"/>
                <a:gd name="T79" fmla="*/ 16910 h 299"/>
                <a:gd name="T80" fmla="*/ 17513 w 347"/>
                <a:gd name="T81" fmla="*/ 13268 h 299"/>
                <a:gd name="T82" fmla="*/ 13002 w 347"/>
                <a:gd name="T83" fmla="*/ 9366 h 299"/>
                <a:gd name="T84" fmla="*/ 7430 w 347"/>
                <a:gd name="T85" fmla="*/ 6244 h 299"/>
                <a:gd name="T86" fmla="*/ 1061 w 347"/>
                <a:gd name="T87" fmla="*/ 3382 h 299"/>
                <a:gd name="T88" fmla="*/ 0 w 347"/>
                <a:gd name="T89" fmla="*/ 1301 h 299"/>
                <a:gd name="T90" fmla="*/ 1061 w 347"/>
                <a:gd name="T91" fmla="*/ 0 h 299"/>
                <a:gd name="T92" fmla="*/ 2388 w 347"/>
                <a:gd name="T93" fmla="*/ 0 h 2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47" h="299">
                  <a:moveTo>
                    <a:pt x="9" y="0"/>
                  </a:moveTo>
                  <a:lnTo>
                    <a:pt x="35" y="11"/>
                  </a:lnTo>
                  <a:lnTo>
                    <a:pt x="57" y="23"/>
                  </a:lnTo>
                  <a:lnTo>
                    <a:pt x="76" y="36"/>
                  </a:lnTo>
                  <a:lnTo>
                    <a:pt x="95" y="51"/>
                  </a:lnTo>
                  <a:lnTo>
                    <a:pt x="111" y="66"/>
                  </a:lnTo>
                  <a:lnTo>
                    <a:pt x="129" y="84"/>
                  </a:lnTo>
                  <a:lnTo>
                    <a:pt x="145" y="102"/>
                  </a:lnTo>
                  <a:lnTo>
                    <a:pt x="164" y="123"/>
                  </a:lnTo>
                  <a:lnTo>
                    <a:pt x="177" y="138"/>
                  </a:lnTo>
                  <a:lnTo>
                    <a:pt x="190" y="151"/>
                  </a:lnTo>
                  <a:lnTo>
                    <a:pt x="203" y="163"/>
                  </a:lnTo>
                  <a:lnTo>
                    <a:pt x="215" y="174"/>
                  </a:lnTo>
                  <a:lnTo>
                    <a:pt x="240" y="197"/>
                  </a:lnTo>
                  <a:lnTo>
                    <a:pt x="252" y="211"/>
                  </a:lnTo>
                  <a:lnTo>
                    <a:pt x="265" y="226"/>
                  </a:lnTo>
                  <a:lnTo>
                    <a:pt x="284" y="242"/>
                  </a:lnTo>
                  <a:lnTo>
                    <a:pt x="302" y="254"/>
                  </a:lnTo>
                  <a:lnTo>
                    <a:pt x="320" y="266"/>
                  </a:lnTo>
                  <a:lnTo>
                    <a:pt x="342" y="277"/>
                  </a:lnTo>
                  <a:lnTo>
                    <a:pt x="347" y="285"/>
                  </a:lnTo>
                  <a:lnTo>
                    <a:pt x="346" y="294"/>
                  </a:lnTo>
                  <a:lnTo>
                    <a:pt x="340" y="299"/>
                  </a:lnTo>
                  <a:lnTo>
                    <a:pt x="331" y="298"/>
                  </a:lnTo>
                  <a:lnTo>
                    <a:pt x="307" y="287"/>
                  </a:lnTo>
                  <a:lnTo>
                    <a:pt x="285" y="276"/>
                  </a:lnTo>
                  <a:lnTo>
                    <a:pt x="265" y="264"/>
                  </a:lnTo>
                  <a:lnTo>
                    <a:pt x="243" y="248"/>
                  </a:lnTo>
                  <a:lnTo>
                    <a:pt x="230" y="232"/>
                  </a:lnTo>
                  <a:lnTo>
                    <a:pt x="218" y="218"/>
                  </a:lnTo>
                  <a:lnTo>
                    <a:pt x="206" y="205"/>
                  </a:lnTo>
                  <a:lnTo>
                    <a:pt x="195" y="193"/>
                  </a:lnTo>
                  <a:lnTo>
                    <a:pt x="184" y="181"/>
                  </a:lnTo>
                  <a:lnTo>
                    <a:pt x="172" y="167"/>
                  </a:lnTo>
                  <a:lnTo>
                    <a:pt x="160" y="154"/>
                  </a:lnTo>
                  <a:lnTo>
                    <a:pt x="147" y="139"/>
                  </a:lnTo>
                  <a:lnTo>
                    <a:pt x="129" y="119"/>
                  </a:lnTo>
                  <a:lnTo>
                    <a:pt x="114" y="99"/>
                  </a:lnTo>
                  <a:lnTo>
                    <a:pt x="98" y="82"/>
                  </a:lnTo>
                  <a:lnTo>
                    <a:pt x="83" y="65"/>
                  </a:lnTo>
                  <a:lnTo>
                    <a:pt x="66" y="51"/>
                  </a:lnTo>
                  <a:lnTo>
                    <a:pt x="49" y="36"/>
                  </a:lnTo>
                  <a:lnTo>
                    <a:pt x="28" y="24"/>
                  </a:lnTo>
                  <a:lnTo>
                    <a:pt x="4" y="13"/>
                  </a:lnTo>
                  <a:lnTo>
                    <a:pt x="0" y="5"/>
                  </a:lnTo>
                  <a:lnTo>
                    <a:pt x="4" y="0"/>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623"/>
            <p:cNvSpPr>
              <a:spLocks noChangeArrowheads="1"/>
            </p:cNvSpPr>
            <p:nvPr/>
          </p:nvSpPr>
          <p:spPr bwMode="auto">
            <a:xfrm>
              <a:off x="5859885" y="4413597"/>
              <a:ext cx="25400" cy="20637"/>
            </a:xfrm>
            <a:custGeom>
              <a:avLst/>
              <a:gdLst>
                <a:gd name="T0" fmla="*/ 6350 w 96"/>
                <a:gd name="T1" fmla="*/ 5821 h 78"/>
                <a:gd name="T2" fmla="*/ 5292 w 96"/>
                <a:gd name="T3" fmla="*/ 8731 h 78"/>
                <a:gd name="T4" fmla="*/ 7144 w 96"/>
                <a:gd name="T5" fmla="*/ 12171 h 78"/>
                <a:gd name="T6" fmla="*/ 12965 w 96"/>
                <a:gd name="T7" fmla="*/ 13229 h 78"/>
                <a:gd name="T8" fmla="*/ 18521 w 96"/>
                <a:gd name="T9" fmla="*/ 12171 h 78"/>
                <a:gd name="T10" fmla="*/ 19315 w 96"/>
                <a:gd name="T11" fmla="*/ 9260 h 78"/>
                <a:gd name="T12" fmla="*/ 19050 w 96"/>
                <a:gd name="T13" fmla="*/ 7408 h 78"/>
                <a:gd name="T14" fmla="*/ 20638 w 96"/>
                <a:gd name="T15" fmla="*/ 6085 h 78"/>
                <a:gd name="T16" fmla="*/ 23813 w 96"/>
                <a:gd name="T17" fmla="*/ 7408 h 78"/>
                <a:gd name="T18" fmla="*/ 25400 w 96"/>
                <a:gd name="T19" fmla="*/ 13493 h 78"/>
                <a:gd name="T20" fmla="*/ 24077 w 96"/>
                <a:gd name="T21" fmla="*/ 18520 h 78"/>
                <a:gd name="T22" fmla="*/ 23019 w 96"/>
                <a:gd name="T23" fmla="*/ 19843 h 78"/>
                <a:gd name="T24" fmla="*/ 21431 w 96"/>
                <a:gd name="T25" fmla="*/ 20108 h 78"/>
                <a:gd name="T26" fmla="*/ 12965 w 96"/>
                <a:gd name="T27" fmla="*/ 20637 h 78"/>
                <a:gd name="T28" fmla="*/ 4763 w 96"/>
                <a:gd name="T29" fmla="*/ 19050 h 78"/>
                <a:gd name="T30" fmla="*/ 1323 w 96"/>
                <a:gd name="T31" fmla="*/ 14287 h 78"/>
                <a:gd name="T32" fmla="*/ 0 w 96"/>
                <a:gd name="T33" fmla="*/ 8731 h 78"/>
                <a:gd name="T34" fmla="*/ 529 w 96"/>
                <a:gd name="T35" fmla="*/ 3440 h 78"/>
                <a:gd name="T36" fmla="*/ 2117 w 96"/>
                <a:gd name="T37" fmla="*/ 1587 h 78"/>
                <a:gd name="T38" fmla="*/ 3969 w 96"/>
                <a:gd name="T39" fmla="*/ 0 h 78"/>
                <a:gd name="T40" fmla="*/ 6615 w 96"/>
                <a:gd name="T41" fmla="*/ 0 h 78"/>
                <a:gd name="T42" fmla="*/ 8202 w 96"/>
                <a:gd name="T43" fmla="*/ 1852 h 78"/>
                <a:gd name="T44" fmla="*/ 8202 w 96"/>
                <a:gd name="T45" fmla="*/ 3969 h 78"/>
                <a:gd name="T46" fmla="*/ 6350 w 96"/>
                <a:gd name="T47" fmla="*/ 5821 h 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6" h="78">
                  <a:moveTo>
                    <a:pt x="24" y="22"/>
                  </a:moveTo>
                  <a:lnTo>
                    <a:pt x="20" y="33"/>
                  </a:lnTo>
                  <a:lnTo>
                    <a:pt x="27" y="46"/>
                  </a:lnTo>
                  <a:lnTo>
                    <a:pt x="49" y="50"/>
                  </a:lnTo>
                  <a:lnTo>
                    <a:pt x="70" y="46"/>
                  </a:lnTo>
                  <a:lnTo>
                    <a:pt x="73" y="35"/>
                  </a:lnTo>
                  <a:lnTo>
                    <a:pt x="72" y="28"/>
                  </a:lnTo>
                  <a:lnTo>
                    <a:pt x="78" y="23"/>
                  </a:lnTo>
                  <a:lnTo>
                    <a:pt x="90" y="28"/>
                  </a:lnTo>
                  <a:lnTo>
                    <a:pt x="96" y="51"/>
                  </a:lnTo>
                  <a:lnTo>
                    <a:pt x="91" y="70"/>
                  </a:lnTo>
                  <a:lnTo>
                    <a:pt x="87" y="75"/>
                  </a:lnTo>
                  <a:lnTo>
                    <a:pt x="81" y="76"/>
                  </a:lnTo>
                  <a:lnTo>
                    <a:pt x="49" y="78"/>
                  </a:lnTo>
                  <a:lnTo>
                    <a:pt x="18" y="72"/>
                  </a:lnTo>
                  <a:lnTo>
                    <a:pt x="5" y="54"/>
                  </a:lnTo>
                  <a:lnTo>
                    <a:pt x="0" y="33"/>
                  </a:lnTo>
                  <a:lnTo>
                    <a:pt x="2" y="13"/>
                  </a:lnTo>
                  <a:lnTo>
                    <a:pt x="8" y="6"/>
                  </a:lnTo>
                  <a:lnTo>
                    <a:pt x="15" y="0"/>
                  </a:lnTo>
                  <a:lnTo>
                    <a:pt x="25" y="0"/>
                  </a:lnTo>
                  <a:lnTo>
                    <a:pt x="31" y="7"/>
                  </a:lnTo>
                  <a:lnTo>
                    <a:pt x="31" y="15"/>
                  </a:lnTo>
                  <a:lnTo>
                    <a:pt x="24" y="2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624"/>
            <p:cNvSpPr>
              <a:spLocks noChangeArrowheads="1"/>
            </p:cNvSpPr>
            <p:nvPr/>
          </p:nvSpPr>
          <p:spPr bwMode="auto">
            <a:xfrm>
              <a:off x="5909097" y="4451697"/>
              <a:ext cx="26988" cy="15875"/>
            </a:xfrm>
            <a:custGeom>
              <a:avLst/>
              <a:gdLst>
                <a:gd name="T0" fmla="*/ 7986 w 98"/>
                <a:gd name="T1" fmla="*/ 1984 h 64"/>
                <a:gd name="T2" fmla="*/ 5508 w 98"/>
                <a:gd name="T3" fmla="*/ 4465 h 64"/>
                <a:gd name="T4" fmla="*/ 5783 w 98"/>
                <a:gd name="T5" fmla="*/ 6945 h 64"/>
                <a:gd name="T6" fmla="*/ 7435 w 98"/>
                <a:gd name="T7" fmla="*/ 8930 h 64"/>
                <a:gd name="T8" fmla="*/ 9639 w 98"/>
                <a:gd name="T9" fmla="*/ 10914 h 64"/>
                <a:gd name="T10" fmla="*/ 14871 w 98"/>
                <a:gd name="T11" fmla="*/ 11658 h 64"/>
                <a:gd name="T12" fmla="*/ 20379 w 98"/>
                <a:gd name="T13" fmla="*/ 10666 h 64"/>
                <a:gd name="T14" fmla="*/ 18176 w 98"/>
                <a:gd name="T15" fmla="*/ 6945 h 64"/>
                <a:gd name="T16" fmla="*/ 18451 w 98"/>
                <a:gd name="T17" fmla="*/ 4217 h 64"/>
                <a:gd name="T18" fmla="*/ 21480 w 98"/>
                <a:gd name="T19" fmla="*/ 4713 h 64"/>
                <a:gd name="T20" fmla="*/ 26988 w 98"/>
                <a:gd name="T21" fmla="*/ 11658 h 64"/>
                <a:gd name="T22" fmla="*/ 25611 w 98"/>
                <a:gd name="T23" fmla="*/ 13891 h 64"/>
                <a:gd name="T24" fmla="*/ 23133 w 98"/>
                <a:gd name="T25" fmla="*/ 15875 h 64"/>
                <a:gd name="T26" fmla="*/ 13219 w 98"/>
                <a:gd name="T27" fmla="*/ 15627 h 64"/>
                <a:gd name="T28" fmla="*/ 4131 w 98"/>
                <a:gd name="T29" fmla="*/ 12898 h 64"/>
                <a:gd name="T30" fmla="*/ 0 w 98"/>
                <a:gd name="T31" fmla="*/ 6945 h 64"/>
                <a:gd name="T32" fmla="*/ 1102 w 98"/>
                <a:gd name="T33" fmla="*/ 3225 h 64"/>
                <a:gd name="T34" fmla="*/ 4682 w 98"/>
                <a:gd name="T35" fmla="*/ 0 h 64"/>
                <a:gd name="T36" fmla="*/ 7986 w 98"/>
                <a:gd name="T37" fmla="*/ 0 h 64"/>
                <a:gd name="T38" fmla="*/ 7986 w 98"/>
                <a:gd name="T39" fmla="*/ 1984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8" h="64">
                  <a:moveTo>
                    <a:pt x="29" y="8"/>
                  </a:moveTo>
                  <a:lnTo>
                    <a:pt x="20" y="18"/>
                  </a:lnTo>
                  <a:lnTo>
                    <a:pt x="21" y="28"/>
                  </a:lnTo>
                  <a:lnTo>
                    <a:pt x="27" y="36"/>
                  </a:lnTo>
                  <a:lnTo>
                    <a:pt x="35" y="44"/>
                  </a:lnTo>
                  <a:lnTo>
                    <a:pt x="54" y="47"/>
                  </a:lnTo>
                  <a:lnTo>
                    <a:pt x="74" y="43"/>
                  </a:lnTo>
                  <a:lnTo>
                    <a:pt x="66" y="28"/>
                  </a:lnTo>
                  <a:lnTo>
                    <a:pt x="67" y="17"/>
                  </a:lnTo>
                  <a:lnTo>
                    <a:pt x="78" y="19"/>
                  </a:lnTo>
                  <a:lnTo>
                    <a:pt x="98" y="47"/>
                  </a:lnTo>
                  <a:lnTo>
                    <a:pt x="93" y="56"/>
                  </a:lnTo>
                  <a:lnTo>
                    <a:pt x="84" y="64"/>
                  </a:lnTo>
                  <a:lnTo>
                    <a:pt x="48" y="63"/>
                  </a:lnTo>
                  <a:lnTo>
                    <a:pt x="15" y="52"/>
                  </a:lnTo>
                  <a:lnTo>
                    <a:pt x="0" y="28"/>
                  </a:lnTo>
                  <a:lnTo>
                    <a:pt x="4" y="13"/>
                  </a:lnTo>
                  <a:lnTo>
                    <a:pt x="17" y="0"/>
                  </a:lnTo>
                  <a:lnTo>
                    <a:pt x="29" y="0"/>
                  </a:lnTo>
                  <a:lnTo>
                    <a:pt x="29" y="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625"/>
            <p:cNvSpPr>
              <a:spLocks noChangeArrowheads="1"/>
            </p:cNvSpPr>
            <p:nvPr/>
          </p:nvSpPr>
          <p:spPr bwMode="auto">
            <a:xfrm>
              <a:off x="5918622" y="4412009"/>
              <a:ext cx="60325" cy="41275"/>
            </a:xfrm>
            <a:custGeom>
              <a:avLst/>
              <a:gdLst>
                <a:gd name="T0" fmla="*/ 0 w 232"/>
                <a:gd name="T1" fmla="*/ 38595 h 154"/>
                <a:gd name="T2" fmla="*/ 5200 w 232"/>
                <a:gd name="T3" fmla="*/ 24658 h 154"/>
                <a:gd name="T4" fmla="*/ 7801 w 232"/>
                <a:gd name="T5" fmla="*/ 18225 h 154"/>
                <a:gd name="T6" fmla="*/ 9881 w 232"/>
                <a:gd name="T7" fmla="*/ 15277 h 154"/>
                <a:gd name="T8" fmla="*/ 11961 w 232"/>
                <a:gd name="T9" fmla="*/ 12061 h 154"/>
                <a:gd name="T10" fmla="*/ 18722 w 232"/>
                <a:gd name="T11" fmla="*/ 6969 h 154"/>
                <a:gd name="T12" fmla="*/ 22102 w 232"/>
                <a:gd name="T13" fmla="*/ 4824 h 154"/>
                <a:gd name="T14" fmla="*/ 26262 w 232"/>
                <a:gd name="T15" fmla="*/ 3216 h 154"/>
                <a:gd name="T16" fmla="*/ 30943 w 232"/>
                <a:gd name="T17" fmla="*/ 1340 h 154"/>
                <a:gd name="T18" fmla="*/ 41083 w 232"/>
                <a:gd name="T19" fmla="*/ 0 h 154"/>
                <a:gd name="T20" fmla="*/ 48104 w 232"/>
                <a:gd name="T21" fmla="*/ 2680 h 154"/>
                <a:gd name="T22" fmla="*/ 54084 w 232"/>
                <a:gd name="T23" fmla="*/ 6969 h 154"/>
                <a:gd name="T24" fmla="*/ 60325 w 232"/>
                <a:gd name="T25" fmla="*/ 20906 h 154"/>
                <a:gd name="T26" fmla="*/ 59545 w 232"/>
                <a:gd name="T27" fmla="*/ 23586 h 154"/>
                <a:gd name="T28" fmla="*/ 56945 w 232"/>
                <a:gd name="T29" fmla="*/ 22246 h 154"/>
                <a:gd name="T30" fmla="*/ 55125 w 232"/>
                <a:gd name="T31" fmla="*/ 19029 h 154"/>
                <a:gd name="T32" fmla="*/ 53044 w 232"/>
                <a:gd name="T33" fmla="*/ 16349 h 154"/>
                <a:gd name="T34" fmla="*/ 48884 w 232"/>
                <a:gd name="T35" fmla="*/ 11257 h 154"/>
                <a:gd name="T36" fmla="*/ 45244 w 232"/>
                <a:gd name="T37" fmla="*/ 7505 h 154"/>
                <a:gd name="T38" fmla="*/ 40563 w 232"/>
                <a:gd name="T39" fmla="*/ 5360 h 154"/>
                <a:gd name="T40" fmla="*/ 31983 w 232"/>
                <a:gd name="T41" fmla="*/ 6700 h 154"/>
                <a:gd name="T42" fmla="*/ 28602 w 232"/>
                <a:gd name="T43" fmla="*/ 8577 h 154"/>
                <a:gd name="T44" fmla="*/ 16121 w 232"/>
                <a:gd name="T45" fmla="*/ 16081 h 154"/>
                <a:gd name="T46" fmla="*/ 11701 w 232"/>
                <a:gd name="T47" fmla="*/ 21710 h 154"/>
                <a:gd name="T48" fmla="*/ 8841 w 232"/>
                <a:gd name="T49" fmla="*/ 27338 h 154"/>
                <a:gd name="T50" fmla="*/ 6761 w 232"/>
                <a:gd name="T51" fmla="*/ 33770 h 154"/>
                <a:gd name="T52" fmla="*/ 3380 w 232"/>
                <a:gd name="T53" fmla="*/ 40739 h 154"/>
                <a:gd name="T54" fmla="*/ 1040 w 232"/>
                <a:gd name="T55" fmla="*/ 41275 h 154"/>
                <a:gd name="T56" fmla="*/ 0 w 232"/>
                <a:gd name="T57" fmla="*/ 38595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32" h="154">
                  <a:moveTo>
                    <a:pt x="0" y="144"/>
                  </a:moveTo>
                  <a:lnTo>
                    <a:pt x="20" y="92"/>
                  </a:lnTo>
                  <a:lnTo>
                    <a:pt x="30" y="68"/>
                  </a:lnTo>
                  <a:lnTo>
                    <a:pt x="38" y="57"/>
                  </a:lnTo>
                  <a:lnTo>
                    <a:pt x="46" y="45"/>
                  </a:lnTo>
                  <a:lnTo>
                    <a:pt x="72" y="26"/>
                  </a:lnTo>
                  <a:lnTo>
                    <a:pt x="85" y="18"/>
                  </a:lnTo>
                  <a:lnTo>
                    <a:pt x="101" y="12"/>
                  </a:lnTo>
                  <a:lnTo>
                    <a:pt x="119" y="5"/>
                  </a:lnTo>
                  <a:lnTo>
                    <a:pt x="158" y="0"/>
                  </a:lnTo>
                  <a:lnTo>
                    <a:pt x="185" y="10"/>
                  </a:lnTo>
                  <a:lnTo>
                    <a:pt x="208" y="26"/>
                  </a:lnTo>
                  <a:lnTo>
                    <a:pt x="232" y="78"/>
                  </a:lnTo>
                  <a:lnTo>
                    <a:pt x="229" y="88"/>
                  </a:lnTo>
                  <a:lnTo>
                    <a:pt x="219" y="83"/>
                  </a:lnTo>
                  <a:lnTo>
                    <a:pt x="212" y="71"/>
                  </a:lnTo>
                  <a:lnTo>
                    <a:pt x="204" y="61"/>
                  </a:lnTo>
                  <a:lnTo>
                    <a:pt x="188" y="42"/>
                  </a:lnTo>
                  <a:lnTo>
                    <a:pt x="174" y="28"/>
                  </a:lnTo>
                  <a:lnTo>
                    <a:pt x="156" y="20"/>
                  </a:lnTo>
                  <a:lnTo>
                    <a:pt x="123" y="25"/>
                  </a:lnTo>
                  <a:lnTo>
                    <a:pt x="110" y="32"/>
                  </a:lnTo>
                  <a:lnTo>
                    <a:pt x="62" y="60"/>
                  </a:lnTo>
                  <a:lnTo>
                    <a:pt x="45" y="81"/>
                  </a:lnTo>
                  <a:lnTo>
                    <a:pt x="34" y="102"/>
                  </a:lnTo>
                  <a:lnTo>
                    <a:pt x="26" y="126"/>
                  </a:lnTo>
                  <a:lnTo>
                    <a:pt x="13" y="152"/>
                  </a:lnTo>
                  <a:lnTo>
                    <a:pt x="4" y="154"/>
                  </a:lnTo>
                  <a:lnTo>
                    <a:pt x="0" y="14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626"/>
            <p:cNvSpPr>
              <a:spLocks noChangeArrowheads="1"/>
            </p:cNvSpPr>
            <p:nvPr/>
          </p:nvSpPr>
          <p:spPr bwMode="auto">
            <a:xfrm>
              <a:off x="5924972" y="4427884"/>
              <a:ext cx="25400" cy="34925"/>
            </a:xfrm>
            <a:custGeom>
              <a:avLst/>
              <a:gdLst>
                <a:gd name="T0" fmla="*/ 0 w 93"/>
                <a:gd name="T1" fmla="*/ 30322 h 129"/>
                <a:gd name="T2" fmla="*/ 1366 w 93"/>
                <a:gd name="T3" fmla="*/ 27344 h 129"/>
                <a:gd name="T4" fmla="*/ 4370 w 93"/>
                <a:gd name="T5" fmla="*/ 22471 h 129"/>
                <a:gd name="T6" fmla="*/ 7101 w 93"/>
                <a:gd name="T7" fmla="*/ 17327 h 129"/>
                <a:gd name="T8" fmla="*/ 9013 w 93"/>
                <a:gd name="T9" fmla="*/ 14349 h 129"/>
                <a:gd name="T10" fmla="*/ 10925 w 93"/>
                <a:gd name="T11" fmla="*/ 10017 h 129"/>
                <a:gd name="T12" fmla="*/ 14202 w 93"/>
                <a:gd name="T13" fmla="*/ 7039 h 129"/>
                <a:gd name="T14" fmla="*/ 22396 w 93"/>
                <a:gd name="T15" fmla="*/ 271 h 129"/>
                <a:gd name="T16" fmla="*/ 25127 w 93"/>
                <a:gd name="T17" fmla="*/ 0 h 129"/>
                <a:gd name="T18" fmla="*/ 25400 w 93"/>
                <a:gd name="T19" fmla="*/ 2707 h 129"/>
                <a:gd name="T20" fmla="*/ 21576 w 93"/>
                <a:gd name="T21" fmla="*/ 7039 h 129"/>
                <a:gd name="T22" fmla="*/ 17480 w 93"/>
                <a:gd name="T23" fmla="*/ 10829 h 129"/>
                <a:gd name="T24" fmla="*/ 12290 w 93"/>
                <a:gd name="T25" fmla="*/ 19764 h 129"/>
                <a:gd name="T26" fmla="*/ 10925 w 93"/>
                <a:gd name="T27" fmla="*/ 22200 h 129"/>
                <a:gd name="T28" fmla="*/ 8740 w 93"/>
                <a:gd name="T29" fmla="*/ 26803 h 129"/>
                <a:gd name="T30" fmla="*/ 6282 w 93"/>
                <a:gd name="T31" fmla="*/ 31405 h 129"/>
                <a:gd name="T32" fmla="*/ 4916 w 93"/>
                <a:gd name="T33" fmla="*/ 34384 h 129"/>
                <a:gd name="T34" fmla="*/ 3824 w 93"/>
                <a:gd name="T35" fmla="*/ 34925 h 129"/>
                <a:gd name="T36" fmla="*/ 1912 w 93"/>
                <a:gd name="T37" fmla="*/ 34384 h 129"/>
                <a:gd name="T38" fmla="*/ 0 w 93"/>
                <a:gd name="T39" fmla="*/ 30322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3" h="129">
                  <a:moveTo>
                    <a:pt x="0" y="112"/>
                  </a:moveTo>
                  <a:lnTo>
                    <a:pt x="5" y="101"/>
                  </a:lnTo>
                  <a:lnTo>
                    <a:pt x="16" y="83"/>
                  </a:lnTo>
                  <a:lnTo>
                    <a:pt x="26" y="64"/>
                  </a:lnTo>
                  <a:lnTo>
                    <a:pt x="33" y="53"/>
                  </a:lnTo>
                  <a:lnTo>
                    <a:pt x="40" y="37"/>
                  </a:lnTo>
                  <a:lnTo>
                    <a:pt x="52" y="26"/>
                  </a:lnTo>
                  <a:lnTo>
                    <a:pt x="82" y="1"/>
                  </a:lnTo>
                  <a:lnTo>
                    <a:pt x="92" y="0"/>
                  </a:lnTo>
                  <a:lnTo>
                    <a:pt x="93" y="10"/>
                  </a:lnTo>
                  <a:lnTo>
                    <a:pt x="79" y="26"/>
                  </a:lnTo>
                  <a:lnTo>
                    <a:pt x="64" y="40"/>
                  </a:lnTo>
                  <a:lnTo>
                    <a:pt x="45" y="73"/>
                  </a:lnTo>
                  <a:lnTo>
                    <a:pt x="40" y="82"/>
                  </a:lnTo>
                  <a:lnTo>
                    <a:pt x="32" y="99"/>
                  </a:lnTo>
                  <a:lnTo>
                    <a:pt x="23" y="116"/>
                  </a:lnTo>
                  <a:lnTo>
                    <a:pt x="18" y="127"/>
                  </a:lnTo>
                  <a:lnTo>
                    <a:pt x="14" y="129"/>
                  </a:lnTo>
                  <a:lnTo>
                    <a:pt x="7" y="127"/>
                  </a:lnTo>
                  <a:lnTo>
                    <a:pt x="0" y="1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627"/>
            <p:cNvSpPr>
              <a:spLocks noChangeArrowheads="1"/>
            </p:cNvSpPr>
            <p:nvPr/>
          </p:nvSpPr>
          <p:spPr bwMode="auto">
            <a:xfrm>
              <a:off x="5956722" y="4427884"/>
              <a:ext cx="26988" cy="19050"/>
            </a:xfrm>
            <a:custGeom>
              <a:avLst/>
              <a:gdLst>
                <a:gd name="T0" fmla="*/ 2313 w 105"/>
                <a:gd name="T1" fmla="*/ 0 h 71"/>
                <a:gd name="T2" fmla="*/ 6426 w 105"/>
                <a:gd name="T3" fmla="*/ 1342 h 71"/>
                <a:gd name="T4" fmla="*/ 9253 w 105"/>
                <a:gd name="T5" fmla="*/ 3756 h 71"/>
                <a:gd name="T6" fmla="*/ 12337 w 105"/>
                <a:gd name="T7" fmla="*/ 7244 h 71"/>
                <a:gd name="T8" fmla="*/ 15936 w 105"/>
                <a:gd name="T9" fmla="*/ 10464 h 71"/>
                <a:gd name="T10" fmla="*/ 20048 w 105"/>
                <a:gd name="T11" fmla="*/ 13952 h 71"/>
                <a:gd name="T12" fmla="*/ 24932 w 105"/>
                <a:gd name="T13" fmla="*/ 15294 h 71"/>
                <a:gd name="T14" fmla="*/ 26988 w 105"/>
                <a:gd name="T15" fmla="*/ 17172 h 71"/>
                <a:gd name="T16" fmla="*/ 26731 w 105"/>
                <a:gd name="T17" fmla="*/ 18513 h 71"/>
                <a:gd name="T18" fmla="*/ 25189 w 105"/>
                <a:gd name="T19" fmla="*/ 19050 h 71"/>
                <a:gd name="T20" fmla="*/ 17992 w 105"/>
                <a:gd name="T21" fmla="*/ 19050 h 71"/>
                <a:gd name="T22" fmla="*/ 11566 w 105"/>
                <a:gd name="T23" fmla="*/ 16904 h 71"/>
                <a:gd name="T24" fmla="*/ 7197 w 105"/>
                <a:gd name="T25" fmla="*/ 9391 h 71"/>
                <a:gd name="T26" fmla="*/ 5141 w 105"/>
                <a:gd name="T27" fmla="*/ 5903 h 71"/>
                <a:gd name="T28" fmla="*/ 1799 w 105"/>
                <a:gd name="T29" fmla="*/ 3756 h 71"/>
                <a:gd name="T30" fmla="*/ 0 w 105"/>
                <a:gd name="T31" fmla="*/ 1610 h 71"/>
                <a:gd name="T32" fmla="*/ 2313 w 105"/>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5" h="71">
                  <a:moveTo>
                    <a:pt x="9" y="0"/>
                  </a:moveTo>
                  <a:lnTo>
                    <a:pt x="25" y="5"/>
                  </a:lnTo>
                  <a:lnTo>
                    <a:pt x="36" y="14"/>
                  </a:lnTo>
                  <a:lnTo>
                    <a:pt x="48" y="27"/>
                  </a:lnTo>
                  <a:lnTo>
                    <a:pt x="62" y="39"/>
                  </a:lnTo>
                  <a:lnTo>
                    <a:pt x="78" y="52"/>
                  </a:lnTo>
                  <a:lnTo>
                    <a:pt x="97" y="57"/>
                  </a:lnTo>
                  <a:lnTo>
                    <a:pt x="105" y="64"/>
                  </a:lnTo>
                  <a:lnTo>
                    <a:pt x="104" y="69"/>
                  </a:lnTo>
                  <a:lnTo>
                    <a:pt x="98" y="71"/>
                  </a:lnTo>
                  <a:lnTo>
                    <a:pt x="70" y="71"/>
                  </a:lnTo>
                  <a:lnTo>
                    <a:pt x="45" y="63"/>
                  </a:lnTo>
                  <a:lnTo>
                    <a:pt x="28" y="35"/>
                  </a:lnTo>
                  <a:lnTo>
                    <a:pt x="20" y="22"/>
                  </a:lnTo>
                  <a:lnTo>
                    <a:pt x="7" y="14"/>
                  </a:lnTo>
                  <a:lnTo>
                    <a:pt x="0" y="6"/>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628"/>
            <p:cNvSpPr>
              <a:spLocks noChangeArrowheads="1"/>
            </p:cNvSpPr>
            <p:nvPr/>
          </p:nvSpPr>
          <p:spPr bwMode="auto">
            <a:xfrm>
              <a:off x="5950372" y="4480272"/>
              <a:ext cx="22225" cy="12700"/>
            </a:xfrm>
            <a:custGeom>
              <a:avLst/>
              <a:gdLst>
                <a:gd name="T0" fmla="*/ 5278 w 80"/>
                <a:gd name="T1" fmla="*/ 2485 h 46"/>
                <a:gd name="T2" fmla="*/ 5834 w 80"/>
                <a:gd name="T3" fmla="*/ 5246 h 46"/>
                <a:gd name="T4" fmla="*/ 12502 w 80"/>
                <a:gd name="T5" fmla="*/ 8007 h 46"/>
                <a:gd name="T6" fmla="*/ 20003 w 80"/>
                <a:gd name="T7" fmla="*/ 8283 h 46"/>
                <a:gd name="T8" fmla="*/ 22225 w 80"/>
                <a:gd name="T9" fmla="*/ 9663 h 46"/>
                <a:gd name="T10" fmla="*/ 22225 w 80"/>
                <a:gd name="T11" fmla="*/ 11320 h 46"/>
                <a:gd name="T12" fmla="*/ 20836 w 80"/>
                <a:gd name="T13" fmla="*/ 12148 h 46"/>
                <a:gd name="T14" fmla="*/ 11113 w 80"/>
                <a:gd name="T15" fmla="*/ 12700 h 46"/>
                <a:gd name="T16" fmla="*/ 1945 w 80"/>
                <a:gd name="T17" fmla="*/ 10491 h 46"/>
                <a:gd name="T18" fmla="*/ 0 w 80"/>
                <a:gd name="T19" fmla="*/ 8007 h 46"/>
                <a:gd name="T20" fmla="*/ 278 w 80"/>
                <a:gd name="T21" fmla="*/ 2485 h 46"/>
                <a:gd name="T22" fmla="*/ 1389 w 80"/>
                <a:gd name="T23" fmla="*/ 552 h 46"/>
                <a:gd name="T24" fmla="*/ 2778 w 80"/>
                <a:gd name="T25" fmla="*/ 0 h 46"/>
                <a:gd name="T26" fmla="*/ 5278 w 80"/>
                <a:gd name="T27" fmla="*/ 2485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0" h="46">
                  <a:moveTo>
                    <a:pt x="19" y="9"/>
                  </a:moveTo>
                  <a:lnTo>
                    <a:pt x="21" y="19"/>
                  </a:lnTo>
                  <a:lnTo>
                    <a:pt x="45" y="29"/>
                  </a:lnTo>
                  <a:lnTo>
                    <a:pt x="72" y="30"/>
                  </a:lnTo>
                  <a:lnTo>
                    <a:pt x="80" y="35"/>
                  </a:lnTo>
                  <a:lnTo>
                    <a:pt x="80" y="41"/>
                  </a:lnTo>
                  <a:lnTo>
                    <a:pt x="75" y="44"/>
                  </a:lnTo>
                  <a:lnTo>
                    <a:pt x="40" y="46"/>
                  </a:lnTo>
                  <a:lnTo>
                    <a:pt x="7" y="38"/>
                  </a:lnTo>
                  <a:lnTo>
                    <a:pt x="0" y="29"/>
                  </a:lnTo>
                  <a:lnTo>
                    <a:pt x="1" y="9"/>
                  </a:lnTo>
                  <a:lnTo>
                    <a:pt x="5" y="2"/>
                  </a:lnTo>
                  <a:lnTo>
                    <a:pt x="10" y="0"/>
                  </a:lnTo>
                  <a:lnTo>
                    <a:pt x="19" y="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629"/>
            <p:cNvSpPr>
              <a:spLocks noChangeArrowheads="1"/>
            </p:cNvSpPr>
            <p:nvPr/>
          </p:nvSpPr>
          <p:spPr bwMode="auto">
            <a:xfrm>
              <a:off x="5958310" y="4440584"/>
              <a:ext cx="66675" cy="42863"/>
            </a:xfrm>
            <a:custGeom>
              <a:avLst/>
              <a:gdLst>
                <a:gd name="T0" fmla="*/ 0 w 254"/>
                <a:gd name="T1" fmla="*/ 40496 h 163"/>
                <a:gd name="T2" fmla="*/ 1050 w 254"/>
                <a:gd name="T3" fmla="*/ 35500 h 163"/>
                <a:gd name="T4" fmla="*/ 2888 w 254"/>
                <a:gd name="T5" fmla="*/ 31030 h 163"/>
                <a:gd name="T6" fmla="*/ 4988 w 254"/>
                <a:gd name="T7" fmla="*/ 27085 h 163"/>
                <a:gd name="T8" fmla="*/ 7875 w 254"/>
                <a:gd name="T9" fmla="*/ 22615 h 163"/>
                <a:gd name="T10" fmla="*/ 10238 w 254"/>
                <a:gd name="T11" fmla="*/ 19459 h 163"/>
                <a:gd name="T12" fmla="*/ 12338 w 254"/>
                <a:gd name="T13" fmla="*/ 16567 h 163"/>
                <a:gd name="T14" fmla="*/ 16800 w 254"/>
                <a:gd name="T15" fmla="*/ 11307 h 163"/>
                <a:gd name="T16" fmla="*/ 22050 w 254"/>
                <a:gd name="T17" fmla="*/ 7363 h 163"/>
                <a:gd name="T18" fmla="*/ 24938 w 254"/>
                <a:gd name="T19" fmla="*/ 4996 h 163"/>
                <a:gd name="T20" fmla="*/ 28350 w 254"/>
                <a:gd name="T21" fmla="*/ 2893 h 163"/>
                <a:gd name="T22" fmla="*/ 43575 w 254"/>
                <a:gd name="T23" fmla="*/ 0 h 163"/>
                <a:gd name="T24" fmla="*/ 56438 w 254"/>
                <a:gd name="T25" fmla="*/ 2104 h 163"/>
                <a:gd name="T26" fmla="*/ 63525 w 254"/>
                <a:gd name="T27" fmla="*/ 9467 h 163"/>
                <a:gd name="T28" fmla="*/ 66675 w 254"/>
                <a:gd name="T29" fmla="*/ 18933 h 163"/>
                <a:gd name="T30" fmla="*/ 66413 w 254"/>
                <a:gd name="T31" fmla="*/ 20248 h 163"/>
                <a:gd name="T32" fmla="*/ 65363 w 254"/>
                <a:gd name="T33" fmla="*/ 21037 h 163"/>
                <a:gd name="T34" fmla="*/ 63000 w 254"/>
                <a:gd name="T35" fmla="*/ 19459 h 163"/>
                <a:gd name="T36" fmla="*/ 61950 w 254"/>
                <a:gd name="T37" fmla="*/ 15515 h 163"/>
                <a:gd name="T38" fmla="*/ 59850 w 254"/>
                <a:gd name="T39" fmla="*/ 12885 h 163"/>
                <a:gd name="T40" fmla="*/ 53288 w 254"/>
                <a:gd name="T41" fmla="*/ 7889 h 163"/>
                <a:gd name="T42" fmla="*/ 43838 w 254"/>
                <a:gd name="T43" fmla="*/ 6574 h 163"/>
                <a:gd name="T44" fmla="*/ 30975 w 254"/>
                <a:gd name="T45" fmla="*/ 9467 h 163"/>
                <a:gd name="T46" fmla="*/ 25200 w 254"/>
                <a:gd name="T47" fmla="*/ 12885 h 163"/>
                <a:gd name="T48" fmla="*/ 20475 w 254"/>
                <a:gd name="T49" fmla="*/ 16304 h 163"/>
                <a:gd name="T50" fmla="*/ 12075 w 254"/>
                <a:gd name="T51" fmla="*/ 25244 h 163"/>
                <a:gd name="T52" fmla="*/ 3675 w 254"/>
                <a:gd name="T53" fmla="*/ 41285 h 163"/>
                <a:gd name="T54" fmla="*/ 2888 w 254"/>
                <a:gd name="T55" fmla="*/ 42600 h 163"/>
                <a:gd name="T56" fmla="*/ 1313 w 254"/>
                <a:gd name="T57" fmla="*/ 42863 h 163"/>
                <a:gd name="T58" fmla="*/ 0 w 254"/>
                <a:gd name="T59" fmla="*/ 40496 h 1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54" h="163">
                  <a:moveTo>
                    <a:pt x="0" y="154"/>
                  </a:moveTo>
                  <a:lnTo>
                    <a:pt x="4" y="135"/>
                  </a:lnTo>
                  <a:lnTo>
                    <a:pt x="11" y="118"/>
                  </a:lnTo>
                  <a:lnTo>
                    <a:pt x="19" y="103"/>
                  </a:lnTo>
                  <a:lnTo>
                    <a:pt x="30" y="86"/>
                  </a:lnTo>
                  <a:lnTo>
                    <a:pt x="39" y="74"/>
                  </a:lnTo>
                  <a:lnTo>
                    <a:pt x="47" y="63"/>
                  </a:lnTo>
                  <a:lnTo>
                    <a:pt x="64" y="43"/>
                  </a:lnTo>
                  <a:lnTo>
                    <a:pt x="84" y="28"/>
                  </a:lnTo>
                  <a:lnTo>
                    <a:pt x="95" y="19"/>
                  </a:lnTo>
                  <a:lnTo>
                    <a:pt x="108" y="11"/>
                  </a:lnTo>
                  <a:lnTo>
                    <a:pt x="166" y="0"/>
                  </a:lnTo>
                  <a:lnTo>
                    <a:pt x="215" y="8"/>
                  </a:lnTo>
                  <a:lnTo>
                    <a:pt x="242" y="36"/>
                  </a:lnTo>
                  <a:lnTo>
                    <a:pt x="254" y="72"/>
                  </a:lnTo>
                  <a:lnTo>
                    <a:pt x="253" y="77"/>
                  </a:lnTo>
                  <a:lnTo>
                    <a:pt x="249" y="80"/>
                  </a:lnTo>
                  <a:lnTo>
                    <a:pt x="240" y="74"/>
                  </a:lnTo>
                  <a:lnTo>
                    <a:pt x="236" y="59"/>
                  </a:lnTo>
                  <a:lnTo>
                    <a:pt x="228" y="49"/>
                  </a:lnTo>
                  <a:lnTo>
                    <a:pt x="203" y="30"/>
                  </a:lnTo>
                  <a:lnTo>
                    <a:pt x="167" y="25"/>
                  </a:lnTo>
                  <a:lnTo>
                    <a:pt x="118" y="36"/>
                  </a:lnTo>
                  <a:lnTo>
                    <a:pt x="96" y="49"/>
                  </a:lnTo>
                  <a:lnTo>
                    <a:pt x="78" y="62"/>
                  </a:lnTo>
                  <a:lnTo>
                    <a:pt x="46" y="96"/>
                  </a:lnTo>
                  <a:lnTo>
                    <a:pt x="14" y="157"/>
                  </a:lnTo>
                  <a:lnTo>
                    <a:pt x="11" y="162"/>
                  </a:lnTo>
                  <a:lnTo>
                    <a:pt x="5" y="163"/>
                  </a:lnTo>
                  <a:lnTo>
                    <a:pt x="0" y="15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Freeform 630"/>
            <p:cNvSpPr>
              <a:spLocks noChangeArrowheads="1"/>
            </p:cNvSpPr>
            <p:nvPr/>
          </p:nvSpPr>
          <p:spPr bwMode="auto">
            <a:xfrm>
              <a:off x="5969422" y="4454872"/>
              <a:ext cx="38100" cy="34925"/>
            </a:xfrm>
            <a:custGeom>
              <a:avLst/>
              <a:gdLst>
                <a:gd name="T0" fmla="*/ 0 w 144"/>
                <a:gd name="T1" fmla="*/ 32488 h 129"/>
                <a:gd name="T2" fmla="*/ 2910 w 144"/>
                <a:gd name="T3" fmla="*/ 20576 h 129"/>
                <a:gd name="T4" fmla="*/ 4763 w 144"/>
                <a:gd name="T5" fmla="*/ 15432 h 129"/>
                <a:gd name="T6" fmla="*/ 8202 w 144"/>
                <a:gd name="T7" fmla="*/ 10017 h 129"/>
                <a:gd name="T8" fmla="*/ 11377 w 144"/>
                <a:gd name="T9" fmla="*/ 7310 h 129"/>
                <a:gd name="T10" fmla="*/ 14287 w 144"/>
                <a:gd name="T11" fmla="*/ 5144 h 129"/>
                <a:gd name="T12" fmla="*/ 21167 w 144"/>
                <a:gd name="T13" fmla="*/ 2437 h 129"/>
                <a:gd name="T14" fmla="*/ 35983 w 144"/>
                <a:gd name="T15" fmla="*/ 0 h 129"/>
                <a:gd name="T16" fmla="*/ 38100 w 144"/>
                <a:gd name="T17" fmla="*/ 1624 h 129"/>
                <a:gd name="T18" fmla="*/ 37835 w 144"/>
                <a:gd name="T19" fmla="*/ 2978 h 129"/>
                <a:gd name="T20" fmla="*/ 36513 w 144"/>
                <a:gd name="T21" fmla="*/ 4061 h 129"/>
                <a:gd name="T22" fmla="*/ 24077 w 144"/>
                <a:gd name="T23" fmla="*/ 7310 h 129"/>
                <a:gd name="T24" fmla="*/ 19050 w 144"/>
                <a:gd name="T25" fmla="*/ 10288 h 129"/>
                <a:gd name="T26" fmla="*/ 13758 w 144"/>
                <a:gd name="T27" fmla="*/ 14620 h 129"/>
                <a:gd name="T28" fmla="*/ 3704 w 144"/>
                <a:gd name="T29" fmla="*/ 33571 h 129"/>
                <a:gd name="T30" fmla="*/ 2910 w 144"/>
                <a:gd name="T31" fmla="*/ 34654 h 129"/>
                <a:gd name="T32" fmla="*/ 1323 w 144"/>
                <a:gd name="T33" fmla="*/ 34925 h 129"/>
                <a:gd name="T34" fmla="*/ 0 w 144"/>
                <a:gd name="T35" fmla="*/ 32488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4" h="129">
                  <a:moveTo>
                    <a:pt x="0" y="120"/>
                  </a:moveTo>
                  <a:lnTo>
                    <a:pt x="11" y="76"/>
                  </a:lnTo>
                  <a:lnTo>
                    <a:pt x="18" y="57"/>
                  </a:lnTo>
                  <a:lnTo>
                    <a:pt x="31" y="37"/>
                  </a:lnTo>
                  <a:lnTo>
                    <a:pt x="43" y="27"/>
                  </a:lnTo>
                  <a:lnTo>
                    <a:pt x="54" y="19"/>
                  </a:lnTo>
                  <a:lnTo>
                    <a:pt x="80" y="9"/>
                  </a:lnTo>
                  <a:lnTo>
                    <a:pt x="136" y="0"/>
                  </a:lnTo>
                  <a:lnTo>
                    <a:pt x="144" y="6"/>
                  </a:lnTo>
                  <a:lnTo>
                    <a:pt x="143" y="11"/>
                  </a:lnTo>
                  <a:lnTo>
                    <a:pt x="138" y="15"/>
                  </a:lnTo>
                  <a:lnTo>
                    <a:pt x="91" y="27"/>
                  </a:lnTo>
                  <a:lnTo>
                    <a:pt x="72" y="38"/>
                  </a:lnTo>
                  <a:lnTo>
                    <a:pt x="52" y="54"/>
                  </a:lnTo>
                  <a:lnTo>
                    <a:pt x="14" y="124"/>
                  </a:lnTo>
                  <a:lnTo>
                    <a:pt x="11" y="128"/>
                  </a:lnTo>
                  <a:lnTo>
                    <a:pt x="5" y="129"/>
                  </a:lnTo>
                  <a:lnTo>
                    <a:pt x="0" y="12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632"/>
            <p:cNvSpPr>
              <a:spLocks noChangeArrowheads="1"/>
            </p:cNvSpPr>
            <p:nvPr/>
          </p:nvSpPr>
          <p:spPr bwMode="auto">
            <a:xfrm>
              <a:off x="6009110" y="4459634"/>
              <a:ext cx="17462" cy="15875"/>
            </a:xfrm>
            <a:custGeom>
              <a:avLst/>
              <a:gdLst>
                <a:gd name="T0" fmla="*/ 3443 w 71"/>
                <a:gd name="T1" fmla="*/ 1041 h 61"/>
                <a:gd name="T2" fmla="*/ 4919 w 71"/>
                <a:gd name="T3" fmla="*/ 4164 h 61"/>
                <a:gd name="T4" fmla="*/ 6886 w 71"/>
                <a:gd name="T5" fmla="*/ 6766 h 61"/>
                <a:gd name="T6" fmla="*/ 9592 w 71"/>
                <a:gd name="T7" fmla="*/ 8588 h 61"/>
                <a:gd name="T8" fmla="*/ 12297 w 71"/>
                <a:gd name="T9" fmla="*/ 8328 h 61"/>
                <a:gd name="T10" fmla="*/ 15249 w 71"/>
                <a:gd name="T11" fmla="*/ 8328 h 61"/>
                <a:gd name="T12" fmla="*/ 17216 w 71"/>
                <a:gd name="T13" fmla="*/ 10150 h 61"/>
                <a:gd name="T14" fmla="*/ 17462 w 71"/>
                <a:gd name="T15" fmla="*/ 13012 h 61"/>
                <a:gd name="T16" fmla="*/ 15249 w 71"/>
                <a:gd name="T17" fmla="*/ 15615 h 61"/>
                <a:gd name="T18" fmla="*/ 10576 w 71"/>
                <a:gd name="T19" fmla="*/ 15875 h 61"/>
                <a:gd name="T20" fmla="*/ 6395 w 71"/>
                <a:gd name="T21" fmla="*/ 13012 h 61"/>
                <a:gd name="T22" fmla="*/ 2951 w 71"/>
                <a:gd name="T23" fmla="*/ 8328 h 61"/>
                <a:gd name="T24" fmla="*/ 0 w 71"/>
                <a:gd name="T25" fmla="*/ 2602 h 61"/>
                <a:gd name="T26" fmla="*/ 984 w 71"/>
                <a:gd name="T27" fmla="*/ 0 h 61"/>
                <a:gd name="T28" fmla="*/ 3443 w 71"/>
                <a:gd name="T29" fmla="*/ 1041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1" h="61">
                  <a:moveTo>
                    <a:pt x="14" y="4"/>
                  </a:moveTo>
                  <a:lnTo>
                    <a:pt x="20" y="16"/>
                  </a:lnTo>
                  <a:lnTo>
                    <a:pt x="28" y="26"/>
                  </a:lnTo>
                  <a:lnTo>
                    <a:pt x="39" y="33"/>
                  </a:lnTo>
                  <a:lnTo>
                    <a:pt x="50" y="32"/>
                  </a:lnTo>
                  <a:lnTo>
                    <a:pt x="62" y="32"/>
                  </a:lnTo>
                  <a:lnTo>
                    <a:pt x="70" y="39"/>
                  </a:lnTo>
                  <a:lnTo>
                    <a:pt x="71" y="50"/>
                  </a:lnTo>
                  <a:lnTo>
                    <a:pt x="62" y="60"/>
                  </a:lnTo>
                  <a:lnTo>
                    <a:pt x="43" y="61"/>
                  </a:lnTo>
                  <a:lnTo>
                    <a:pt x="26" y="50"/>
                  </a:lnTo>
                  <a:lnTo>
                    <a:pt x="12" y="32"/>
                  </a:lnTo>
                  <a:lnTo>
                    <a:pt x="0" y="10"/>
                  </a:lnTo>
                  <a:lnTo>
                    <a:pt x="4" y="0"/>
                  </a:lnTo>
                  <a:lnTo>
                    <a:pt x="14" y="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633"/>
            <p:cNvSpPr>
              <a:spLocks noChangeArrowheads="1"/>
            </p:cNvSpPr>
            <p:nvPr/>
          </p:nvSpPr>
          <p:spPr bwMode="auto">
            <a:xfrm>
              <a:off x="5912272" y="4412009"/>
              <a:ext cx="23813" cy="15875"/>
            </a:xfrm>
            <a:custGeom>
              <a:avLst/>
              <a:gdLst>
                <a:gd name="T0" fmla="*/ 19364 w 91"/>
                <a:gd name="T1" fmla="*/ 15875 h 57"/>
                <a:gd name="T2" fmla="*/ 14392 w 91"/>
                <a:gd name="T3" fmla="*/ 13368 h 57"/>
                <a:gd name="T4" fmla="*/ 9944 w 91"/>
                <a:gd name="T5" fmla="*/ 10583 h 57"/>
                <a:gd name="T6" fmla="*/ 0 w 91"/>
                <a:gd name="T7" fmla="*/ 3064 h 57"/>
                <a:gd name="T8" fmla="*/ 0 w 91"/>
                <a:gd name="T9" fmla="*/ 0 h 57"/>
                <a:gd name="T10" fmla="*/ 2878 w 91"/>
                <a:gd name="T11" fmla="*/ 0 h 57"/>
                <a:gd name="T12" fmla="*/ 8112 w 91"/>
                <a:gd name="T13" fmla="*/ 4456 h 57"/>
                <a:gd name="T14" fmla="*/ 13346 w 91"/>
                <a:gd name="T15" fmla="*/ 7520 h 57"/>
                <a:gd name="T16" fmla="*/ 18579 w 91"/>
                <a:gd name="T17" fmla="*/ 10305 h 57"/>
                <a:gd name="T18" fmla="*/ 23813 w 91"/>
                <a:gd name="T19" fmla="*/ 13090 h 57"/>
                <a:gd name="T20" fmla="*/ 19364 w 91"/>
                <a:gd name="T21" fmla="*/ 15875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1" h="57">
                  <a:moveTo>
                    <a:pt x="74" y="57"/>
                  </a:moveTo>
                  <a:lnTo>
                    <a:pt x="55" y="48"/>
                  </a:lnTo>
                  <a:lnTo>
                    <a:pt x="38" y="38"/>
                  </a:lnTo>
                  <a:lnTo>
                    <a:pt x="0" y="11"/>
                  </a:lnTo>
                  <a:lnTo>
                    <a:pt x="0" y="0"/>
                  </a:lnTo>
                  <a:lnTo>
                    <a:pt x="11" y="0"/>
                  </a:lnTo>
                  <a:lnTo>
                    <a:pt x="31" y="16"/>
                  </a:lnTo>
                  <a:lnTo>
                    <a:pt x="51" y="27"/>
                  </a:lnTo>
                  <a:lnTo>
                    <a:pt x="71" y="37"/>
                  </a:lnTo>
                  <a:lnTo>
                    <a:pt x="91" y="47"/>
                  </a:lnTo>
                  <a:lnTo>
                    <a:pt x="74" y="5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634"/>
            <p:cNvSpPr>
              <a:spLocks noChangeArrowheads="1"/>
            </p:cNvSpPr>
            <p:nvPr/>
          </p:nvSpPr>
          <p:spPr bwMode="auto">
            <a:xfrm>
              <a:off x="5982122" y="4464397"/>
              <a:ext cx="44450" cy="25400"/>
            </a:xfrm>
            <a:custGeom>
              <a:avLst/>
              <a:gdLst>
                <a:gd name="T0" fmla="*/ 7498 w 166"/>
                <a:gd name="T1" fmla="*/ 0 h 96"/>
                <a:gd name="T2" fmla="*/ 13656 w 166"/>
                <a:gd name="T3" fmla="*/ 3440 h 96"/>
                <a:gd name="T4" fmla="*/ 18208 w 166"/>
                <a:gd name="T5" fmla="*/ 6085 h 96"/>
                <a:gd name="T6" fmla="*/ 22225 w 166"/>
                <a:gd name="T7" fmla="*/ 8731 h 96"/>
                <a:gd name="T8" fmla="*/ 25974 w 166"/>
                <a:gd name="T9" fmla="*/ 11113 h 96"/>
                <a:gd name="T10" fmla="*/ 30258 w 166"/>
                <a:gd name="T11" fmla="*/ 14023 h 96"/>
                <a:gd name="T12" fmla="*/ 36417 w 166"/>
                <a:gd name="T13" fmla="*/ 18521 h 96"/>
                <a:gd name="T14" fmla="*/ 39630 w 166"/>
                <a:gd name="T15" fmla="*/ 20373 h 96"/>
                <a:gd name="T16" fmla="*/ 43379 w 166"/>
                <a:gd name="T17" fmla="*/ 21696 h 96"/>
                <a:gd name="T18" fmla="*/ 44450 w 166"/>
                <a:gd name="T19" fmla="*/ 24077 h 96"/>
                <a:gd name="T20" fmla="*/ 43647 w 166"/>
                <a:gd name="T21" fmla="*/ 25135 h 96"/>
                <a:gd name="T22" fmla="*/ 42308 w 166"/>
                <a:gd name="T23" fmla="*/ 25400 h 96"/>
                <a:gd name="T24" fmla="*/ 26242 w 166"/>
                <a:gd name="T25" fmla="*/ 20638 h 96"/>
                <a:gd name="T26" fmla="*/ 22225 w 166"/>
                <a:gd name="T27" fmla="*/ 17463 h 96"/>
                <a:gd name="T28" fmla="*/ 18476 w 166"/>
                <a:gd name="T29" fmla="*/ 15081 h 96"/>
                <a:gd name="T30" fmla="*/ 14192 w 166"/>
                <a:gd name="T31" fmla="*/ 12435 h 96"/>
                <a:gd name="T32" fmla="*/ 9908 w 166"/>
                <a:gd name="T33" fmla="*/ 9525 h 96"/>
                <a:gd name="T34" fmla="*/ 4552 w 166"/>
                <a:gd name="T35" fmla="*/ 6350 h 96"/>
                <a:gd name="T36" fmla="*/ 0 w 166"/>
                <a:gd name="T37" fmla="*/ 3440 h 96"/>
                <a:gd name="T38" fmla="*/ 7498 w 166"/>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6" h="96">
                  <a:moveTo>
                    <a:pt x="28" y="0"/>
                  </a:moveTo>
                  <a:lnTo>
                    <a:pt x="51" y="13"/>
                  </a:lnTo>
                  <a:lnTo>
                    <a:pt x="68" y="23"/>
                  </a:lnTo>
                  <a:lnTo>
                    <a:pt x="83" y="33"/>
                  </a:lnTo>
                  <a:lnTo>
                    <a:pt x="97" y="42"/>
                  </a:lnTo>
                  <a:lnTo>
                    <a:pt x="113" y="53"/>
                  </a:lnTo>
                  <a:lnTo>
                    <a:pt x="136" y="70"/>
                  </a:lnTo>
                  <a:lnTo>
                    <a:pt x="148" y="77"/>
                  </a:lnTo>
                  <a:lnTo>
                    <a:pt x="162" y="82"/>
                  </a:lnTo>
                  <a:lnTo>
                    <a:pt x="166" y="91"/>
                  </a:lnTo>
                  <a:lnTo>
                    <a:pt x="163" y="95"/>
                  </a:lnTo>
                  <a:lnTo>
                    <a:pt x="158" y="96"/>
                  </a:lnTo>
                  <a:lnTo>
                    <a:pt x="98" y="78"/>
                  </a:lnTo>
                  <a:lnTo>
                    <a:pt x="83" y="66"/>
                  </a:lnTo>
                  <a:lnTo>
                    <a:pt x="69" y="57"/>
                  </a:lnTo>
                  <a:lnTo>
                    <a:pt x="53" y="47"/>
                  </a:lnTo>
                  <a:lnTo>
                    <a:pt x="37" y="36"/>
                  </a:lnTo>
                  <a:lnTo>
                    <a:pt x="17" y="24"/>
                  </a:lnTo>
                  <a:lnTo>
                    <a:pt x="0" y="13"/>
                  </a:lnTo>
                  <a:lnTo>
                    <a:pt x="28"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635"/>
            <p:cNvSpPr>
              <a:spLocks noChangeArrowheads="1"/>
            </p:cNvSpPr>
            <p:nvPr/>
          </p:nvSpPr>
          <p:spPr bwMode="auto">
            <a:xfrm>
              <a:off x="5974185" y="4475509"/>
              <a:ext cx="22225" cy="14288"/>
            </a:xfrm>
            <a:custGeom>
              <a:avLst/>
              <a:gdLst>
                <a:gd name="T0" fmla="*/ 2678 w 83"/>
                <a:gd name="T1" fmla="*/ 0 h 54"/>
                <a:gd name="T2" fmla="*/ 6694 w 83"/>
                <a:gd name="T3" fmla="*/ 2646 h 54"/>
                <a:gd name="T4" fmla="*/ 11514 w 83"/>
                <a:gd name="T5" fmla="*/ 5556 h 54"/>
                <a:gd name="T6" fmla="*/ 16066 w 83"/>
                <a:gd name="T7" fmla="*/ 8202 h 54"/>
                <a:gd name="T8" fmla="*/ 21422 w 83"/>
                <a:gd name="T9" fmla="*/ 10848 h 54"/>
                <a:gd name="T10" fmla="*/ 22225 w 83"/>
                <a:gd name="T11" fmla="*/ 13230 h 54"/>
                <a:gd name="T12" fmla="*/ 21422 w 83"/>
                <a:gd name="T13" fmla="*/ 14288 h 54"/>
                <a:gd name="T14" fmla="*/ 19547 w 83"/>
                <a:gd name="T15" fmla="*/ 14288 h 54"/>
                <a:gd name="T16" fmla="*/ 14460 w 83"/>
                <a:gd name="T17" fmla="*/ 11642 h 54"/>
                <a:gd name="T18" fmla="*/ 9104 w 83"/>
                <a:gd name="T19" fmla="*/ 9525 h 54"/>
                <a:gd name="T20" fmla="*/ 4284 w 83"/>
                <a:gd name="T21" fmla="*/ 7144 h 54"/>
                <a:gd name="T22" fmla="*/ 0 w 83"/>
                <a:gd name="T23" fmla="*/ 4763 h 54"/>
                <a:gd name="T24" fmla="*/ 2678 w 8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4">
                  <a:moveTo>
                    <a:pt x="10" y="0"/>
                  </a:moveTo>
                  <a:lnTo>
                    <a:pt x="25" y="10"/>
                  </a:lnTo>
                  <a:lnTo>
                    <a:pt x="43" y="21"/>
                  </a:lnTo>
                  <a:lnTo>
                    <a:pt x="60" y="31"/>
                  </a:lnTo>
                  <a:lnTo>
                    <a:pt x="80" y="41"/>
                  </a:lnTo>
                  <a:lnTo>
                    <a:pt x="83" y="50"/>
                  </a:lnTo>
                  <a:lnTo>
                    <a:pt x="80" y="54"/>
                  </a:lnTo>
                  <a:lnTo>
                    <a:pt x="73" y="54"/>
                  </a:lnTo>
                  <a:lnTo>
                    <a:pt x="54" y="44"/>
                  </a:lnTo>
                  <a:lnTo>
                    <a:pt x="34" y="36"/>
                  </a:lnTo>
                  <a:lnTo>
                    <a:pt x="16" y="27"/>
                  </a:lnTo>
                  <a:lnTo>
                    <a:pt x="0" y="18"/>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636"/>
            <p:cNvSpPr>
              <a:spLocks noChangeArrowheads="1"/>
            </p:cNvSpPr>
            <p:nvPr/>
          </p:nvSpPr>
          <p:spPr bwMode="auto">
            <a:xfrm>
              <a:off x="5832897" y="4446934"/>
              <a:ext cx="74613" cy="17463"/>
            </a:xfrm>
            <a:custGeom>
              <a:avLst/>
              <a:gdLst>
                <a:gd name="T0" fmla="*/ 2139 w 279"/>
                <a:gd name="T1" fmla="*/ 10319 h 66"/>
                <a:gd name="T2" fmla="*/ 5616 w 279"/>
                <a:gd name="T3" fmla="*/ 8202 h 66"/>
                <a:gd name="T4" fmla="*/ 9093 w 279"/>
                <a:gd name="T5" fmla="*/ 6615 h 66"/>
                <a:gd name="T6" fmla="*/ 16848 w 279"/>
                <a:gd name="T7" fmla="*/ 3440 h 66"/>
                <a:gd name="T8" fmla="*/ 31289 w 279"/>
                <a:gd name="T9" fmla="*/ 794 h 66"/>
                <a:gd name="T10" fmla="*/ 44393 w 279"/>
                <a:gd name="T11" fmla="*/ 0 h 66"/>
                <a:gd name="T12" fmla="*/ 72474 w 279"/>
                <a:gd name="T13" fmla="*/ 0 h 66"/>
                <a:gd name="T14" fmla="*/ 74613 w 279"/>
                <a:gd name="T15" fmla="*/ 1852 h 66"/>
                <a:gd name="T16" fmla="*/ 72474 w 279"/>
                <a:gd name="T17" fmla="*/ 3969 h 66"/>
                <a:gd name="T18" fmla="*/ 45463 w 279"/>
                <a:gd name="T19" fmla="*/ 5821 h 66"/>
                <a:gd name="T20" fmla="*/ 18720 w 279"/>
                <a:gd name="T21" fmla="*/ 10584 h 66"/>
                <a:gd name="T22" fmla="*/ 5883 w 279"/>
                <a:gd name="T23" fmla="*/ 16669 h 66"/>
                <a:gd name="T24" fmla="*/ 2674 w 279"/>
                <a:gd name="T25" fmla="*/ 17463 h 66"/>
                <a:gd name="T26" fmla="*/ 535 w 279"/>
                <a:gd name="T27" fmla="*/ 15611 h 66"/>
                <a:gd name="T28" fmla="*/ 0 w 279"/>
                <a:gd name="T29" fmla="*/ 12700 h 66"/>
                <a:gd name="T30" fmla="*/ 2139 w 279"/>
                <a:gd name="T31" fmla="*/ 10319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9" h="66">
                  <a:moveTo>
                    <a:pt x="8" y="39"/>
                  </a:moveTo>
                  <a:lnTo>
                    <a:pt x="21" y="31"/>
                  </a:lnTo>
                  <a:lnTo>
                    <a:pt x="34" y="25"/>
                  </a:lnTo>
                  <a:lnTo>
                    <a:pt x="63" y="13"/>
                  </a:lnTo>
                  <a:lnTo>
                    <a:pt x="117" y="3"/>
                  </a:lnTo>
                  <a:lnTo>
                    <a:pt x="166" y="0"/>
                  </a:lnTo>
                  <a:lnTo>
                    <a:pt x="271" y="0"/>
                  </a:lnTo>
                  <a:lnTo>
                    <a:pt x="279" y="7"/>
                  </a:lnTo>
                  <a:lnTo>
                    <a:pt x="271" y="15"/>
                  </a:lnTo>
                  <a:lnTo>
                    <a:pt x="170" y="22"/>
                  </a:lnTo>
                  <a:lnTo>
                    <a:pt x="70" y="40"/>
                  </a:lnTo>
                  <a:lnTo>
                    <a:pt x="22" y="63"/>
                  </a:lnTo>
                  <a:lnTo>
                    <a:pt x="10" y="66"/>
                  </a:lnTo>
                  <a:lnTo>
                    <a:pt x="2" y="59"/>
                  </a:lnTo>
                  <a:lnTo>
                    <a:pt x="0" y="48"/>
                  </a:lnTo>
                  <a:lnTo>
                    <a:pt x="8" y="3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637"/>
            <p:cNvSpPr>
              <a:spLocks noChangeArrowheads="1"/>
            </p:cNvSpPr>
            <p:nvPr/>
          </p:nvSpPr>
          <p:spPr bwMode="auto">
            <a:xfrm>
              <a:off x="5859885" y="4461222"/>
              <a:ext cx="41275" cy="15875"/>
            </a:xfrm>
            <a:custGeom>
              <a:avLst/>
              <a:gdLst>
                <a:gd name="T0" fmla="*/ 0 w 157"/>
                <a:gd name="T1" fmla="*/ 10583 h 60"/>
                <a:gd name="T2" fmla="*/ 1840 w 157"/>
                <a:gd name="T3" fmla="*/ 8202 h 60"/>
                <a:gd name="T4" fmla="*/ 16825 w 157"/>
                <a:gd name="T5" fmla="*/ 1588 h 60"/>
                <a:gd name="T6" fmla="*/ 28130 w 157"/>
                <a:gd name="T7" fmla="*/ 265 h 60"/>
                <a:gd name="T8" fmla="*/ 39172 w 157"/>
                <a:gd name="T9" fmla="*/ 0 h 60"/>
                <a:gd name="T10" fmla="*/ 41275 w 157"/>
                <a:gd name="T11" fmla="*/ 1588 h 60"/>
                <a:gd name="T12" fmla="*/ 40749 w 157"/>
                <a:gd name="T13" fmla="*/ 3175 h 60"/>
                <a:gd name="T14" fmla="*/ 39435 w 157"/>
                <a:gd name="T15" fmla="*/ 3704 h 60"/>
                <a:gd name="T16" fmla="*/ 29445 w 157"/>
                <a:gd name="T17" fmla="*/ 5292 h 60"/>
                <a:gd name="T18" fmla="*/ 19192 w 157"/>
                <a:gd name="T19" fmla="*/ 8731 h 60"/>
                <a:gd name="T20" fmla="*/ 6047 w 157"/>
                <a:gd name="T21" fmla="*/ 13758 h 60"/>
                <a:gd name="T22" fmla="*/ 4469 w 157"/>
                <a:gd name="T23" fmla="*/ 15081 h 60"/>
                <a:gd name="T24" fmla="*/ 2103 w 157"/>
                <a:gd name="T25" fmla="*/ 15875 h 60"/>
                <a:gd name="T26" fmla="*/ 263 w 157"/>
                <a:gd name="T27" fmla="*/ 15346 h 60"/>
                <a:gd name="T28" fmla="*/ 0 w 157"/>
                <a:gd name="T29" fmla="*/ 10583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7" h="60">
                  <a:moveTo>
                    <a:pt x="0" y="40"/>
                  </a:moveTo>
                  <a:lnTo>
                    <a:pt x="7" y="31"/>
                  </a:lnTo>
                  <a:lnTo>
                    <a:pt x="64" y="6"/>
                  </a:lnTo>
                  <a:lnTo>
                    <a:pt x="107" y="1"/>
                  </a:lnTo>
                  <a:lnTo>
                    <a:pt x="149" y="0"/>
                  </a:lnTo>
                  <a:lnTo>
                    <a:pt x="157" y="6"/>
                  </a:lnTo>
                  <a:lnTo>
                    <a:pt x="155" y="12"/>
                  </a:lnTo>
                  <a:lnTo>
                    <a:pt x="150" y="14"/>
                  </a:lnTo>
                  <a:lnTo>
                    <a:pt x="112" y="20"/>
                  </a:lnTo>
                  <a:lnTo>
                    <a:pt x="73" y="33"/>
                  </a:lnTo>
                  <a:lnTo>
                    <a:pt x="23" y="52"/>
                  </a:lnTo>
                  <a:lnTo>
                    <a:pt x="17" y="57"/>
                  </a:lnTo>
                  <a:lnTo>
                    <a:pt x="8" y="60"/>
                  </a:lnTo>
                  <a:lnTo>
                    <a:pt x="1" y="58"/>
                  </a:lnTo>
                  <a:lnTo>
                    <a:pt x="0" y="4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638"/>
            <p:cNvSpPr>
              <a:spLocks noChangeArrowheads="1"/>
            </p:cNvSpPr>
            <p:nvPr/>
          </p:nvSpPr>
          <p:spPr bwMode="auto">
            <a:xfrm>
              <a:off x="5878935" y="4477097"/>
              <a:ext cx="36512" cy="15875"/>
            </a:xfrm>
            <a:custGeom>
              <a:avLst/>
              <a:gdLst>
                <a:gd name="T0" fmla="*/ 1800 w 142"/>
                <a:gd name="T1" fmla="*/ 9525 h 55"/>
                <a:gd name="T2" fmla="*/ 5657 w 142"/>
                <a:gd name="T3" fmla="*/ 6927 h 55"/>
                <a:gd name="T4" fmla="*/ 9514 w 142"/>
                <a:gd name="T5" fmla="*/ 5484 h 55"/>
                <a:gd name="T6" fmla="*/ 17227 w 142"/>
                <a:gd name="T7" fmla="*/ 3175 h 55"/>
                <a:gd name="T8" fmla="*/ 34198 w 142"/>
                <a:gd name="T9" fmla="*/ 0 h 55"/>
                <a:gd name="T10" fmla="*/ 36512 w 142"/>
                <a:gd name="T11" fmla="*/ 1732 h 55"/>
                <a:gd name="T12" fmla="*/ 34969 w 142"/>
                <a:gd name="T13" fmla="*/ 4041 h 55"/>
                <a:gd name="T14" fmla="*/ 4628 w 142"/>
                <a:gd name="T15" fmla="*/ 15586 h 55"/>
                <a:gd name="T16" fmla="*/ 2057 w 142"/>
                <a:gd name="T17" fmla="*/ 15875 h 55"/>
                <a:gd name="T18" fmla="*/ 257 w 142"/>
                <a:gd name="T19" fmla="*/ 14143 h 55"/>
                <a:gd name="T20" fmla="*/ 0 w 142"/>
                <a:gd name="T21" fmla="*/ 11834 h 55"/>
                <a:gd name="T22" fmla="*/ 1800 w 142"/>
                <a:gd name="T23" fmla="*/ 9525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2" h="55">
                  <a:moveTo>
                    <a:pt x="7" y="33"/>
                  </a:moveTo>
                  <a:lnTo>
                    <a:pt x="22" y="24"/>
                  </a:lnTo>
                  <a:lnTo>
                    <a:pt x="37" y="19"/>
                  </a:lnTo>
                  <a:lnTo>
                    <a:pt x="67" y="11"/>
                  </a:lnTo>
                  <a:lnTo>
                    <a:pt x="133" y="0"/>
                  </a:lnTo>
                  <a:lnTo>
                    <a:pt x="142" y="6"/>
                  </a:lnTo>
                  <a:lnTo>
                    <a:pt x="136" y="14"/>
                  </a:lnTo>
                  <a:lnTo>
                    <a:pt x="18" y="54"/>
                  </a:lnTo>
                  <a:lnTo>
                    <a:pt x="8" y="55"/>
                  </a:lnTo>
                  <a:lnTo>
                    <a:pt x="1" y="49"/>
                  </a:lnTo>
                  <a:lnTo>
                    <a:pt x="0" y="41"/>
                  </a:lnTo>
                  <a:lnTo>
                    <a:pt x="7" y="3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639"/>
            <p:cNvSpPr>
              <a:spLocks noChangeArrowheads="1"/>
            </p:cNvSpPr>
            <p:nvPr/>
          </p:nvSpPr>
          <p:spPr bwMode="auto">
            <a:xfrm>
              <a:off x="5893222" y="4489797"/>
              <a:ext cx="46038" cy="17462"/>
            </a:xfrm>
            <a:custGeom>
              <a:avLst/>
              <a:gdLst>
                <a:gd name="T0" fmla="*/ 526 w 175"/>
                <a:gd name="T1" fmla="*/ 14067 h 72"/>
                <a:gd name="T2" fmla="*/ 6051 w 175"/>
                <a:gd name="T3" fmla="*/ 10186 h 72"/>
                <a:gd name="T4" fmla="*/ 8945 w 175"/>
                <a:gd name="T5" fmla="*/ 8246 h 72"/>
                <a:gd name="T6" fmla="*/ 11838 w 175"/>
                <a:gd name="T7" fmla="*/ 6306 h 72"/>
                <a:gd name="T8" fmla="*/ 20257 w 175"/>
                <a:gd name="T9" fmla="*/ 4366 h 72"/>
                <a:gd name="T10" fmla="*/ 28675 w 175"/>
                <a:gd name="T11" fmla="*/ 1940 h 72"/>
                <a:gd name="T12" fmla="*/ 43933 w 175"/>
                <a:gd name="T13" fmla="*/ 0 h 72"/>
                <a:gd name="T14" fmla="*/ 46038 w 175"/>
                <a:gd name="T15" fmla="*/ 1455 h 72"/>
                <a:gd name="T16" fmla="*/ 44723 w 175"/>
                <a:gd name="T17" fmla="*/ 3395 h 72"/>
                <a:gd name="T18" fmla="*/ 29990 w 175"/>
                <a:gd name="T19" fmla="*/ 8003 h 72"/>
                <a:gd name="T20" fmla="*/ 14732 w 175"/>
                <a:gd name="T21" fmla="*/ 12369 h 72"/>
                <a:gd name="T22" fmla="*/ 2631 w 175"/>
                <a:gd name="T23" fmla="*/ 17462 h 72"/>
                <a:gd name="T24" fmla="*/ 0 w 175"/>
                <a:gd name="T25" fmla="*/ 16492 h 72"/>
                <a:gd name="T26" fmla="*/ 526 w 175"/>
                <a:gd name="T27" fmla="*/ 1406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5" h="72">
                  <a:moveTo>
                    <a:pt x="2" y="58"/>
                  </a:moveTo>
                  <a:lnTo>
                    <a:pt x="23" y="42"/>
                  </a:lnTo>
                  <a:lnTo>
                    <a:pt x="34" y="34"/>
                  </a:lnTo>
                  <a:lnTo>
                    <a:pt x="45" y="26"/>
                  </a:lnTo>
                  <a:lnTo>
                    <a:pt x="77" y="18"/>
                  </a:lnTo>
                  <a:lnTo>
                    <a:pt x="109" y="8"/>
                  </a:lnTo>
                  <a:lnTo>
                    <a:pt x="167" y="0"/>
                  </a:lnTo>
                  <a:lnTo>
                    <a:pt x="175" y="6"/>
                  </a:lnTo>
                  <a:lnTo>
                    <a:pt x="170" y="14"/>
                  </a:lnTo>
                  <a:lnTo>
                    <a:pt x="114" y="33"/>
                  </a:lnTo>
                  <a:lnTo>
                    <a:pt x="56" y="51"/>
                  </a:lnTo>
                  <a:lnTo>
                    <a:pt x="10" y="72"/>
                  </a:lnTo>
                  <a:lnTo>
                    <a:pt x="0" y="68"/>
                  </a:lnTo>
                  <a:lnTo>
                    <a:pt x="2" y="5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640"/>
            <p:cNvSpPr>
              <a:spLocks noChangeArrowheads="1"/>
            </p:cNvSpPr>
            <p:nvPr/>
          </p:nvSpPr>
          <p:spPr bwMode="auto">
            <a:xfrm>
              <a:off x="5975772" y="4426297"/>
              <a:ext cx="33338" cy="6350"/>
            </a:xfrm>
            <a:custGeom>
              <a:avLst/>
              <a:gdLst>
                <a:gd name="T0" fmla="*/ 2134 w 125"/>
                <a:gd name="T1" fmla="*/ 529 h 24"/>
                <a:gd name="T2" fmla="*/ 31204 w 125"/>
                <a:gd name="T3" fmla="*/ 0 h 24"/>
                <a:gd name="T4" fmla="*/ 33338 w 125"/>
                <a:gd name="T5" fmla="*/ 1588 h 24"/>
                <a:gd name="T6" fmla="*/ 31471 w 125"/>
                <a:gd name="T7" fmla="*/ 3704 h 24"/>
                <a:gd name="T8" fmla="*/ 2934 w 125"/>
                <a:gd name="T9" fmla="*/ 6350 h 24"/>
                <a:gd name="T10" fmla="*/ 0 w 125"/>
                <a:gd name="T11" fmla="*/ 3440 h 24"/>
                <a:gd name="T12" fmla="*/ 267 w 125"/>
                <a:gd name="T13" fmla="*/ 1323 h 24"/>
                <a:gd name="T14" fmla="*/ 2134 w 125"/>
                <a:gd name="T15" fmla="*/ 529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24">
                  <a:moveTo>
                    <a:pt x="8" y="2"/>
                  </a:moveTo>
                  <a:lnTo>
                    <a:pt x="117" y="0"/>
                  </a:lnTo>
                  <a:lnTo>
                    <a:pt x="125" y="6"/>
                  </a:lnTo>
                  <a:lnTo>
                    <a:pt x="118" y="14"/>
                  </a:lnTo>
                  <a:lnTo>
                    <a:pt x="11" y="24"/>
                  </a:lnTo>
                  <a:lnTo>
                    <a:pt x="0" y="13"/>
                  </a:lnTo>
                  <a:lnTo>
                    <a:pt x="1" y="5"/>
                  </a:lnTo>
                  <a:lnTo>
                    <a:pt x="8" y="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641"/>
            <p:cNvSpPr>
              <a:spLocks noChangeArrowheads="1"/>
            </p:cNvSpPr>
            <p:nvPr/>
          </p:nvSpPr>
          <p:spPr bwMode="auto">
            <a:xfrm>
              <a:off x="6005935" y="4445347"/>
              <a:ext cx="31750" cy="6350"/>
            </a:xfrm>
            <a:custGeom>
              <a:avLst/>
              <a:gdLst>
                <a:gd name="T0" fmla="*/ 0 w 116"/>
                <a:gd name="T1" fmla="*/ 0 h 25"/>
                <a:gd name="T2" fmla="*/ 30108 w 116"/>
                <a:gd name="T3" fmla="*/ 2794 h 25"/>
                <a:gd name="T4" fmla="*/ 31750 w 116"/>
                <a:gd name="T5" fmla="*/ 4826 h 25"/>
                <a:gd name="T6" fmla="*/ 30929 w 116"/>
                <a:gd name="T7" fmla="*/ 6096 h 25"/>
                <a:gd name="T8" fmla="*/ 29287 w 116"/>
                <a:gd name="T9" fmla="*/ 6350 h 25"/>
                <a:gd name="T10" fmla="*/ 19981 w 116"/>
                <a:gd name="T11" fmla="*/ 5334 h 25"/>
                <a:gd name="T12" fmla="*/ 10675 w 116"/>
                <a:gd name="T13" fmla="*/ 5842 h 25"/>
                <a:gd name="T14" fmla="*/ 3284 w 116"/>
                <a:gd name="T15" fmla="*/ 3048 h 25"/>
                <a:gd name="T16" fmla="*/ 0 w 116"/>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 h="25">
                  <a:moveTo>
                    <a:pt x="0" y="0"/>
                  </a:moveTo>
                  <a:lnTo>
                    <a:pt x="110" y="11"/>
                  </a:lnTo>
                  <a:lnTo>
                    <a:pt x="116" y="19"/>
                  </a:lnTo>
                  <a:lnTo>
                    <a:pt x="113" y="24"/>
                  </a:lnTo>
                  <a:lnTo>
                    <a:pt x="107" y="25"/>
                  </a:lnTo>
                  <a:lnTo>
                    <a:pt x="73" y="21"/>
                  </a:lnTo>
                  <a:lnTo>
                    <a:pt x="39" y="23"/>
                  </a:lnTo>
                  <a:lnTo>
                    <a:pt x="12" y="12"/>
                  </a:lnTo>
                  <a:lnTo>
                    <a:pt x="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642"/>
            <p:cNvSpPr>
              <a:spLocks noChangeArrowheads="1"/>
            </p:cNvSpPr>
            <p:nvPr/>
          </p:nvSpPr>
          <p:spPr bwMode="auto">
            <a:xfrm>
              <a:off x="6031335" y="4475509"/>
              <a:ext cx="31750" cy="7938"/>
            </a:xfrm>
            <a:custGeom>
              <a:avLst/>
              <a:gdLst>
                <a:gd name="T0" fmla="*/ 3383 w 122"/>
                <a:gd name="T1" fmla="*/ 0 h 26"/>
                <a:gd name="T2" fmla="*/ 6246 w 122"/>
                <a:gd name="T3" fmla="*/ 0 h 26"/>
                <a:gd name="T4" fmla="*/ 11711 w 122"/>
                <a:gd name="T5" fmla="*/ 916 h 26"/>
                <a:gd name="T6" fmla="*/ 19258 w 122"/>
                <a:gd name="T7" fmla="*/ 1527 h 26"/>
                <a:gd name="T8" fmla="*/ 29668 w 122"/>
                <a:gd name="T9" fmla="*/ 611 h 26"/>
                <a:gd name="T10" fmla="*/ 31750 w 122"/>
                <a:gd name="T11" fmla="*/ 2748 h 26"/>
                <a:gd name="T12" fmla="*/ 31230 w 122"/>
                <a:gd name="T13" fmla="*/ 4274 h 26"/>
                <a:gd name="T14" fmla="*/ 29928 w 122"/>
                <a:gd name="T15" fmla="*/ 5190 h 26"/>
                <a:gd name="T16" fmla="*/ 18477 w 122"/>
                <a:gd name="T17" fmla="*/ 7633 h 26"/>
                <a:gd name="T18" fmla="*/ 5986 w 122"/>
                <a:gd name="T19" fmla="*/ 7938 h 26"/>
                <a:gd name="T20" fmla="*/ 2602 w 122"/>
                <a:gd name="T21" fmla="*/ 7022 h 26"/>
                <a:gd name="T22" fmla="*/ 520 w 122"/>
                <a:gd name="T23" fmla="*/ 5496 h 26"/>
                <a:gd name="T24" fmla="*/ 0 w 122"/>
                <a:gd name="T25" fmla="*/ 2748 h 26"/>
                <a:gd name="T26" fmla="*/ 1041 w 122"/>
                <a:gd name="T27" fmla="*/ 916 h 26"/>
                <a:gd name="T28" fmla="*/ 3383 w 122"/>
                <a:gd name="T29" fmla="*/ 0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2" h="26">
                  <a:moveTo>
                    <a:pt x="13" y="0"/>
                  </a:moveTo>
                  <a:lnTo>
                    <a:pt x="24" y="0"/>
                  </a:lnTo>
                  <a:lnTo>
                    <a:pt x="45" y="3"/>
                  </a:lnTo>
                  <a:lnTo>
                    <a:pt x="74" y="5"/>
                  </a:lnTo>
                  <a:lnTo>
                    <a:pt x="114" y="2"/>
                  </a:lnTo>
                  <a:lnTo>
                    <a:pt x="122" y="9"/>
                  </a:lnTo>
                  <a:lnTo>
                    <a:pt x="120" y="14"/>
                  </a:lnTo>
                  <a:lnTo>
                    <a:pt x="115" y="17"/>
                  </a:lnTo>
                  <a:lnTo>
                    <a:pt x="71" y="25"/>
                  </a:lnTo>
                  <a:lnTo>
                    <a:pt x="23" y="26"/>
                  </a:lnTo>
                  <a:lnTo>
                    <a:pt x="10" y="23"/>
                  </a:lnTo>
                  <a:lnTo>
                    <a:pt x="2" y="18"/>
                  </a:lnTo>
                  <a:lnTo>
                    <a:pt x="0" y="9"/>
                  </a:lnTo>
                  <a:lnTo>
                    <a:pt x="4" y="3"/>
                  </a:lnTo>
                  <a:lnTo>
                    <a:pt x="13"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643"/>
            <p:cNvSpPr>
              <a:spLocks noChangeArrowheads="1"/>
            </p:cNvSpPr>
            <p:nvPr/>
          </p:nvSpPr>
          <p:spPr bwMode="auto">
            <a:xfrm>
              <a:off x="6024985" y="4459634"/>
              <a:ext cx="19050" cy="7938"/>
            </a:xfrm>
            <a:custGeom>
              <a:avLst/>
              <a:gdLst>
                <a:gd name="T0" fmla="*/ 1545 w 74"/>
                <a:gd name="T1" fmla="*/ 0 h 28"/>
                <a:gd name="T2" fmla="*/ 5664 w 74"/>
                <a:gd name="T3" fmla="*/ 567 h 28"/>
                <a:gd name="T4" fmla="*/ 17248 w 74"/>
                <a:gd name="T5" fmla="*/ 2268 h 28"/>
                <a:gd name="T6" fmla="*/ 19050 w 74"/>
                <a:gd name="T7" fmla="*/ 4253 h 28"/>
                <a:gd name="T8" fmla="*/ 16991 w 74"/>
                <a:gd name="T9" fmla="*/ 6237 h 28"/>
                <a:gd name="T10" fmla="*/ 8495 w 74"/>
                <a:gd name="T11" fmla="*/ 7371 h 28"/>
                <a:gd name="T12" fmla="*/ 2574 w 74"/>
                <a:gd name="T13" fmla="*/ 7938 h 28"/>
                <a:gd name="T14" fmla="*/ 0 w 74"/>
                <a:gd name="T15" fmla="*/ 3402 h 28"/>
                <a:gd name="T16" fmla="*/ 0 w 74"/>
                <a:gd name="T17" fmla="*/ 851 h 28"/>
                <a:gd name="T18" fmla="*/ 1545 w 74"/>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28">
                  <a:moveTo>
                    <a:pt x="6" y="0"/>
                  </a:moveTo>
                  <a:lnTo>
                    <a:pt x="22" y="2"/>
                  </a:lnTo>
                  <a:lnTo>
                    <a:pt x="67" y="8"/>
                  </a:lnTo>
                  <a:lnTo>
                    <a:pt x="74" y="15"/>
                  </a:lnTo>
                  <a:lnTo>
                    <a:pt x="66" y="22"/>
                  </a:lnTo>
                  <a:lnTo>
                    <a:pt x="33" y="26"/>
                  </a:lnTo>
                  <a:lnTo>
                    <a:pt x="10" y="28"/>
                  </a:lnTo>
                  <a:lnTo>
                    <a:pt x="0" y="12"/>
                  </a:lnTo>
                  <a:lnTo>
                    <a:pt x="0" y="3"/>
                  </a:lnTo>
                  <a:lnTo>
                    <a:pt x="6"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644"/>
            <p:cNvSpPr>
              <a:spLocks noChangeArrowheads="1"/>
            </p:cNvSpPr>
            <p:nvPr/>
          </p:nvSpPr>
          <p:spPr bwMode="auto">
            <a:xfrm>
              <a:off x="5794797" y="4427884"/>
              <a:ext cx="60325" cy="20638"/>
            </a:xfrm>
            <a:custGeom>
              <a:avLst/>
              <a:gdLst>
                <a:gd name="T0" fmla="*/ 3189 w 227"/>
                <a:gd name="T1" fmla="*/ 804 h 77"/>
                <a:gd name="T2" fmla="*/ 5581 w 227"/>
                <a:gd name="T3" fmla="*/ 3752 h 77"/>
                <a:gd name="T4" fmla="*/ 7707 w 227"/>
                <a:gd name="T5" fmla="*/ 6433 h 77"/>
                <a:gd name="T6" fmla="*/ 11959 w 227"/>
                <a:gd name="T7" fmla="*/ 11257 h 77"/>
                <a:gd name="T8" fmla="*/ 14616 w 227"/>
                <a:gd name="T9" fmla="*/ 12865 h 77"/>
                <a:gd name="T10" fmla="*/ 17274 w 227"/>
                <a:gd name="T11" fmla="*/ 14473 h 77"/>
                <a:gd name="T12" fmla="*/ 24183 w 227"/>
                <a:gd name="T13" fmla="*/ 16082 h 77"/>
                <a:gd name="T14" fmla="*/ 32421 w 227"/>
                <a:gd name="T15" fmla="*/ 15814 h 77"/>
                <a:gd name="T16" fmla="*/ 39331 w 227"/>
                <a:gd name="T17" fmla="*/ 13133 h 77"/>
                <a:gd name="T18" fmla="*/ 46772 w 227"/>
                <a:gd name="T19" fmla="*/ 9649 h 77"/>
                <a:gd name="T20" fmla="*/ 50492 w 227"/>
                <a:gd name="T21" fmla="*/ 7773 h 77"/>
                <a:gd name="T22" fmla="*/ 54213 w 227"/>
                <a:gd name="T23" fmla="*/ 5897 h 77"/>
                <a:gd name="T24" fmla="*/ 57668 w 227"/>
                <a:gd name="T25" fmla="*/ 5629 h 77"/>
                <a:gd name="T26" fmla="*/ 59794 w 227"/>
                <a:gd name="T27" fmla="*/ 6969 h 77"/>
                <a:gd name="T28" fmla="*/ 60325 w 227"/>
                <a:gd name="T29" fmla="*/ 9113 h 77"/>
                <a:gd name="T30" fmla="*/ 58465 w 227"/>
                <a:gd name="T31" fmla="*/ 11257 h 77"/>
                <a:gd name="T32" fmla="*/ 53947 w 227"/>
                <a:gd name="T33" fmla="*/ 12865 h 77"/>
                <a:gd name="T34" fmla="*/ 49695 w 227"/>
                <a:gd name="T35" fmla="*/ 15009 h 77"/>
                <a:gd name="T36" fmla="*/ 45443 w 227"/>
                <a:gd name="T37" fmla="*/ 16886 h 77"/>
                <a:gd name="T38" fmla="*/ 41191 w 227"/>
                <a:gd name="T39" fmla="*/ 18494 h 77"/>
                <a:gd name="T40" fmla="*/ 32687 w 227"/>
                <a:gd name="T41" fmla="*/ 20638 h 77"/>
                <a:gd name="T42" fmla="*/ 23386 w 227"/>
                <a:gd name="T43" fmla="*/ 20638 h 77"/>
                <a:gd name="T44" fmla="*/ 15679 w 227"/>
                <a:gd name="T45" fmla="*/ 18494 h 77"/>
                <a:gd name="T46" fmla="*/ 9567 w 227"/>
                <a:gd name="T47" fmla="*/ 15009 h 77"/>
                <a:gd name="T48" fmla="*/ 4783 w 227"/>
                <a:gd name="T49" fmla="*/ 9381 h 77"/>
                <a:gd name="T50" fmla="*/ 0 w 227"/>
                <a:gd name="T51" fmla="*/ 2948 h 77"/>
                <a:gd name="T52" fmla="*/ 531 w 227"/>
                <a:gd name="T53" fmla="*/ 0 h 77"/>
                <a:gd name="T54" fmla="*/ 3189 w 227"/>
                <a:gd name="T55" fmla="*/ 804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27" h="77">
                  <a:moveTo>
                    <a:pt x="12" y="3"/>
                  </a:moveTo>
                  <a:lnTo>
                    <a:pt x="21" y="14"/>
                  </a:lnTo>
                  <a:lnTo>
                    <a:pt x="29" y="24"/>
                  </a:lnTo>
                  <a:lnTo>
                    <a:pt x="45" y="42"/>
                  </a:lnTo>
                  <a:lnTo>
                    <a:pt x="55" y="48"/>
                  </a:lnTo>
                  <a:lnTo>
                    <a:pt x="65" y="54"/>
                  </a:lnTo>
                  <a:lnTo>
                    <a:pt x="91" y="60"/>
                  </a:lnTo>
                  <a:lnTo>
                    <a:pt x="122" y="59"/>
                  </a:lnTo>
                  <a:lnTo>
                    <a:pt x="148" y="49"/>
                  </a:lnTo>
                  <a:lnTo>
                    <a:pt x="176" y="36"/>
                  </a:lnTo>
                  <a:lnTo>
                    <a:pt x="190" y="29"/>
                  </a:lnTo>
                  <a:lnTo>
                    <a:pt x="204" y="22"/>
                  </a:lnTo>
                  <a:lnTo>
                    <a:pt x="217" y="21"/>
                  </a:lnTo>
                  <a:lnTo>
                    <a:pt x="225" y="26"/>
                  </a:lnTo>
                  <a:lnTo>
                    <a:pt x="227" y="34"/>
                  </a:lnTo>
                  <a:lnTo>
                    <a:pt x="220" y="42"/>
                  </a:lnTo>
                  <a:lnTo>
                    <a:pt x="203" y="48"/>
                  </a:lnTo>
                  <a:lnTo>
                    <a:pt x="187" y="56"/>
                  </a:lnTo>
                  <a:lnTo>
                    <a:pt x="171" y="63"/>
                  </a:lnTo>
                  <a:lnTo>
                    <a:pt x="155" y="69"/>
                  </a:lnTo>
                  <a:lnTo>
                    <a:pt x="123" y="77"/>
                  </a:lnTo>
                  <a:lnTo>
                    <a:pt x="88" y="77"/>
                  </a:lnTo>
                  <a:lnTo>
                    <a:pt x="59" y="69"/>
                  </a:lnTo>
                  <a:lnTo>
                    <a:pt x="36" y="56"/>
                  </a:lnTo>
                  <a:lnTo>
                    <a:pt x="18" y="35"/>
                  </a:lnTo>
                  <a:lnTo>
                    <a:pt x="0" y="11"/>
                  </a:lnTo>
                  <a:lnTo>
                    <a:pt x="2" y="0"/>
                  </a:lnTo>
                  <a:lnTo>
                    <a:pt x="12" y="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645"/>
            <p:cNvSpPr>
              <a:spLocks noChangeArrowheads="1"/>
            </p:cNvSpPr>
            <p:nvPr/>
          </p:nvSpPr>
          <p:spPr bwMode="auto">
            <a:xfrm>
              <a:off x="5805910" y="4421534"/>
              <a:ext cx="49212" cy="14288"/>
            </a:xfrm>
            <a:custGeom>
              <a:avLst/>
              <a:gdLst>
                <a:gd name="T0" fmla="*/ 1330 w 185"/>
                <a:gd name="T1" fmla="*/ 4763 h 54"/>
                <a:gd name="T2" fmla="*/ 10108 w 185"/>
                <a:gd name="T3" fmla="*/ 2381 h 54"/>
                <a:gd name="T4" fmla="*/ 18355 w 185"/>
                <a:gd name="T5" fmla="*/ 529 h 54"/>
                <a:gd name="T6" fmla="*/ 26069 w 185"/>
                <a:gd name="T7" fmla="*/ 0 h 54"/>
                <a:gd name="T8" fmla="*/ 34581 w 185"/>
                <a:gd name="T9" fmla="*/ 1588 h 54"/>
                <a:gd name="T10" fmla="*/ 38040 w 185"/>
                <a:gd name="T11" fmla="*/ 3704 h 54"/>
                <a:gd name="T12" fmla="*/ 41764 w 185"/>
                <a:gd name="T13" fmla="*/ 6086 h 54"/>
                <a:gd name="T14" fmla="*/ 44956 w 185"/>
                <a:gd name="T15" fmla="*/ 8467 h 54"/>
                <a:gd name="T16" fmla="*/ 48680 w 185"/>
                <a:gd name="T17" fmla="*/ 11113 h 54"/>
                <a:gd name="T18" fmla="*/ 49212 w 185"/>
                <a:gd name="T19" fmla="*/ 13759 h 54"/>
                <a:gd name="T20" fmla="*/ 46286 w 185"/>
                <a:gd name="T21" fmla="*/ 14288 h 54"/>
                <a:gd name="T22" fmla="*/ 32187 w 185"/>
                <a:gd name="T23" fmla="*/ 6615 h 54"/>
                <a:gd name="T24" fmla="*/ 24473 w 185"/>
                <a:gd name="T25" fmla="*/ 5292 h 54"/>
                <a:gd name="T26" fmla="*/ 17291 w 185"/>
                <a:gd name="T27" fmla="*/ 5556 h 54"/>
                <a:gd name="T28" fmla="*/ 2128 w 185"/>
                <a:gd name="T29" fmla="*/ 8467 h 54"/>
                <a:gd name="T30" fmla="*/ 0 w 185"/>
                <a:gd name="T31" fmla="*/ 6879 h 54"/>
                <a:gd name="T32" fmla="*/ 266 w 185"/>
                <a:gd name="T33" fmla="*/ 5556 h 54"/>
                <a:gd name="T34" fmla="*/ 1330 w 185"/>
                <a:gd name="T35" fmla="*/ 4763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5" h="54">
                  <a:moveTo>
                    <a:pt x="5" y="18"/>
                  </a:moveTo>
                  <a:lnTo>
                    <a:pt x="38" y="9"/>
                  </a:lnTo>
                  <a:lnTo>
                    <a:pt x="69" y="2"/>
                  </a:lnTo>
                  <a:lnTo>
                    <a:pt x="98" y="0"/>
                  </a:lnTo>
                  <a:lnTo>
                    <a:pt x="130" y="6"/>
                  </a:lnTo>
                  <a:lnTo>
                    <a:pt x="143" y="14"/>
                  </a:lnTo>
                  <a:lnTo>
                    <a:pt x="157" y="23"/>
                  </a:lnTo>
                  <a:lnTo>
                    <a:pt x="169" y="32"/>
                  </a:lnTo>
                  <a:lnTo>
                    <a:pt x="183" y="42"/>
                  </a:lnTo>
                  <a:lnTo>
                    <a:pt x="185" y="52"/>
                  </a:lnTo>
                  <a:lnTo>
                    <a:pt x="174" y="54"/>
                  </a:lnTo>
                  <a:lnTo>
                    <a:pt x="121" y="25"/>
                  </a:lnTo>
                  <a:lnTo>
                    <a:pt x="92" y="20"/>
                  </a:lnTo>
                  <a:lnTo>
                    <a:pt x="65" y="21"/>
                  </a:lnTo>
                  <a:lnTo>
                    <a:pt x="8" y="32"/>
                  </a:lnTo>
                  <a:lnTo>
                    <a:pt x="0" y="26"/>
                  </a:lnTo>
                  <a:lnTo>
                    <a:pt x="1" y="21"/>
                  </a:lnTo>
                  <a:lnTo>
                    <a:pt x="5" y="1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646"/>
            <p:cNvSpPr>
              <a:spLocks noChangeArrowheads="1"/>
            </p:cNvSpPr>
            <p:nvPr/>
          </p:nvSpPr>
          <p:spPr bwMode="auto">
            <a:xfrm>
              <a:off x="5767810" y="4448522"/>
              <a:ext cx="79375" cy="60325"/>
            </a:xfrm>
            <a:custGeom>
              <a:avLst/>
              <a:gdLst>
                <a:gd name="T0" fmla="*/ 2646 w 300"/>
                <a:gd name="T1" fmla="*/ 0 h 229"/>
                <a:gd name="T2" fmla="*/ 8467 w 300"/>
                <a:gd name="T3" fmla="*/ 1844 h 229"/>
                <a:gd name="T4" fmla="*/ 13758 w 300"/>
                <a:gd name="T5" fmla="*/ 3425 h 229"/>
                <a:gd name="T6" fmla="*/ 23548 w 300"/>
                <a:gd name="T7" fmla="*/ 6849 h 229"/>
                <a:gd name="T8" fmla="*/ 32808 w 300"/>
                <a:gd name="T9" fmla="*/ 11064 h 229"/>
                <a:gd name="T10" fmla="*/ 37306 w 300"/>
                <a:gd name="T11" fmla="*/ 13962 h 229"/>
                <a:gd name="T12" fmla="*/ 41804 w 300"/>
                <a:gd name="T13" fmla="*/ 17650 h 229"/>
                <a:gd name="T14" fmla="*/ 46567 w 300"/>
                <a:gd name="T15" fmla="*/ 23445 h 229"/>
                <a:gd name="T16" fmla="*/ 50800 w 300"/>
                <a:gd name="T17" fmla="*/ 28714 h 229"/>
                <a:gd name="T18" fmla="*/ 55298 w 300"/>
                <a:gd name="T19" fmla="*/ 33719 h 229"/>
                <a:gd name="T20" fmla="*/ 60590 w 300"/>
                <a:gd name="T21" fmla="*/ 38724 h 229"/>
                <a:gd name="T22" fmla="*/ 65352 w 300"/>
                <a:gd name="T23" fmla="*/ 43466 h 229"/>
                <a:gd name="T24" fmla="*/ 69321 w 300"/>
                <a:gd name="T25" fmla="*/ 48471 h 229"/>
                <a:gd name="T26" fmla="*/ 73554 w 300"/>
                <a:gd name="T27" fmla="*/ 52686 h 229"/>
                <a:gd name="T28" fmla="*/ 79110 w 300"/>
                <a:gd name="T29" fmla="*/ 57164 h 229"/>
                <a:gd name="T30" fmla="*/ 79375 w 300"/>
                <a:gd name="T31" fmla="*/ 59798 h 229"/>
                <a:gd name="T32" fmla="*/ 76729 w 300"/>
                <a:gd name="T33" fmla="*/ 60325 h 229"/>
                <a:gd name="T34" fmla="*/ 73554 w 300"/>
                <a:gd name="T35" fmla="*/ 57954 h 229"/>
                <a:gd name="T36" fmla="*/ 70908 w 300"/>
                <a:gd name="T37" fmla="*/ 56374 h 229"/>
                <a:gd name="T38" fmla="*/ 65881 w 300"/>
                <a:gd name="T39" fmla="*/ 52686 h 229"/>
                <a:gd name="T40" fmla="*/ 60590 w 300"/>
                <a:gd name="T41" fmla="*/ 48998 h 229"/>
                <a:gd name="T42" fmla="*/ 55827 w 300"/>
                <a:gd name="T43" fmla="*/ 43992 h 229"/>
                <a:gd name="T44" fmla="*/ 50006 w 300"/>
                <a:gd name="T45" fmla="*/ 39251 h 229"/>
                <a:gd name="T46" fmla="*/ 45508 w 300"/>
                <a:gd name="T47" fmla="*/ 33982 h 229"/>
                <a:gd name="T48" fmla="*/ 41275 w 300"/>
                <a:gd name="T49" fmla="*/ 28977 h 229"/>
                <a:gd name="T50" fmla="*/ 36513 w 300"/>
                <a:gd name="T51" fmla="*/ 22918 h 229"/>
                <a:gd name="T52" fmla="*/ 32279 w 300"/>
                <a:gd name="T53" fmla="*/ 19230 h 229"/>
                <a:gd name="T54" fmla="*/ 28310 w 300"/>
                <a:gd name="T55" fmla="*/ 16333 h 229"/>
                <a:gd name="T56" fmla="*/ 24077 w 300"/>
                <a:gd name="T57" fmla="*/ 13698 h 229"/>
                <a:gd name="T58" fmla="*/ 20108 w 300"/>
                <a:gd name="T59" fmla="*/ 11327 h 229"/>
                <a:gd name="T60" fmla="*/ 15875 w 300"/>
                <a:gd name="T61" fmla="*/ 9220 h 229"/>
                <a:gd name="T62" fmla="*/ 11377 w 300"/>
                <a:gd name="T63" fmla="*/ 7376 h 229"/>
                <a:gd name="T64" fmla="*/ 6350 w 300"/>
                <a:gd name="T65" fmla="*/ 5532 h 229"/>
                <a:gd name="T66" fmla="*/ 1058 w 300"/>
                <a:gd name="T67" fmla="*/ 3425 h 229"/>
                <a:gd name="T68" fmla="*/ 0 w 300"/>
                <a:gd name="T69" fmla="*/ 1054 h 229"/>
                <a:gd name="T70" fmla="*/ 794 w 300"/>
                <a:gd name="T71" fmla="*/ 0 h 229"/>
                <a:gd name="T72" fmla="*/ 2646 w 300"/>
                <a:gd name="T73" fmla="*/ 0 h 2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00" h="229">
                  <a:moveTo>
                    <a:pt x="10" y="0"/>
                  </a:moveTo>
                  <a:lnTo>
                    <a:pt x="32" y="7"/>
                  </a:lnTo>
                  <a:lnTo>
                    <a:pt x="52" y="13"/>
                  </a:lnTo>
                  <a:lnTo>
                    <a:pt x="89" y="26"/>
                  </a:lnTo>
                  <a:lnTo>
                    <a:pt x="124" y="42"/>
                  </a:lnTo>
                  <a:lnTo>
                    <a:pt x="141" y="53"/>
                  </a:lnTo>
                  <a:lnTo>
                    <a:pt x="158" y="67"/>
                  </a:lnTo>
                  <a:lnTo>
                    <a:pt x="176" y="89"/>
                  </a:lnTo>
                  <a:lnTo>
                    <a:pt x="192" y="109"/>
                  </a:lnTo>
                  <a:lnTo>
                    <a:pt x="209" y="128"/>
                  </a:lnTo>
                  <a:lnTo>
                    <a:pt x="229" y="147"/>
                  </a:lnTo>
                  <a:lnTo>
                    <a:pt x="247" y="165"/>
                  </a:lnTo>
                  <a:lnTo>
                    <a:pt x="262" y="184"/>
                  </a:lnTo>
                  <a:lnTo>
                    <a:pt x="278" y="200"/>
                  </a:lnTo>
                  <a:lnTo>
                    <a:pt x="299" y="217"/>
                  </a:lnTo>
                  <a:lnTo>
                    <a:pt x="300" y="227"/>
                  </a:lnTo>
                  <a:lnTo>
                    <a:pt x="290" y="229"/>
                  </a:lnTo>
                  <a:lnTo>
                    <a:pt x="278" y="220"/>
                  </a:lnTo>
                  <a:lnTo>
                    <a:pt x="268" y="214"/>
                  </a:lnTo>
                  <a:lnTo>
                    <a:pt x="249" y="200"/>
                  </a:lnTo>
                  <a:lnTo>
                    <a:pt x="229" y="186"/>
                  </a:lnTo>
                  <a:lnTo>
                    <a:pt x="211" y="167"/>
                  </a:lnTo>
                  <a:lnTo>
                    <a:pt x="189" y="149"/>
                  </a:lnTo>
                  <a:lnTo>
                    <a:pt x="172" y="129"/>
                  </a:lnTo>
                  <a:lnTo>
                    <a:pt x="156" y="110"/>
                  </a:lnTo>
                  <a:lnTo>
                    <a:pt x="138" y="87"/>
                  </a:lnTo>
                  <a:lnTo>
                    <a:pt x="122" y="73"/>
                  </a:lnTo>
                  <a:lnTo>
                    <a:pt x="107" y="62"/>
                  </a:lnTo>
                  <a:lnTo>
                    <a:pt x="91" y="52"/>
                  </a:lnTo>
                  <a:lnTo>
                    <a:pt x="76" y="43"/>
                  </a:lnTo>
                  <a:lnTo>
                    <a:pt x="60" y="35"/>
                  </a:lnTo>
                  <a:lnTo>
                    <a:pt x="43" y="28"/>
                  </a:lnTo>
                  <a:lnTo>
                    <a:pt x="24" y="21"/>
                  </a:lnTo>
                  <a:lnTo>
                    <a:pt x="4" y="13"/>
                  </a:lnTo>
                  <a:lnTo>
                    <a:pt x="0" y="4"/>
                  </a:lnTo>
                  <a:lnTo>
                    <a:pt x="3" y="0"/>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647"/>
            <p:cNvSpPr>
              <a:spLocks noChangeArrowheads="1"/>
            </p:cNvSpPr>
            <p:nvPr/>
          </p:nvSpPr>
          <p:spPr bwMode="auto">
            <a:xfrm>
              <a:off x="5777335" y="4465984"/>
              <a:ext cx="49212" cy="42863"/>
            </a:xfrm>
            <a:custGeom>
              <a:avLst/>
              <a:gdLst>
                <a:gd name="T0" fmla="*/ 2394 w 185"/>
                <a:gd name="T1" fmla="*/ 0 h 162"/>
                <a:gd name="T2" fmla="*/ 10640 w 185"/>
                <a:gd name="T3" fmla="*/ 3175 h 162"/>
                <a:gd name="T4" fmla="*/ 16759 w 185"/>
                <a:gd name="T5" fmla="*/ 7673 h 162"/>
                <a:gd name="T6" fmla="*/ 22345 w 185"/>
                <a:gd name="T7" fmla="*/ 13758 h 162"/>
                <a:gd name="T8" fmla="*/ 25271 w 185"/>
                <a:gd name="T9" fmla="*/ 17198 h 162"/>
                <a:gd name="T10" fmla="*/ 27665 w 185"/>
                <a:gd name="T11" fmla="*/ 20638 h 162"/>
                <a:gd name="T12" fmla="*/ 31123 w 185"/>
                <a:gd name="T13" fmla="*/ 24607 h 162"/>
                <a:gd name="T14" fmla="*/ 34847 w 185"/>
                <a:gd name="T15" fmla="*/ 27517 h 162"/>
                <a:gd name="T16" fmla="*/ 48680 w 185"/>
                <a:gd name="T17" fmla="*/ 39688 h 162"/>
                <a:gd name="T18" fmla="*/ 49212 w 185"/>
                <a:gd name="T19" fmla="*/ 42598 h 162"/>
                <a:gd name="T20" fmla="*/ 46552 w 185"/>
                <a:gd name="T21" fmla="*/ 42863 h 162"/>
                <a:gd name="T22" fmla="*/ 31123 w 185"/>
                <a:gd name="T23" fmla="*/ 32280 h 162"/>
                <a:gd name="T24" fmla="*/ 22877 w 185"/>
                <a:gd name="T25" fmla="*/ 24607 h 162"/>
                <a:gd name="T26" fmla="*/ 20483 w 185"/>
                <a:gd name="T27" fmla="*/ 20902 h 162"/>
                <a:gd name="T28" fmla="*/ 18089 w 185"/>
                <a:gd name="T29" fmla="*/ 17727 h 162"/>
                <a:gd name="T30" fmla="*/ 15695 w 185"/>
                <a:gd name="T31" fmla="*/ 14552 h 162"/>
                <a:gd name="T32" fmla="*/ 13833 w 185"/>
                <a:gd name="T33" fmla="*/ 11642 h 162"/>
                <a:gd name="T34" fmla="*/ 11172 w 185"/>
                <a:gd name="T35" fmla="*/ 8996 h 162"/>
                <a:gd name="T36" fmla="*/ 8512 w 185"/>
                <a:gd name="T37" fmla="*/ 7144 h 162"/>
                <a:gd name="T38" fmla="*/ 5320 w 185"/>
                <a:gd name="T39" fmla="*/ 5027 h 162"/>
                <a:gd name="T40" fmla="*/ 1596 w 185"/>
                <a:gd name="T41" fmla="*/ 3704 h 162"/>
                <a:gd name="T42" fmla="*/ 0 w 185"/>
                <a:gd name="T43" fmla="*/ 1588 h 162"/>
                <a:gd name="T44" fmla="*/ 1064 w 185"/>
                <a:gd name="T45" fmla="*/ 265 h 162"/>
                <a:gd name="T46" fmla="*/ 2394 w 185"/>
                <a:gd name="T47" fmla="*/ 0 h 1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162">
                  <a:moveTo>
                    <a:pt x="9" y="0"/>
                  </a:moveTo>
                  <a:lnTo>
                    <a:pt x="40" y="12"/>
                  </a:lnTo>
                  <a:lnTo>
                    <a:pt x="63" y="29"/>
                  </a:lnTo>
                  <a:lnTo>
                    <a:pt x="84" y="52"/>
                  </a:lnTo>
                  <a:lnTo>
                    <a:pt x="95" y="65"/>
                  </a:lnTo>
                  <a:lnTo>
                    <a:pt x="104" y="78"/>
                  </a:lnTo>
                  <a:lnTo>
                    <a:pt x="117" y="93"/>
                  </a:lnTo>
                  <a:lnTo>
                    <a:pt x="131" y="104"/>
                  </a:lnTo>
                  <a:lnTo>
                    <a:pt x="183" y="150"/>
                  </a:lnTo>
                  <a:lnTo>
                    <a:pt x="185" y="161"/>
                  </a:lnTo>
                  <a:lnTo>
                    <a:pt x="175" y="162"/>
                  </a:lnTo>
                  <a:lnTo>
                    <a:pt x="117" y="122"/>
                  </a:lnTo>
                  <a:lnTo>
                    <a:pt x="86" y="93"/>
                  </a:lnTo>
                  <a:lnTo>
                    <a:pt x="77" y="79"/>
                  </a:lnTo>
                  <a:lnTo>
                    <a:pt x="68" y="67"/>
                  </a:lnTo>
                  <a:lnTo>
                    <a:pt x="59" y="55"/>
                  </a:lnTo>
                  <a:lnTo>
                    <a:pt x="52" y="44"/>
                  </a:lnTo>
                  <a:lnTo>
                    <a:pt x="42" y="34"/>
                  </a:lnTo>
                  <a:lnTo>
                    <a:pt x="32" y="27"/>
                  </a:lnTo>
                  <a:lnTo>
                    <a:pt x="20" y="19"/>
                  </a:lnTo>
                  <a:lnTo>
                    <a:pt x="6" y="14"/>
                  </a:lnTo>
                  <a:lnTo>
                    <a:pt x="0" y="6"/>
                  </a:lnTo>
                  <a:lnTo>
                    <a:pt x="4" y="1"/>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648"/>
            <p:cNvSpPr>
              <a:spLocks noChangeArrowheads="1"/>
            </p:cNvSpPr>
            <p:nvPr/>
          </p:nvSpPr>
          <p:spPr bwMode="auto">
            <a:xfrm>
              <a:off x="5917035" y="4519959"/>
              <a:ext cx="52387" cy="12700"/>
            </a:xfrm>
            <a:custGeom>
              <a:avLst/>
              <a:gdLst>
                <a:gd name="T0" fmla="*/ 1048 w 200"/>
                <a:gd name="T1" fmla="*/ 9260 h 48"/>
                <a:gd name="T2" fmla="*/ 6025 w 200"/>
                <a:gd name="T3" fmla="*/ 7144 h 48"/>
                <a:gd name="T4" fmla="*/ 10215 w 200"/>
                <a:gd name="T5" fmla="*/ 5556 h 48"/>
                <a:gd name="T6" fmla="*/ 18335 w 200"/>
                <a:gd name="T7" fmla="*/ 3440 h 48"/>
                <a:gd name="T8" fmla="*/ 26455 w 200"/>
                <a:gd name="T9" fmla="*/ 1852 h 48"/>
                <a:gd name="T10" fmla="*/ 35885 w 200"/>
                <a:gd name="T11" fmla="*/ 1323 h 48"/>
                <a:gd name="T12" fmla="*/ 49506 w 200"/>
                <a:gd name="T13" fmla="*/ 0 h 48"/>
                <a:gd name="T14" fmla="*/ 51339 w 200"/>
                <a:gd name="T15" fmla="*/ 265 h 48"/>
                <a:gd name="T16" fmla="*/ 52387 w 200"/>
                <a:gd name="T17" fmla="*/ 1852 h 48"/>
                <a:gd name="T18" fmla="*/ 51863 w 200"/>
                <a:gd name="T19" fmla="*/ 3704 h 48"/>
                <a:gd name="T20" fmla="*/ 50292 w 200"/>
                <a:gd name="T21" fmla="*/ 4763 h 48"/>
                <a:gd name="T22" fmla="*/ 36147 w 200"/>
                <a:gd name="T23" fmla="*/ 7408 h 48"/>
                <a:gd name="T24" fmla="*/ 18859 w 200"/>
                <a:gd name="T25" fmla="*/ 8467 h 48"/>
                <a:gd name="T26" fmla="*/ 2619 w 200"/>
                <a:gd name="T27" fmla="*/ 12700 h 48"/>
                <a:gd name="T28" fmla="*/ 0 w 200"/>
                <a:gd name="T29" fmla="*/ 11642 h 48"/>
                <a:gd name="T30" fmla="*/ 1048 w 200"/>
                <a:gd name="T31" fmla="*/ 9260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0" h="48">
                  <a:moveTo>
                    <a:pt x="4" y="35"/>
                  </a:moveTo>
                  <a:lnTo>
                    <a:pt x="23" y="27"/>
                  </a:lnTo>
                  <a:lnTo>
                    <a:pt x="39" y="21"/>
                  </a:lnTo>
                  <a:lnTo>
                    <a:pt x="70" y="13"/>
                  </a:lnTo>
                  <a:lnTo>
                    <a:pt x="101" y="7"/>
                  </a:lnTo>
                  <a:lnTo>
                    <a:pt x="137" y="5"/>
                  </a:lnTo>
                  <a:lnTo>
                    <a:pt x="189" y="0"/>
                  </a:lnTo>
                  <a:lnTo>
                    <a:pt x="196" y="1"/>
                  </a:lnTo>
                  <a:lnTo>
                    <a:pt x="200" y="7"/>
                  </a:lnTo>
                  <a:lnTo>
                    <a:pt x="198" y="14"/>
                  </a:lnTo>
                  <a:lnTo>
                    <a:pt x="192" y="18"/>
                  </a:lnTo>
                  <a:lnTo>
                    <a:pt x="138" y="28"/>
                  </a:lnTo>
                  <a:lnTo>
                    <a:pt x="72" y="32"/>
                  </a:lnTo>
                  <a:lnTo>
                    <a:pt x="10" y="48"/>
                  </a:lnTo>
                  <a:lnTo>
                    <a:pt x="0" y="44"/>
                  </a:lnTo>
                  <a:lnTo>
                    <a:pt x="4" y="3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649"/>
            <p:cNvSpPr>
              <a:spLocks noChangeArrowheads="1"/>
            </p:cNvSpPr>
            <p:nvPr/>
          </p:nvSpPr>
          <p:spPr bwMode="auto">
            <a:xfrm>
              <a:off x="5931322" y="4532659"/>
              <a:ext cx="33338" cy="15875"/>
            </a:xfrm>
            <a:custGeom>
              <a:avLst/>
              <a:gdLst>
                <a:gd name="T0" fmla="*/ 0 w 123"/>
                <a:gd name="T1" fmla="*/ 11266 h 62"/>
                <a:gd name="T2" fmla="*/ 3795 w 123"/>
                <a:gd name="T3" fmla="*/ 8962 h 62"/>
                <a:gd name="T4" fmla="*/ 13281 w 123"/>
                <a:gd name="T5" fmla="*/ 5633 h 62"/>
                <a:gd name="T6" fmla="*/ 17889 w 123"/>
                <a:gd name="T7" fmla="*/ 4097 h 62"/>
                <a:gd name="T8" fmla="*/ 22496 w 123"/>
                <a:gd name="T9" fmla="*/ 2304 h 62"/>
                <a:gd name="T10" fmla="*/ 30628 w 123"/>
                <a:gd name="T11" fmla="*/ 0 h 62"/>
                <a:gd name="T12" fmla="*/ 33338 w 123"/>
                <a:gd name="T13" fmla="*/ 768 h 62"/>
                <a:gd name="T14" fmla="*/ 32254 w 123"/>
                <a:gd name="T15" fmla="*/ 3329 h 62"/>
                <a:gd name="T16" fmla="*/ 28188 w 123"/>
                <a:gd name="T17" fmla="*/ 5377 h 62"/>
                <a:gd name="T18" fmla="*/ 23852 w 123"/>
                <a:gd name="T19" fmla="*/ 7169 h 62"/>
                <a:gd name="T20" fmla="*/ 14907 w 123"/>
                <a:gd name="T21" fmla="*/ 9730 h 62"/>
                <a:gd name="T22" fmla="*/ 5692 w 123"/>
                <a:gd name="T23" fmla="*/ 12546 h 62"/>
                <a:gd name="T24" fmla="*/ 3524 w 123"/>
                <a:gd name="T25" fmla="*/ 14851 h 62"/>
                <a:gd name="T26" fmla="*/ 1355 w 123"/>
                <a:gd name="T27" fmla="*/ 15875 h 62"/>
                <a:gd name="T28" fmla="*/ 0 w 123"/>
                <a:gd name="T29" fmla="*/ 14595 h 62"/>
                <a:gd name="T30" fmla="*/ 0 w 123"/>
                <a:gd name="T31" fmla="*/ 11266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3" h="62">
                  <a:moveTo>
                    <a:pt x="0" y="44"/>
                  </a:moveTo>
                  <a:lnTo>
                    <a:pt x="14" y="35"/>
                  </a:lnTo>
                  <a:lnTo>
                    <a:pt x="49" y="22"/>
                  </a:lnTo>
                  <a:lnTo>
                    <a:pt x="66" y="16"/>
                  </a:lnTo>
                  <a:lnTo>
                    <a:pt x="83" y="9"/>
                  </a:lnTo>
                  <a:lnTo>
                    <a:pt x="113" y="0"/>
                  </a:lnTo>
                  <a:lnTo>
                    <a:pt x="123" y="3"/>
                  </a:lnTo>
                  <a:lnTo>
                    <a:pt x="119" y="13"/>
                  </a:lnTo>
                  <a:lnTo>
                    <a:pt x="104" y="21"/>
                  </a:lnTo>
                  <a:lnTo>
                    <a:pt x="88" y="28"/>
                  </a:lnTo>
                  <a:lnTo>
                    <a:pt x="55" y="38"/>
                  </a:lnTo>
                  <a:lnTo>
                    <a:pt x="21" y="49"/>
                  </a:lnTo>
                  <a:lnTo>
                    <a:pt x="13" y="58"/>
                  </a:lnTo>
                  <a:lnTo>
                    <a:pt x="5" y="62"/>
                  </a:lnTo>
                  <a:lnTo>
                    <a:pt x="0" y="57"/>
                  </a:lnTo>
                  <a:lnTo>
                    <a:pt x="0" y="4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650"/>
            <p:cNvSpPr>
              <a:spLocks noChangeArrowheads="1"/>
            </p:cNvSpPr>
            <p:nvPr/>
          </p:nvSpPr>
          <p:spPr bwMode="auto">
            <a:xfrm>
              <a:off x="6036097" y="4502497"/>
              <a:ext cx="30163" cy="11112"/>
            </a:xfrm>
            <a:custGeom>
              <a:avLst/>
              <a:gdLst>
                <a:gd name="T0" fmla="*/ 2910 w 114"/>
                <a:gd name="T1" fmla="*/ 517 h 43"/>
                <a:gd name="T2" fmla="*/ 8467 w 114"/>
                <a:gd name="T3" fmla="*/ 4393 h 43"/>
                <a:gd name="T4" fmla="*/ 14552 w 114"/>
                <a:gd name="T5" fmla="*/ 6202 h 43"/>
                <a:gd name="T6" fmla="*/ 28575 w 114"/>
                <a:gd name="T7" fmla="*/ 7494 h 43"/>
                <a:gd name="T8" fmla="*/ 30163 w 114"/>
                <a:gd name="T9" fmla="*/ 9820 h 43"/>
                <a:gd name="T10" fmla="*/ 29369 w 114"/>
                <a:gd name="T11" fmla="*/ 10854 h 43"/>
                <a:gd name="T12" fmla="*/ 27782 w 114"/>
                <a:gd name="T13" fmla="*/ 11112 h 43"/>
                <a:gd name="T14" fmla="*/ 12436 w 114"/>
                <a:gd name="T15" fmla="*/ 9561 h 43"/>
                <a:gd name="T16" fmla="*/ 6086 w 114"/>
                <a:gd name="T17" fmla="*/ 7494 h 43"/>
                <a:gd name="T18" fmla="*/ 0 w 114"/>
                <a:gd name="T19" fmla="*/ 2843 h 43"/>
                <a:gd name="T20" fmla="*/ 265 w 114"/>
                <a:gd name="T21" fmla="*/ 0 h 43"/>
                <a:gd name="T22" fmla="*/ 2910 w 114"/>
                <a:gd name="T23" fmla="*/ 51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43">
                  <a:moveTo>
                    <a:pt x="11" y="2"/>
                  </a:moveTo>
                  <a:lnTo>
                    <a:pt x="32" y="17"/>
                  </a:lnTo>
                  <a:lnTo>
                    <a:pt x="55" y="24"/>
                  </a:lnTo>
                  <a:lnTo>
                    <a:pt x="108" y="29"/>
                  </a:lnTo>
                  <a:lnTo>
                    <a:pt x="114" y="38"/>
                  </a:lnTo>
                  <a:lnTo>
                    <a:pt x="111" y="42"/>
                  </a:lnTo>
                  <a:lnTo>
                    <a:pt x="105" y="43"/>
                  </a:lnTo>
                  <a:lnTo>
                    <a:pt x="47" y="37"/>
                  </a:lnTo>
                  <a:lnTo>
                    <a:pt x="23" y="29"/>
                  </a:lnTo>
                  <a:lnTo>
                    <a:pt x="0" y="11"/>
                  </a:lnTo>
                  <a:lnTo>
                    <a:pt x="1" y="0"/>
                  </a:lnTo>
                  <a:lnTo>
                    <a:pt x="11" y="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651"/>
            <p:cNvSpPr>
              <a:spLocks noChangeArrowheads="1"/>
            </p:cNvSpPr>
            <p:nvPr/>
          </p:nvSpPr>
          <p:spPr bwMode="auto">
            <a:xfrm>
              <a:off x="6028160" y="4513609"/>
              <a:ext cx="42862" cy="7938"/>
            </a:xfrm>
            <a:custGeom>
              <a:avLst/>
              <a:gdLst>
                <a:gd name="T0" fmla="*/ 2426 w 159"/>
                <a:gd name="T1" fmla="*/ 0 h 31"/>
                <a:gd name="T2" fmla="*/ 22914 w 159"/>
                <a:gd name="T3" fmla="*/ 2817 h 31"/>
                <a:gd name="T4" fmla="*/ 40975 w 159"/>
                <a:gd name="T5" fmla="*/ 2305 h 31"/>
                <a:gd name="T6" fmla="*/ 42862 w 159"/>
                <a:gd name="T7" fmla="*/ 4097 h 31"/>
                <a:gd name="T8" fmla="*/ 42592 w 159"/>
                <a:gd name="T9" fmla="*/ 5633 h 31"/>
                <a:gd name="T10" fmla="*/ 41245 w 159"/>
                <a:gd name="T11" fmla="*/ 6146 h 31"/>
                <a:gd name="T12" fmla="*/ 31810 w 159"/>
                <a:gd name="T13" fmla="*/ 7426 h 31"/>
                <a:gd name="T14" fmla="*/ 21835 w 159"/>
                <a:gd name="T15" fmla="*/ 7938 h 31"/>
                <a:gd name="T16" fmla="*/ 11861 w 159"/>
                <a:gd name="T17" fmla="*/ 5633 h 31"/>
                <a:gd name="T18" fmla="*/ 1887 w 159"/>
                <a:gd name="T19" fmla="*/ 3585 h 31"/>
                <a:gd name="T20" fmla="*/ 0 w 159"/>
                <a:gd name="T21" fmla="*/ 1280 h 31"/>
                <a:gd name="T22" fmla="*/ 2426 w 159"/>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9" h="31">
                  <a:moveTo>
                    <a:pt x="9" y="0"/>
                  </a:moveTo>
                  <a:lnTo>
                    <a:pt x="85" y="11"/>
                  </a:lnTo>
                  <a:lnTo>
                    <a:pt x="152" y="9"/>
                  </a:lnTo>
                  <a:lnTo>
                    <a:pt x="159" y="16"/>
                  </a:lnTo>
                  <a:lnTo>
                    <a:pt x="158" y="22"/>
                  </a:lnTo>
                  <a:lnTo>
                    <a:pt x="153" y="24"/>
                  </a:lnTo>
                  <a:lnTo>
                    <a:pt x="118" y="29"/>
                  </a:lnTo>
                  <a:lnTo>
                    <a:pt x="81" y="31"/>
                  </a:lnTo>
                  <a:lnTo>
                    <a:pt x="44" y="22"/>
                  </a:lnTo>
                  <a:lnTo>
                    <a:pt x="7" y="14"/>
                  </a:lnTo>
                  <a:lnTo>
                    <a:pt x="0" y="5"/>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652"/>
            <p:cNvSpPr>
              <a:spLocks noChangeArrowheads="1"/>
            </p:cNvSpPr>
            <p:nvPr/>
          </p:nvSpPr>
          <p:spPr bwMode="auto">
            <a:xfrm>
              <a:off x="5864647" y="4377084"/>
              <a:ext cx="77788" cy="42863"/>
            </a:xfrm>
            <a:custGeom>
              <a:avLst/>
              <a:gdLst>
                <a:gd name="T0" fmla="*/ 0 w 297"/>
                <a:gd name="T1" fmla="*/ 40482 h 162"/>
                <a:gd name="T2" fmla="*/ 2357 w 297"/>
                <a:gd name="T3" fmla="*/ 34132 h 162"/>
                <a:gd name="T4" fmla="*/ 4714 w 297"/>
                <a:gd name="T5" fmla="*/ 28046 h 162"/>
                <a:gd name="T6" fmla="*/ 7072 w 297"/>
                <a:gd name="T7" fmla="*/ 22225 h 162"/>
                <a:gd name="T8" fmla="*/ 9691 w 297"/>
                <a:gd name="T9" fmla="*/ 16934 h 162"/>
                <a:gd name="T10" fmla="*/ 13096 w 297"/>
                <a:gd name="T11" fmla="*/ 12436 h 162"/>
                <a:gd name="T12" fmla="*/ 17286 w 297"/>
                <a:gd name="T13" fmla="*/ 7938 h 162"/>
                <a:gd name="T14" fmla="*/ 19643 w 297"/>
                <a:gd name="T15" fmla="*/ 5821 h 162"/>
                <a:gd name="T16" fmla="*/ 22263 w 297"/>
                <a:gd name="T17" fmla="*/ 4233 h 162"/>
                <a:gd name="T18" fmla="*/ 25406 w 297"/>
                <a:gd name="T19" fmla="*/ 2646 h 162"/>
                <a:gd name="T20" fmla="*/ 28548 w 297"/>
                <a:gd name="T21" fmla="*/ 1323 h 162"/>
                <a:gd name="T22" fmla="*/ 35620 w 297"/>
                <a:gd name="T23" fmla="*/ 0 h 162"/>
                <a:gd name="T24" fmla="*/ 40073 w 297"/>
                <a:gd name="T25" fmla="*/ 794 h 162"/>
                <a:gd name="T26" fmla="*/ 46097 w 297"/>
                <a:gd name="T27" fmla="*/ 1323 h 162"/>
                <a:gd name="T28" fmla="*/ 52121 w 297"/>
                <a:gd name="T29" fmla="*/ 3175 h 162"/>
                <a:gd name="T30" fmla="*/ 55787 w 297"/>
                <a:gd name="T31" fmla="*/ 5556 h 162"/>
                <a:gd name="T32" fmla="*/ 59454 w 297"/>
                <a:gd name="T33" fmla="*/ 8202 h 162"/>
                <a:gd name="T34" fmla="*/ 65216 w 297"/>
                <a:gd name="T35" fmla="*/ 12700 h 162"/>
                <a:gd name="T36" fmla="*/ 71764 w 297"/>
                <a:gd name="T37" fmla="*/ 19579 h 162"/>
                <a:gd name="T38" fmla="*/ 77788 w 297"/>
                <a:gd name="T39" fmla="*/ 35190 h 162"/>
                <a:gd name="T40" fmla="*/ 77264 w 297"/>
                <a:gd name="T41" fmla="*/ 37836 h 162"/>
                <a:gd name="T42" fmla="*/ 75431 w 297"/>
                <a:gd name="T43" fmla="*/ 39159 h 162"/>
                <a:gd name="T44" fmla="*/ 73074 w 297"/>
                <a:gd name="T45" fmla="*/ 39159 h 162"/>
                <a:gd name="T46" fmla="*/ 71764 w 297"/>
                <a:gd name="T47" fmla="*/ 36778 h 162"/>
                <a:gd name="T48" fmla="*/ 69407 w 297"/>
                <a:gd name="T49" fmla="*/ 30163 h 162"/>
                <a:gd name="T50" fmla="*/ 66002 w 297"/>
                <a:gd name="T51" fmla="*/ 23548 h 162"/>
                <a:gd name="T52" fmla="*/ 60764 w 297"/>
                <a:gd name="T53" fmla="*/ 17463 h 162"/>
                <a:gd name="T54" fmla="*/ 56049 w 297"/>
                <a:gd name="T55" fmla="*/ 14023 h 162"/>
                <a:gd name="T56" fmla="*/ 48978 w 297"/>
                <a:gd name="T57" fmla="*/ 9790 h 162"/>
                <a:gd name="T58" fmla="*/ 44787 w 297"/>
                <a:gd name="T59" fmla="*/ 8202 h 162"/>
                <a:gd name="T60" fmla="*/ 39549 w 297"/>
                <a:gd name="T61" fmla="*/ 7408 h 162"/>
                <a:gd name="T62" fmla="*/ 35882 w 297"/>
                <a:gd name="T63" fmla="*/ 7408 h 162"/>
                <a:gd name="T64" fmla="*/ 30382 w 297"/>
                <a:gd name="T65" fmla="*/ 7938 h 162"/>
                <a:gd name="T66" fmla="*/ 24620 w 297"/>
                <a:gd name="T67" fmla="*/ 10583 h 162"/>
                <a:gd name="T68" fmla="*/ 19905 w 297"/>
                <a:gd name="T69" fmla="*/ 13758 h 162"/>
                <a:gd name="T70" fmla="*/ 12834 w 297"/>
                <a:gd name="T71" fmla="*/ 21432 h 162"/>
                <a:gd name="T72" fmla="*/ 7857 w 297"/>
                <a:gd name="T73" fmla="*/ 30957 h 162"/>
                <a:gd name="T74" fmla="*/ 3405 w 297"/>
                <a:gd name="T75" fmla="*/ 41805 h 162"/>
                <a:gd name="T76" fmla="*/ 2619 w 297"/>
                <a:gd name="T77" fmla="*/ 42863 h 162"/>
                <a:gd name="T78" fmla="*/ 1310 w 297"/>
                <a:gd name="T79" fmla="*/ 42863 h 162"/>
                <a:gd name="T80" fmla="*/ 0 w 297"/>
                <a:gd name="T81" fmla="*/ 40482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97" h="162">
                  <a:moveTo>
                    <a:pt x="0" y="153"/>
                  </a:moveTo>
                  <a:lnTo>
                    <a:pt x="9" y="129"/>
                  </a:lnTo>
                  <a:lnTo>
                    <a:pt x="18" y="106"/>
                  </a:lnTo>
                  <a:lnTo>
                    <a:pt x="27" y="84"/>
                  </a:lnTo>
                  <a:lnTo>
                    <a:pt x="37" y="64"/>
                  </a:lnTo>
                  <a:lnTo>
                    <a:pt x="50" y="47"/>
                  </a:lnTo>
                  <a:lnTo>
                    <a:pt x="66" y="30"/>
                  </a:lnTo>
                  <a:lnTo>
                    <a:pt x="75" y="22"/>
                  </a:lnTo>
                  <a:lnTo>
                    <a:pt x="85" y="16"/>
                  </a:lnTo>
                  <a:lnTo>
                    <a:pt x="97" y="10"/>
                  </a:lnTo>
                  <a:lnTo>
                    <a:pt x="109" y="5"/>
                  </a:lnTo>
                  <a:lnTo>
                    <a:pt x="136" y="0"/>
                  </a:lnTo>
                  <a:lnTo>
                    <a:pt x="153" y="3"/>
                  </a:lnTo>
                  <a:lnTo>
                    <a:pt x="176" y="5"/>
                  </a:lnTo>
                  <a:lnTo>
                    <a:pt x="199" y="12"/>
                  </a:lnTo>
                  <a:lnTo>
                    <a:pt x="213" y="21"/>
                  </a:lnTo>
                  <a:lnTo>
                    <a:pt x="227" y="31"/>
                  </a:lnTo>
                  <a:lnTo>
                    <a:pt x="249" y="48"/>
                  </a:lnTo>
                  <a:lnTo>
                    <a:pt x="274" y="74"/>
                  </a:lnTo>
                  <a:lnTo>
                    <a:pt x="297" y="133"/>
                  </a:lnTo>
                  <a:lnTo>
                    <a:pt x="295" y="143"/>
                  </a:lnTo>
                  <a:lnTo>
                    <a:pt x="288" y="148"/>
                  </a:lnTo>
                  <a:lnTo>
                    <a:pt x="279" y="148"/>
                  </a:lnTo>
                  <a:lnTo>
                    <a:pt x="274" y="139"/>
                  </a:lnTo>
                  <a:lnTo>
                    <a:pt x="265" y="114"/>
                  </a:lnTo>
                  <a:lnTo>
                    <a:pt x="252" y="89"/>
                  </a:lnTo>
                  <a:lnTo>
                    <a:pt x="232" y="66"/>
                  </a:lnTo>
                  <a:lnTo>
                    <a:pt x="214" y="53"/>
                  </a:lnTo>
                  <a:lnTo>
                    <a:pt x="187" y="37"/>
                  </a:lnTo>
                  <a:lnTo>
                    <a:pt x="171" y="31"/>
                  </a:lnTo>
                  <a:lnTo>
                    <a:pt x="151" y="28"/>
                  </a:lnTo>
                  <a:lnTo>
                    <a:pt x="137" y="28"/>
                  </a:lnTo>
                  <a:lnTo>
                    <a:pt x="116" y="30"/>
                  </a:lnTo>
                  <a:lnTo>
                    <a:pt x="94" y="40"/>
                  </a:lnTo>
                  <a:lnTo>
                    <a:pt x="76" y="52"/>
                  </a:lnTo>
                  <a:lnTo>
                    <a:pt x="49" y="81"/>
                  </a:lnTo>
                  <a:lnTo>
                    <a:pt x="30" y="117"/>
                  </a:lnTo>
                  <a:lnTo>
                    <a:pt x="13" y="158"/>
                  </a:lnTo>
                  <a:lnTo>
                    <a:pt x="10" y="162"/>
                  </a:lnTo>
                  <a:lnTo>
                    <a:pt x="5" y="162"/>
                  </a:lnTo>
                  <a:lnTo>
                    <a:pt x="0" y="15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653"/>
            <p:cNvSpPr>
              <a:spLocks noChangeArrowheads="1"/>
            </p:cNvSpPr>
            <p:nvPr/>
          </p:nvSpPr>
          <p:spPr bwMode="auto">
            <a:xfrm>
              <a:off x="5877347" y="4394547"/>
              <a:ext cx="49213" cy="31750"/>
            </a:xfrm>
            <a:custGeom>
              <a:avLst/>
              <a:gdLst>
                <a:gd name="T0" fmla="*/ 0 w 183"/>
                <a:gd name="T1" fmla="*/ 29850 h 117"/>
                <a:gd name="T2" fmla="*/ 1076 w 183"/>
                <a:gd name="T3" fmla="*/ 23880 h 117"/>
                <a:gd name="T4" fmla="*/ 3496 w 183"/>
                <a:gd name="T5" fmla="*/ 18724 h 117"/>
                <a:gd name="T6" fmla="*/ 6723 w 183"/>
                <a:gd name="T7" fmla="*/ 14111 h 117"/>
                <a:gd name="T8" fmla="*/ 10488 w 183"/>
                <a:gd name="T9" fmla="*/ 9226 h 117"/>
                <a:gd name="T10" fmla="*/ 14791 w 183"/>
                <a:gd name="T11" fmla="*/ 5427 h 117"/>
                <a:gd name="T12" fmla="*/ 19094 w 183"/>
                <a:gd name="T13" fmla="*/ 2985 h 117"/>
                <a:gd name="T14" fmla="*/ 29044 w 183"/>
                <a:gd name="T15" fmla="*/ 0 h 117"/>
                <a:gd name="T16" fmla="*/ 39801 w 183"/>
                <a:gd name="T17" fmla="*/ 1900 h 117"/>
                <a:gd name="T18" fmla="*/ 44372 w 183"/>
                <a:gd name="T19" fmla="*/ 4613 h 117"/>
                <a:gd name="T20" fmla="*/ 48944 w 183"/>
                <a:gd name="T21" fmla="*/ 8141 h 117"/>
                <a:gd name="T22" fmla="*/ 49213 w 183"/>
                <a:gd name="T23" fmla="*/ 11126 h 117"/>
                <a:gd name="T24" fmla="*/ 46255 w 183"/>
                <a:gd name="T25" fmla="*/ 11126 h 117"/>
                <a:gd name="T26" fmla="*/ 42759 w 183"/>
                <a:gd name="T27" fmla="*/ 8955 h 117"/>
                <a:gd name="T28" fmla="*/ 38994 w 183"/>
                <a:gd name="T29" fmla="*/ 7598 h 117"/>
                <a:gd name="T30" fmla="*/ 30119 w 183"/>
                <a:gd name="T31" fmla="*/ 7327 h 117"/>
                <a:gd name="T32" fmla="*/ 22321 w 183"/>
                <a:gd name="T33" fmla="*/ 9226 h 117"/>
                <a:gd name="T34" fmla="*/ 16135 w 183"/>
                <a:gd name="T35" fmla="*/ 13568 h 117"/>
                <a:gd name="T36" fmla="*/ 4034 w 183"/>
                <a:gd name="T37" fmla="*/ 30122 h 117"/>
                <a:gd name="T38" fmla="*/ 1614 w 183"/>
                <a:gd name="T39" fmla="*/ 31750 h 117"/>
                <a:gd name="T40" fmla="*/ 0 w 183"/>
                <a:gd name="T41" fmla="*/ 2985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3" h="117">
                  <a:moveTo>
                    <a:pt x="0" y="110"/>
                  </a:moveTo>
                  <a:lnTo>
                    <a:pt x="4" y="88"/>
                  </a:lnTo>
                  <a:lnTo>
                    <a:pt x="13" y="69"/>
                  </a:lnTo>
                  <a:lnTo>
                    <a:pt x="25" y="52"/>
                  </a:lnTo>
                  <a:lnTo>
                    <a:pt x="39" y="34"/>
                  </a:lnTo>
                  <a:lnTo>
                    <a:pt x="55" y="20"/>
                  </a:lnTo>
                  <a:lnTo>
                    <a:pt x="71" y="11"/>
                  </a:lnTo>
                  <a:lnTo>
                    <a:pt x="108" y="0"/>
                  </a:lnTo>
                  <a:lnTo>
                    <a:pt x="148" y="7"/>
                  </a:lnTo>
                  <a:lnTo>
                    <a:pt x="165" y="17"/>
                  </a:lnTo>
                  <a:lnTo>
                    <a:pt x="182" y="30"/>
                  </a:lnTo>
                  <a:lnTo>
                    <a:pt x="183" y="41"/>
                  </a:lnTo>
                  <a:lnTo>
                    <a:pt x="172" y="41"/>
                  </a:lnTo>
                  <a:lnTo>
                    <a:pt x="159" y="33"/>
                  </a:lnTo>
                  <a:lnTo>
                    <a:pt x="145" y="28"/>
                  </a:lnTo>
                  <a:lnTo>
                    <a:pt x="112" y="27"/>
                  </a:lnTo>
                  <a:lnTo>
                    <a:pt x="83" y="34"/>
                  </a:lnTo>
                  <a:lnTo>
                    <a:pt x="60" y="50"/>
                  </a:lnTo>
                  <a:lnTo>
                    <a:pt x="15" y="111"/>
                  </a:lnTo>
                  <a:lnTo>
                    <a:pt x="6" y="117"/>
                  </a:lnTo>
                  <a:lnTo>
                    <a:pt x="0" y="1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654"/>
            <p:cNvSpPr>
              <a:spLocks noChangeArrowheads="1"/>
            </p:cNvSpPr>
            <p:nvPr/>
          </p:nvSpPr>
          <p:spPr bwMode="auto">
            <a:xfrm>
              <a:off x="5942435" y="4434234"/>
              <a:ext cx="33337" cy="25400"/>
            </a:xfrm>
            <a:custGeom>
              <a:avLst/>
              <a:gdLst>
                <a:gd name="T0" fmla="*/ 27781 w 126"/>
                <a:gd name="T1" fmla="*/ 25400 h 94"/>
                <a:gd name="T2" fmla="*/ 24341 w 126"/>
                <a:gd name="T3" fmla="*/ 22968 h 94"/>
                <a:gd name="T4" fmla="*/ 20902 w 126"/>
                <a:gd name="T5" fmla="*/ 20536 h 94"/>
                <a:gd name="T6" fmla="*/ 14287 w 126"/>
                <a:gd name="T7" fmla="*/ 15402 h 94"/>
                <a:gd name="T8" fmla="*/ 7408 w 126"/>
                <a:gd name="T9" fmla="*/ 9998 h 94"/>
                <a:gd name="T10" fmla="*/ 0 w 126"/>
                <a:gd name="T11" fmla="*/ 4053 h 94"/>
                <a:gd name="T12" fmla="*/ 1058 w 126"/>
                <a:gd name="T13" fmla="*/ 1351 h 94"/>
                <a:gd name="T14" fmla="*/ 2117 w 126"/>
                <a:gd name="T15" fmla="*/ 0 h 94"/>
                <a:gd name="T16" fmla="*/ 3969 w 126"/>
                <a:gd name="T17" fmla="*/ 0 h 94"/>
                <a:gd name="T18" fmla="*/ 7673 w 126"/>
                <a:gd name="T19" fmla="*/ 3513 h 94"/>
                <a:gd name="T20" fmla="*/ 11377 w 126"/>
                <a:gd name="T21" fmla="*/ 6485 h 94"/>
                <a:gd name="T22" fmla="*/ 15081 w 126"/>
                <a:gd name="T23" fmla="*/ 9457 h 94"/>
                <a:gd name="T24" fmla="*/ 18785 w 126"/>
                <a:gd name="T25" fmla="*/ 11619 h 94"/>
                <a:gd name="T26" fmla="*/ 22225 w 126"/>
                <a:gd name="T27" fmla="*/ 14051 h 94"/>
                <a:gd name="T28" fmla="*/ 25929 w 126"/>
                <a:gd name="T29" fmla="*/ 16483 h 94"/>
                <a:gd name="T30" fmla="*/ 29368 w 126"/>
                <a:gd name="T31" fmla="*/ 18645 h 94"/>
                <a:gd name="T32" fmla="*/ 33337 w 126"/>
                <a:gd name="T33" fmla="*/ 20806 h 94"/>
                <a:gd name="T34" fmla="*/ 27781 w 126"/>
                <a:gd name="T35" fmla="*/ 2540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6" h="94">
                  <a:moveTo>
                    <a:pt x="105" y="94"/>
                  </a:moveTo>
                  <a:lnTo>
                    <a:pt x="92" y="85"/>
                  </a:lnTo>
                  <a:lnTo>
                    <a:pt x="79" y="76"/>
                  </a:lnTo>
                  <a:lnTo>
                    <a:pt x="54" y="57"/>
                  </a:lnTo>
                  <a:lnTo>
                    <a:pt x="28" y="37"/>
                  </a:lnTo>
                  <a:lnTo>
                    <a:pt x="0" y="15"/>
                  </a:lnTo>
                  <a:lnTo>
                    <a:pt x="4" y="5"/>
                  </a:lnTo>
                  <a:lnTo>
                    <a:pt x="8" y="0"/>
                  </a:lnTo>
                  <a:lnTo>
                    <a:pt x="15" y="0"/>
                  </a:lnTo>
                  <a:lnTo>
                    <a:pt x="29" y="13"/>
                  </a:lnTo>
                  <a:lnTo>
                    <a:pt x="43" y="24"/>
                  </a:lnTo>
                  <a:lnTo>
                    <a:pt x="57" y="35"/>
                  </a:lnTo>
                  <a:lnTo>
                    <a:pt x="71" y="43"/>
                  </a:lnTo>
                  <a:lnTo>
                    <a:pt x="84" y="52"/>
                  </a:lnTo>
                  <a:lnTo>
                    <a:pt x="98" y="61"/>
                  </a:lnTo>
                  <a:lnTo>
                    <a:pt x="111" y="69"/>
                  </a:lnTo>
                  <a:lnTo>
                    <a:pt x="126" y="77"/>
                  </a:lnTo>
                  <a:lnTo>
                    <a:pt x="105" y="9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655"/>
            <p:cNvSpPr>
              <a:spLocks noChangeArrowheads="1"/>
            </p:cNvSpPr>
            <p:nvPr/>
          </p:nvSpPr>
          <p:spPr bwMode="auto">
            <a:xfrm>
              <a:off x="5934497" y="4443759"/>
              <a:ext cx="31750" cy="28575"/>
            </a:xfrm>
            <a:custGeom>
              <a:avLst/>
              <a:gdLst>
                <a:gd name="T0" fmla="*/ 1549 w 123"/>
                <a:gd name="T1" fmla="*/ 0 h 106"/>
                <a:gd name="T2" fmla="*/ 3872 w 123"/>
                <a:gd name="T3" fmla="*/ 1617 h 106"/>
                <a:gd name="T4" fmla="*/ 6453 w 123"/>
                <a:gd name="T5" fmla="*/ 3504 h 106"/>
                <a:gd name="T6" fmla="*/ 9293 w 123"/>
                <a:gd name="T7" fmla="*/ 5661 h 106"/>
                <a:gd name="T8" fmla="*/ 12390 w 123"/>
                <a:gd name="T9" fmla="*/ 7279 h 106"/>
                <a:gd name="T10" fmla="*/ 15488 w 123"/>
                <a:gd name="T11" fmla="*/ 9435 h 106"/>
                <a:gd name="T12" fmla="*/ 18327 w 123"/>
                <a:gd name="T13" fmla="*/ 11592 h 106"/>
                <a:gd name="T14" fmla="*/ 21425 w 123"/>
                <a:gd name="T15" fmla="*/ 13479 h 106"/>
                <a:gd name="T16" fmla="*/ 24264 w 123"/>
                <a:gd name="T17" fmla="*/ 15635 h 106"/>
                <a:gd name="T18" fmla="*/ 27878 w 123"/>
                <a:gd name="T19" fmla="*/ 19140 h 106"/>
                <a:gd name="T20" fmla="*/ 31750 w 123"/>
                <a:gd name="T21" fmla="*/ 22375 h 106"/>
                <a:gd name="T22" fmla="*/ 27878 w 123"/>
                <a:gd name="T23" fmla="*/ 28575 h 106"/>
                <a:gd name="T24" fmla="*/ 19618 w 123"/>
                <a:gd name="T25" fmla="*/ 21836 h 106"/>
                <a:gd name="T26" fmla="*/ 16778 w 123"/>
                <a:gd name="T27" fmla="*/ 19679 h 106"/>
                <a:gd name="T28" fmla="*/ 14455 w 123"/>
                <a:gd name="T29" fmla="*/ 17792 h 106"/>
                <a:gd name="T30" fmla="*/ 9035 w 123"/>
                <a:gd name="T31" fmla="*/ 14288 h 106"/>
                <a:gd name="T32" fmla="*/ 4388 w 123"/>
                <a:gd name="T33" fmla="*/ 10513 h 106"/>
                <a:gd name="T34" fmla="*/ 0 w 123"/>
                <a:gd name="T35" fmla="*/ 7009 h 106"/>
                <a:gd name="T36" fmla="*/ 1549 w 123"/>
                <a:gd name="T37" fmla="*/ 0 h 10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3" h="106">
                  <a:moveTo>
                    <a:pt x="6" y="0"/>
                  </a:moveTo>
                  <a:lnTo>
                    <a:pt x="15" y="6"/>
                  </a:lnTo>
                  <a:lnTo>
                    <a:pt x="25" y="13"/>
                  </a:lnTo>
                  <a:lnTo>
                    <a:pt x="36" y="21"/>
                  </a:lnTo>
                  <a:lnTo>
                    <a:pt x="48" y="27"/>
                  </a:lnTo>
                  <a:lnTo>
                    <a:pt x="60" y="35"/>
                  </a:lnTo>
                  <a:lnTo>
                    <a:pt x="71" y="43"/>
                  </a:lnTo>
                  <a:lnTo>
                    <a:pt x="83" y="50"/>
                  </a:lnTo>
                  <a:lnTo>
                    <a:pt x="94" y="58"/>
                  </a:lnTo>
                  <a:lnTo>
                    <a:pt x="108" y="71"/>
                  </a:lnTo>
                  <a:lnTo>
                    <a:pt x="123" y="83"/>
                  </a:lnTo>
                  <a:lnTo>
                    <a:pt x="108" y="106"/>
                  </a:lnTo>
                  <a:lnTo>
                    <a:pt x="76" y="81"/>
                  </a:lnTo>
                  <a:lnTo>
                    <a:pt x="65" y="73"/>
                  </a:lnTo>
                  <a:lnTo>
                    <a:pt x="56" y="66"/>
                  </a:lnTo>
                  <a:lnTo>
                    <a:pt x="35" y="53"/>
                  </a:lnTo>
                  <a:lnTo>
                    <a:pt x="17" y="39"/>
                  </a:lnTo>
                  <a:lnTo>
                    <a:pt x="0" y="26"/>
                  </a:lnTo>
                  <a:lnTo>
                    <a:pt x="6"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656"/>
            <p:cNvSpPr>
              <a:spLocks noChangeArrowheads="1"/>
            </p:cNvSpPr>
            <p:nvPr/>
          </p:nvSpPr>
          <p:spPr bwMode="auto">
            <a:xfrm>
              <a:off x="5883697" y="4408834"/>
              <a:ext cx="42863" cy="34925"/>
            </a:xfrm>
            <a:custGeom>
              <a:avLst/>
              <a:gdLst>
                <a:gd name="T0" fmla="*/ 39934 w 161"/>
                <a:gd name="T1" fmla="*/ 34925 h 130"/>
                <a:gd name="T2" fmla="*/ 36473 w 161"/>
                <a:gd name="T3" fmla="*/ 31701 h 130"/>
                <a:gd name="T4" fmla="*/ 30350 w 161"/>
                <a:gd name="T5" fmla="*/ 27671 h 130"/>
                <a:gd name="T6" fmla="*/ 16772 w 161"/>
                <a:gd name="T7" fmla="*/ 17194 h 130"/>
                <a:gd name="T8" fmla="*/ 11980 w 161"/>
                <a:gd name="T9" fmla="*/ 13970 h 130"/>
                <a:gd name="T10" fmla="*/ 7721 w 161"/>
                <a:gd name="T11" fmla="*/ 10746 h 130"/>
                <a:gd name="T12" fmla="*/ 0 w 161"/>
                <a:gd name="T13" fmla="*/ 4567 h 130"/>
                <a:gd name="T14" fmla="*/ 1864 w 161"/>
                <a:gd name="T15" fmla="*/ 0 h 130"/>
                <a:gd name="T16" fmla="*/ 6656 w 161"/>
                <a:gd name="T17" fmla="*/ 2149 h 130"/>
                <a:gd name="T18" fmla="*/ 11448 w 161"/>
                <a:gd name="T19" fmla="*/ 4836 h 130"/>
                <a:gd name="T20" fmla="*/ 15974 w 161"/>
                <a:gd name="T21" fmla="*/ 7791 h 130"/>
                <a:gd name="T22" fmla="*/ 21298 w 161"/>
                <a:gd name="T23" fmla="*/ 11015 h 130"/>
                <a:gd name="T24" fmla="*/ 27954 w 161"/>
                <a:gd name="T25" fmla="*/ 16657 h 130"/>
                <a:gd name="T26" fmla="*/ 31149 w 161"/>
                <a:gd name="T27" fmla="*/ 18806 h 130"/>
                <a:gd name="T28" fmla="*/ 34610 w 161"/>
                <a:gd name="T29" fmla="*/ 21492 h 130"/>
                <a:gd name="T30" fmla="*/ 41266 w 161"/>
                <a:gd name="T31" fmla="*/ 26059 h 130"/>
                <a:gd name="T32" fmla="*/ 42863 w 161"/>
                <a:gd name="T33" fmla="*/ 27940 h 130"/>
                <a:gd name="T34" fmla="*/ 39934 w 161"/>
                <a:gd name="T35" fmla="*/ 34925 h 1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30">
                  <a:moveTo>
                    <a:pt x="150" y="130"/>
                  </a:moveTo>
                  <a:lnTo>
                    <a:pt x="137" y="118"/>
                  </a:lnTo>
                  <a:lnTo>
                    <a:pt x="114" y="103"/>
                  </a:lnTo>
                  <a:lnTo>
                    <a:pt x="63" y="64"/>
                  </a:lnTo>
                  <a:lnTo>
                    <a:pt x="45" y="52"/>
                  </a:lnTo>
                  <a:lnTo>
                    <a:pt x="29" y="40"/>
                  </a:lnTo>
                  <a:lnTo>
                    <a:pt x="0" y="17"/>
                  </a:lnTo>
                  <a:lnTo>
                    <a:pt x="7" y="0"/>
                  </a:lnTo>
                  <a:lnTo>
                    <a:pt x="25" y="8"/>
                  </a:lnTo>
                  <a:lnTo>
                    <a:pt x="43" y="18"/>
                  </a:lnTo>
                  <a:lnTo>
                    <a:pt x="60" y="29"/>
                  </a:lnTo>
                  <a:lnTo>
                    <a:pt x="80" y="41"/>
                  </a:lnTo>
                  <a:lnTo>
                    <a:pt x="105" y="62"/>
                  </a:lnTo>
                  <a:lnTo>
                    <a:pt x="117" y="70"/>
                  </a:lnTo>
                  <a:lnTo>
                    <a:pt x="130" y="80"/>
                  </a:lnTo>
                  <a:lnTo>
                    <a:pt x="155" y="97"/>
                  </a:lnTo>
                  <a:lnTo>
                    <a:pt x="161" y="104"/>
                  </a:lnTo>
                  <a:lnTo>
                    <a:pt x="150" y="13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657"/>
            <p:cNvSpPr>
              <a:spLocks noChangeArrowheads="1"/>
            </p:cNvSpPr>
            <p:nvPr/>
          </p:nvSpPr>
          <p:spPr bwMode="auto">
            <a:xfrm>
              <a:off x="5878935" y="4529484"/>
              <a:ext cx="217487" cy="74613"/>
            </a:xfrm>
            <a:custGeom>
              <a:avLst/>
              <a:gdLst>
                <a:gd name="T0" fmla="*/ 0 w 821"/>
                <a:gd name="T1" fmla="*/ 70935 h 284"/>
                <a:gd name="T2" fmla="*/ 5298 w 821"/>
                <a:gd name="T3" fmla="*/ 65155 h 284"/>
                <a:gd name="T4" fmla="*/ 10066 w 821"/>
                <a:gd name="T5" fmla="*/ 62791 h 284"/>
                <a:gd name="T6" fmla="*/ 14040 w 821"/>
                <a:gd name="T7" fmla="*/ 60426 h 284"/>
                <a:gd name="T8" fmla="*/ 18808 w 821"/>
                <a:gd name="T9" fmla="*/ 58062 h 284"/>
                <a:gd name="T10" fmla="*/ 22782 w 821"/>
                <a:gd name="T11" fmla="*/ 55697 h 284"/>
                <a:gd name="T12" fmla="*/ 27020 w 821"/>
                <a:gd name="T13" fmla="*/ 53595 h 284"/>
                <a:gd name="T14" fmla="*/ 31259 w 821"/>
                <a:gd name="T15" fmla="*/ 51756 h 284"/>
                <a:gd name="T16" fmla="*/ 35497 w 821"/>
                <a:gd name="T17" fmla="*/ 49654 h 284"/>
                <a:gd name="T18" fmla="*/ 39736 w 821"/>
                <a:gd name="T19" fmla="*/ 47815 h 284"/>
                <a:gd name="T20" fmla="*/ 47683 w 821"/>
                <a:gd name="T21" fmla="*/ 44400 h 284"/>
                <a:gd name="T22" fmla="*/ 56160 w 821"/>
                <a:gd name="T23" fmla="*/ 41247 h 284"/>
                <a:gd name="T24" fmla="*/ 64372 w 821"/>
                <a:gd name="T25" fmla="*/ 38357 h 284"/>
                <a:gd name="T26" fmla="*/ 72584 w 821"/>
                <a:gd name="T27" fmla="*/ 35730 h 284"/>
                <a:gd name="T28" fmla="*/ 80796 w 821"/>
                <a:gd name="T29" fmla="*/ 33103 h 284"/>
                <a:gd name="T30" fmla="*/ 89538 w 821"/>
                <a:gd name="T31" fmla="*/ 31001 h 284"/>
                <a:gd name="T32" fmla="*/ 98015 w 821"/>
                <a:gd name="T33" fmla="*/ 28637 h 284"/>
                <a:gd name="T34" fmla="*/ 107022 w 821"/>
                <a:gd name="T35" fmla="*/ 26272 h 284"/>
                <a:gd name="T36" fmla="*/ 116293 w 821"/>
                <a:gd name="T37" fmla="*/ 23908 h 284"/>
                <a:gd name="T38" fmla="*/ 125830 w 821"/>
                <a:gd name="T39" fmla="*/ 21543 h 284"/>
                <a:gd name="T40" fmla="*/ 136161 w 821"/>
                <a:gd name="T41" fmla="*/ 18916 h 284"/>
                <a:gd name="T42" fmla="*/ 146492 w 821"/>
                <a:gd name="T43" fmla="*/ 16551 h 284"/>
                <a:gd name="T44" fmla="*/ 163976 w 821"/>
                <a:gd name="T45" fmla="*/ 12873 h 284"/>
                <a:gd name="T46" fmla="*/ 181990 w 821"/>
                <a:gd name="T47" fmla="*/ 9195 h 284"/>
                <a:gd name="T48" fmla="*/ 212454 w 821"/>
                <a:gd name="T49" fmla="*/ 263 h 284"/>
                <a:gd name="T50" fmla="*/ 216427 w 821"/>
                <a:gd name="T51" fmla="*/ 0 h 284"/>
                <a:gd name="T52" fmla="*/ 217487 w 821"/>
                <a:gd name="T53" fmla="*/ 1576 h 284"/>
                <a:gd name="T54" fmla="*/ 215898 w 821"/>
                <a:gd name="T55" fmla="*/ 3941 h 284"/>
                <a:gd name="T56" fmla="*/ 211924 w 821"/>
                <a:gd name="T57" fmla="*/ 6305 h 284"/>
                <a:gd name="T58" fmla="*/ 180930 w 821"/>
                <a:gd name="T59" fmla="*/ 17077 h 284"/>
                <a:gd name="T60" fmla="*/ 162917 w 821"/>
                <a:gd name="T61" fmla="*/ 20755 h 284"/>
                <a:gd name="T62" fmla="*/ 154705 w 821"/>
                <a:gd name="T63" fmla="*/ 22594 h 284"/>
                <a:gd name="T64" fmla="*/ 145168 w 821"/>
                <a:gd name="T65" fmla="*/ 24433 h 284"/>
                <a:gd name="T66" fmla="*/ 135366 w 821"/>
                <a:gd name="T67" fmla="*/ 27060 h 284"/>
                <a:gd name="T68" fmla="*/ 125565 w 821"/>
                <a:gd name="T69" fmla="*/ 29162 h 284"/>
                <a:gd name="T70" fmla="*/ 116293 w 821"/>
                <a:gd name="T71" fmla="*/ 31264 h 284"/>
                <a:gd name="T72" fmla="*/ 107287 w 821"/>
                <a:gd name="T73" fmla="*/ 33103 h 284"/>
                <a:gd name="T74" fmla="*/ 90333 w 821"/>
                <a:gd name="T75" fmla="*/ 37044 h 284"/>
                <a:gd name="T76" fmla="*/ 82121 w 821"/>
                <a:gd name="T77" fmla="*/ 38883 h 284"/>
                <a:gd name="T78" fmla="*/ 73908 w 821"/>
                <a:gd name="T79" fmla="*/ 40985 h 284"/>
                <a:gd name="T80" fmla="*/ 65961 w 821"/>
                <a:gd name="T81" fmla="*/ 43086 h 284"/>
                <a:gd name="T82" fmla="*/ 58279 w 821"/>
                <a:gd name="T83" fmla="*/ 45714 h 284"/>
                <a:gd name="T84" fmla="*/ 50067 w 821"/>
                <a:gd name="T85" fmla="*/ 48341 h 284"/>
                <a:gd name="T86" fmla="*/ 42120 w 821"/>
                <a:gd name="T87" fmla="*/ 51493 h 284"/>
                <a:gd name="T88" fmla="*/ 34173 w 821"/>
                <a:gd name="T89" fmla="*/ 54646 h 284"/>
                <a:gd name="T90" fmla="*/ 25961 w 821"/>
                <a:gd name="T91" fmla="*/ 58587 h 284"/>
                <a:gd name="T92" fmla="*/ 21722 w 821"/>
                <a:gd name="T93" fmla="*/ 60689 h 284"/>
                <a:gd name="T94" fmla="*/ 17484 w 821"/>
                <a:gd name="T95" fmla="*/ 62791 h 284"/>
                <a:gd name="T96" fmla="*/ 13245 w 821"/>
                <a:gd name="T97" fmla="*/ 65155 h 284"/>
                <a:gd name="T98" fmla="*/ 8742 w 821"/>
                <a:gd name="T99" fmla="*/ 67520 h 284"/>
                <a:gd name="T100" fmla="*/ 5298 w 821"/>
                <a:gd name="T101" fmla="*/ 73037 h 284"/>
                <a:gd name="T102" fmla="*/ 2914 w 821"/>
                <a:gd name="T103" fmla="*/ 74613 h 284"/>
                <a:gd name="T104" fmla="*/ 1060 w 821"/>
                <a:gd name="T105" fmla="*/ 74350 h 284"/>
                <a:gd name="T106" fmla="*/ 0 w 821"/>
                <a:gd name="T107" fmla="*/ 70935 h 2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21" h="284">
                  <a:moveTo>
                    <a:pt x="0" y="270"/>
                  </a:moveTo>
                  <a:lnTo>
                    <a:pt x="20" y="248"/>
                  </a:lnTo>
                  <a:lnTo>
                    <a:pt x="38" y="239"/>
                  </a:lnTo>
                  <a:lnTo>
                    <a:pt x="53" y="230"/>
                  </a:lnTo>
                  <a:lnTo>
                    <a:pt x="71" y="221"/>
                  </a:lnTo>
                  <a:lnTo>
                    <a:pt x="86" y="212"/>
                  </a:lnTo>
                  <a:lnTo>
                    <a:pt x="102" y="204"/>
                  </a:lnTo>
                  <a:lnTo>
                    <a:pt x="118" y="197"/>
                  </a:lnTo>
                  <a:lnTo>
                    <a:pt x="134" y="189"/>
                  </a:lnTo>
                  <a:lnTo>
                    <a:pt x="150" y="182"/>
                  </a:lnTo>
                  <a:lnTo>
                    <a:pt x="180" y="169"/>
                  </a:lnTo>
                  <a:lnTo>
                    <a:pt x="212" y="157"/>
                  </a:lnTo>
                  <a:lnTo>
                    <a:pt x="243" y="146"/>
                  </a:lnTo>
                  <a:lnTo>
                    <a:pt x="274" y="136"/>
                  </a:lnTo>
                  <a:lnTo>
                    <a:pt x="305" y="126"/>
                  </a:lnTo>
                  <a:lnTo>
                    <a:pt x="338" y="118"/>
                  </a:lnTo>
                  <a:lnTo>
                    <a:pt x="370" y="109"/>
                  </a:lnTo>
                  <a:lnTo>
                    <a:pt x="404" y="100"/>
                  </a:lnTo>
                  <a:lnTo>
                    <a:pt x="439" y="91"/>
                  </a:lnTo>
                  <a:lnTo>
                    <a:pt x="475" y="82"/>
                  </a:lnTo>
                  <a:lnTo>
                    <a:pt x="514" y="72"/>
                  </a:lnTo>
                  <a:lnTo>
                    <a:pt x="553" y="63"/>
                  </a:lnTo>
                  <a:lnTo>
                    <a:pt x="619" y="49"/>
                  </a:lnTo>
                  <a:lnTo>
                    <a:pt x="687" y="35"/>
                  </a:lnTo>
                  <a:lnTo>
                    <a:pt x="802" y="1"/>
                  </a:lnTo>
                  <a:lnTo>
                    <a:pt x="817" y="0"/>
                  </a:lnTo>
                  <a:lnTo>
                    <a:pt x="821" y="6"/>
                  </a:lnTo>
                  <a:lnTo>
                    <a:pt x="815" y="15"/>
                  </a:lnTo>
                  <a:lnTo>
                    <a:pt x="800" y="24"/>
                  </a:lnTo>
                  <a:lnTo>
                    <a:pt x="683" y="65"/>
                  </a:lnTo>
                  <a:lnTo>
                    <a:pt x="615" y="79"/>
                  </a:lnTo>
                  <a:lnTo>
                    <a:pt x="584" y="86"/>
                  </a:lnTo>
                  <a:lnTo>
                    <a:pt x="548" y="93"/>
                  </a:lnTo>
                  <a:lnTo>
                    <a:pt x="511" y="103"/>
                  </a:lnTo>
                  <a:lnTo>
                    <a:pt x="474" y="111"/>
                  </a:lnTo>
                  <a:lnTo>
                    <a:pt x="439" y="119"/>
                  </a:lnTo>
                  <a:lnTo>
                    <a:pt x="405" y="126"/>
                  </a:lnTo>
                  <a:lnTo>
                    <a:pt x="341" y="141"/>
                  </a:lnTo>
                  <a:lnTo>
                    <a:pt x="310" y="148"/>
                  </a:lnTo>
                  <a:lnTo>
                    <a:pt x="279" y="156"/>
                  </a:lnTo>
                  <a:lnTo>
                    <a:pt x="249" y="164"/>
                  </a:lnTo>
                  <a:lnTo>
                    <a:pt x="220" y="174"/>
                  </a:lnTo>
                  <a:lnTo>
                    <a:pt x="189" y="184"/>
                  </a:lnTo>
                  <a:lnTo>
                    <a:pt x="159" y="196"/>
                  </a:lnTo>
                  <a:lnTo>
                    <a:pt x="129" y="208"/>
                  </a:lnTo>
                  <a:lnTo>
                    <a:pt x="98" y="223"/>
                  </a:lnTo>
                  <a:lnTo>
                    <a:pt x="82" y="231"/>
                  </a:lnTo>
                  <a:lnTo>
                    <a:pt x="66" y="239"/>
                  </a:lnTo>
                  <a:lnTo>
                    <a:pt x="50" y="248"/>
                  </a:lnTo>
                  <a:lnTo>
                    <a:pt x="33" y="257"/>
                  </a:lnTo>
                  <a:lnTo>
                    <a:pt x="20" y="278"/>
                  </a:lnTo>
                  <a:lnTo>
                    <a:pt x="11" y="284"/>
                  </a:lnTo>
                  <a:lnTo>
                    <a:pt x="4" y="283"/>
                  </a:lnTo>
                  <a:lnTo>
                    <a:pt x="0" y="27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Freeform 658"/>
            <p:cNvSpPr>
              <a:spLocks noChangeArrowheads="1"/>
            </p:cNvSpPr>
            <p:nvPr/>
          </p:nvSpPr>
          <p:spPr bwMode="auto">
            <a:xfrm>
              <a:off x="5761460" y="4505672"/>
              <a:ext cx="114300" cy="98425"/>
            </a:xfrm>
            <a:custGeom>
              <a:avLst/>
              <a:gdLst>
                <a:gd name="T0" fmla="*/ 2904 w 433"/>
                <a:gd name="T1" fmla="*/ 266 h 370"/>
                <a:gd name="T2" fmla="*/ 7391 w 433"/>
                <a:gd name="T3" fmla="*/ 2660 h 370"/>
                <a:gd name="T4" fmla="*/ 11879 w 433"/>
                <a:gd name="T5" fmla="*/ 4788 h 370"/>
                <a:gd name="T6" fmla="*/ 15838 w 433"/>
                <a:gd name="T7" fmla="*/ 7182 h 370"/>
                <a:gd name="T8" fmla="*/ 19534 w 433"/>
                <a:gd name="T9" fmla="*/ 9842 h 370"/>
                <a:gd name="T10" fmla="*/ 23230 w 433"/>
                <a:gd name="T11" fmla="*/ 12503 h 370"/>
                <a:gd name="T12" fmla="*/ 26925 w 433"/>
                <a:gd name="T13" fmla="*/ 14897 h 370"/>
                <a:gd name="T14" fmla="*/ 33261 w 433"/>
                <a:gd name="T15" fmla="*/ 20483 h 370"/>
                <a:gd name="T16" fmla="*/ 39596 w 433"/>
                <a:gd name="T17" fmla="*/ 26069 h 370"/>
                <a:gd name="T18" fmla="*/ 45667 w 433"/>
                <a:gd name="T19" fmla="*/ 32188 h 370"/>
                <a:gd name="T20" fmla="*/ 48835 w 433"/>
                <a:gd name="T21" fmla="*/ 35380 h 370"/>
                <a:gd name="T22" fmla="*/ 52003 w 433"/>
                <a:gd name="T23" fmla="*/ 38572 h 370"/>
                <a:gd name="T24" fmla="*/ 55170 w 433"/>
                <a:gd name="T25" fmla="*/ 42030 h 370"/>
                <a:gd name="T26" fmla="*/ 58602 w 433"/>
                <a:gd name="T27" fmla="*/ 45488 h 370"/>
                <a:gd name="T28" fmla="*/ 63089 w 433"/>
                <a:gd name="T29" fmla="*/ 50277 h 370"/>
                <a:gd name="T30" fmla="*/ 67313 w 433"/>
                <a:gd name="T31" fmla="*/ 54267 h 370"/>
                <a:gd name="T32" fmla="*/ 71536 w 433"/>
                <a:gd name="T33" fmla="*/ 58257 h 370"/>
                <a:gd name="T34" fmla="*/ 75232 w 433"/>
                <a:gd name="T35" fmla="*/ 61981 h 370"/>
                <a:gd name="T36" fmla="*/ 78928 w 433"/>
                <a:gd name="T37" fmla="*/ 65439 h 370"/>
                <a:gd name="T38" fmla="*/ 82887 w 433"/>
                <a:gd name="T39" fmla="*/ 69164 h 370"/>
                <a:gd name="T40" fmla="*/ 87111 w 433"/>
                <a:gd name="T41" fmla="*/ 73420 h 370"/>
                <a:gd name="T42" fmla="*/ 91070 w 433"/>
                <a:gd name="T43" fmla="*/ 77676 h 370"/>
                <a:gd name="T44" fmla="*/ 96614 w 433"/>
                <a:gd name="T45" fmla="*/ 82464 h 370"/>
                <a:gd name="T46" fmla="*/ 99254 w 433"/>
                <a:gd name="T47" fmla="*/ 84592 h 370"/>
                <a:gd name="T48" fmla="*/ 101629 w 433"/>
                <a:gd name="T49" fmla="*/ 86188 h 370"/>
                <a:gd name="T50" fmla="*/ 106645 w 433"/>
                <a:gd name="T51" fmla="*/ 89381 h 370"/>
                <a:gd name="T52" fmla="*/ 112980 w 433"/>
                <a:gd name="T53" fmla="*/ 92573 h 370"/>
                <a:gd name="T54" fmla="*/ 114300 w 433"/>
                <a:gd name="T55" fmla="*/ 94701 h 370"/>
                <a:gd name="T56" fmla="*/ 114036 w 433"/>
                <a:gd name="T57" fmla="*/ 97095 h 370"/>
                <a:gd name="T58" fmla="*/ 112188 w 433"/>
                <a:gd name="T59" fmla="*/ 98425 h 370"/>
                <a:gd name="T60" fmla="*/ 110076 w 433"/>
                <a:gd name="T61" fmla="*/ 98159 h 370"/>
                <a:gd name="T62" fmla="*/ 103213 w 433"/>
                <a:gd name="T63" fmla="*/ 94967 h 370"/>
                <a:gd name="T64" fmla="*/ 97142 w 433"/>
                <a:gd name="T65" fmla="*/ 91775 h 370"/>
                <a:gd name="T66" fmla="*/ 91598 w 433"/>
                <a:gd name="T67" fmla="*/ 88316 h 370"/>
                <a:gd name="T68" fmla="*/ 85527 w 433"/>
                <a:gd name="T69" fmla="*/ 83528 h 370"/>
                <a:gd name="T70" fmla="*/ 81303 w 433"/>
                <a:gd name="T71" fmla="*/ 79006 h 370"/>
                <a:gd name="T72" fmla="*/ 77608 w 433"/>
                <a:gd name="T73" fmla="*/ 74484 h 370"/>
                <a:gd name="T74" fmla="*/ 73648 w 433"/>
                <a:gd name="T75" fmla="*/ 70760 h 370"/>
                <a:gd name="T76" fmla="*/ 69953 w 433"/>
                <a:gd name="T77" fmla="*/ 66769 h 370"/>
                <a:gd name="T78" fmla="*/ 66257 w 433"/>
                <a:gd name="T79" fmla="*/ 62779 h 370"/>
                <a:gd name="T80" fmla="*/ 62561 w 433"/>
                <a:gd name="T81" fmla="*/ 58789 h 370"/>
                <a:gd name="T82" fmla="*/ 58338 w 433"/>
                <a:gd name="T83" fmla="*/ 54267 h 370"/>
                <a:gd name="T84" fmla="*/ 53850 w 433"/>
                <a:gd name="T85" fmla="*/ 49745 h 370"/>
                <a:gd name="T86" fmla="*/ 50683 w 433"/>
                <a:gd name="T87" fmla="*/ 46286 h 370"/>
                <a:gd name="T88" fmla="*/ 47779 w 433"/>
                <a:gd name="T89" fmla="*/ 42562 h 370"/>
                <a:gd name="T90" fmla="*/ 44611 w 433"/>
                <a:gd name="T91" fmla="*/ 39370 h 370"/>
                <a:gd name="T92" fmla="*/ 41972 w 433"/>
                <a:gd name="T93" fmla="*/ 36178 h 370"/>
                <a:gd name="T94" fmla="*/ 39068 w 433"/>
                <a:gd name="T95" fmla="*/ 33252 h 370"/>
                <a:gd name="T96" fmla="*/ 36164 w 433"/>
                <a:gd name="T97" fmla="*/ 30060 h 370"/>
                <a:gd name="T98" fmla="*/ 30357 w 433"/>
                <a:gd name="T99" fmla="*/ 24473 h 370"/>
                <a:gd name="T100" fmla="*/ 24285 w 433"/>
                <a:gd name="T101" fmla="*/ 18887 h 370"/>
                <a:gd name="T102" fmla="*/ 17950 w 433"/>
                <a:gd name="T103" fmla="*/ 13567 h 370"/>
                <a:gd name="T104" fmla="*/ 14255 w 433"/>
                <a:gd name="T105" fmla="*/ 11439 h 370"/>
                <a:gd name="T106" fmla="*/ 10295 w 433"/>
                <a:gd name="T107" fmla="*/ 8778 h 370"/>
                <a:gd name="T108" fmla="*/ 6335 w 433"/>
                <a:gd name="T109" fmla="*/ 6650 h 370"/>
                <a:gd name="T110" fmla="*/ 1848 w 433"/>
                <a:gd name="T111" fmla="*/ 4256 h 370"/>
                <a:gd name="T112" fmla="*/ 0 w 433"/>
                <a:gd name="T113" fmla="*/ 1064 h 370"/>
                <a:gd name="T114" fmla="*/ 792 w 433"/>
                <a:gd name="T115" fmla="*/ 0 h 370"/>
                <a:gd name="T116" fmla="*/ 2904 w 433"/>
                <a:gd name="T117" fmla="*/ 266 h 3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33" h="370">
                  <a:moveTo>
                    <a:pt x="11" y="1"/>
                  </a:moveTo>
                  <a:lnTo>
                    <a:pt x="28" y="10"/>
                  </a:lnTo>
                  <a:lnTo>
                    <a:pt x="45" y="18"/>
                  </a:lnTo>
                  <a:lnTo>
                    <a:pt x="60" y="27"/>
                  </a:lnTo>
                  <a:lnTo>
                    <a:pt x="74" y="37"/>
                  </a:lnTo>
                  <a:lnTo>
                    <a:pt x="88" y="47"/>
                  </a:lnTo>
                  <a:lnTo>
                    <a:pt x="102" y="56"/>
                  </a:lnTo>
                  <a:lnTo>
                    <a:pt x="126" y="77"/>
                  </a:lnTo>
                  <a:lnTo>
                    <a:pt x="150" y="98"/>
                  </a:lnTo>
                  <a:lnTo>
                    <a:pt x="173" y="121"/>
                  </a:lnTo>
                  <a:lnTo>
                    <a:pt x="185" y="133"/>
                  </a:lnTo>
                  <a:lnTo>
                    <a:pt x="197" y="145"/>
                  </a:lnTo>
                  <a:lnTo>
                    <a:pt x="209" y="158"/>
                  </a:lnTo>
                  <a:lnTo>
                    <a:pt x="222" y="171"/>
                  </a:lnTo>
                  <a:lnTo>
                    <a:pt x="239" y="189"/>
                  </a:lnTo>
                  <a:lnTo>
                    <a:pt x="255" y="204"/>
                  </a:lnTo>
                  <a:lnTo>
                    <a:pt x="271" y="219"/>
                  </a:lnTo>
                  <a:lnTo>
                    <a:pt x="285" y="233"/>
                  </a:lnTo>
                  <a:lnTo>
                    <a:pt x="299" y="246"/>
                  </a:lnTo>
                  <a:lnTo>
                    <a:pt x="314" y="260"/>
                  </a:lnTo>
                  <a:lnTo>
                    <a:pt x="330" y="276"/>
                  </a:lnTo>
                  <a:lnTo>
                    <a:pt x="345" y="292"/>
                  </a:lnTo>
                  <a:lnTo>
                    <a:pt x="366" y="310"/>
                  </a:lnTo>
                  <a:lnTo>
                    <a:pt x="376" y="318"/>
                  </a:lnTo>
                  <a:lnTo>
                    <a:pt x="385" y="324"/>
                  </a:lnTo>
                  <a:lnTo>
                    <a:pt x="404" y="336"/>
                  </a:lnTo>
                  <a:lnTo>
                    <a:pt x="428" y="348"/>
                  </a:lnTo>
                  <a:lnTo>
                    <a:pt x="433" y="356"/>
                  </a:lnTo>
                  <a:lnTo>
                    <a:pt x="432" y="365"/>
                  </a:lnTo>
                  <a:lnTo>
                    <a:pt x="425" y="370"/>
                  </a:lnTo>
                  <a:lnTo>
                    <a:pt x="417" y="369"/>
                  </a:lnTo>
                  <a:lnTo>
                    <a:pt x="391" y="357"/>
                  </a:lnTo>
                  <a:lnTo>
                    <a:pt x="368" y="345"/>
                  </a:lnTo>
                  <a:lnTo>
                    <a:pt x="347" y="332"/>
                  </a:lnTo>
                  <a:lnTo>
                    <a:pt x="324" y="314"/>
                  </a:lnTo>
                  <a:lnTo>
                    <a:pt x="308" y="297"/>
                  </a:lnTo>
                  <a:lnTo>
                    <a:pt x="294" y="280"/>
                  </a:lnTo>
                  <a:lnTo>
                    <a:pt x="279" y="266"/>
                  </a:lnTo>
                  <a:lnTo>
                    <a:pt x="265" y="251"/>
                  </a:lnTo>
                  <a:lnTo>
                    <a:pt x="251" y="236"/>
                  </a:lnTo>
                  <a:lnTo>
                    <a:pt x="237" y="221"/>
                  </a:lnTo>
                  <a:lnTo>
                    <a:pt x="221" y="204"/>
                  </a:lnTo>
                  <a:lnTo>
                    <a:pt x="204" y="187"/>
                  </a:lnTo>
                  <a:lnTo>
                    <a:pt x="192" y="174"/>
                  </a:lnTo>
                  <a:lnTo>
                    <a:pt x="181" y="160"/>
                  </a:lnTo>
                  <a:lnTo>
                    <a:pt x="169" y="148"/>
                  </a:lnTo>
                  <a:lnTo>
                    <a:pt x="159" y="136"/>
                  </a:lnTo>
                  <a:lnTo>
                    <a:pt x="148" y="125"/>
                  </a:lnTo>
                  <a:lnTo>
                    <a:pt x="137" y="113"/>
                  </a:lnTo>
                  <a:lnTo>
                    <a:pt x="115" y="92"/>
                  </a:lnTo>
                  <a:lnTo>
                    <a:pt x="92" y="71"/>
                  </a:lnTo>
                  <a:lnTo>
                    <a:pt x="68" y="51"/>
                  </a:lnTo>
                  <a:lnTo>
                    <a:pt x="54" y="43"/>
                  </a:lnTo>
                  <a:lnTo>
                    <a:pt x="39" y="33"/>
                  </a:lnTo>
                  <a:lnTo>
                    <a:pt x="24" y="25"/>
                  </a:lnTo>
                  <a:lnTo>
                    <a:pt x="7" y="16"/>
                  </a:lnTo>
                  <a:lnTo>
                    <a:pt x="0" y="4"/>
                  </a:lnTo>
                  <a:lnTo>
                    <a:pt x="3" y="0"/>
                  </a:lnTo>
                  <a:lnTo>
                    <a:pt x="11" y="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Freeform 659"/>
            <p:cNvSpPr>
              <a:spLocks noChangeArrowheads="1"/>
            </p:cNvSpPr>
            <p:nvPr/>
          </p:nvSpPr>
          <p:spPr bwMode="auto">
            <a:xfrm>
              <a:off x="5909097" y="4407247"/>
              <a:ext cx="26988" cy="11112"/>
            </a:xfrm>
            <a:custGeom>
              <a:avLst/>
              <a:gdLst>
                <a:gd name="T0" fmla="*/ 0 w 98"/>
                <a:gd name="T1" fmla="*/ 4652 h 43"/>
                <a:gd name="T2" fmla="*/ 7160 w 98"/>
                <a:gd name="T3" fmla="*/ 1809 h 43"/>
                <a:gd name="T4" fmla="*/ 16248 w 98"/>
                <a:gd name="T5" fmla="*/ 0 h 43"/>
                <a:gd name="T6" fmla="*/ 20654 w 98"/>
                <a:gd name="T7" fmla="*/ 2584 h 43"/>
                <a:gd name="T8" fmla="*/ 21205 w 98"/>
                <a:gd name="T9" fmla="*/ 4910 h 43"/>
                <a:gd name="T10" fmla="*/ 20379 w 98"/>
                <a:gd name="T11" fmla="*/ 6977 h 43"/>
                <a:gd name="T12" fmla="*/ 26988 w 98"/>
                <a:gd name="T13" fmla="*/ 9303 h 43"/>
                <a:gd name="T14" fmla="*/ 23683 w 98"/>
                <a:gd name="T15" fmla="*/ 11112 h 43"/>
                <a:gd name="T16" fmla="*/ 18451 w 98"/>
                <a:gd name="T17" fmla="*/ 9303 h 43"/>
                <a:gd name="T18" fmla="*/ 15972 w 98"/>
                <a:gd name="T19" fmla="*/ 5944 h 43"/>
                <a:gd name="T20" fmla="*/ 12943 w 98"/>
                <a:gd name="T21" fmla="*/ 3618 h 43"/>
                <a:gd name="T22" fmla="*/ 4957 w 98"/>
                <a:gd name="T23" fmla="*/ 8269 h 43"/>
                <a:gd name="T24" fmla="*/ 0 w 98"/>
                <a:gd name="T25" fmla="*/ 4652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8" h="43">
                  <a:moveTo>
                    <a:pt x="0" y="18"/>
                  </a:moveTo>
                  <a:lnTo>
                    <a:pt x="26" y="7"/>
                  </a:lnTo>
                  <a:lnTo>
                    <a:pt x="59" y="0"/>
                  </a:lnTo>
                  <a:lnTo>
                    <a:pt x="75" y="10"/>
                  </a:lnTo>
                  <a:lnTo>
                    <a:pt x="77" y="19"/>
                  </a:lnTo>
                  <a:lnTo>
                    <a:pt x="74" y="27"/>
                  </a:lnTo>
                  <a:lnTo>
                    <a:pt x="98" y="36"/>
                  </a:lnTo>
                  <a:lnTo>
                    <a:pt x="86" y="43"/>
                  </a:lnTo>
                  <a:lnTo>
                    <a:pt x="67" y="36"/>
                  </a:lnTo>
                  <a:lnTo>
                    <a:pt x="58" y="23"/>
                  </a:lnTo>
                  <a:lnTo>
                    <a:pt x="47" y="14"/>
                  </a:lnTo>
                  <a:lnTo>
                    <a:pt x="18" y="32"/>
                  </a:lnTo>
                  <a:lnTo>
                    <a:pt x="0" y="1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660"/>
            <p:cNvSpPr>
              <a:spLocks noChangeArrowheads="1"/>
            </p:cNvSpPr>
            <p:nvPr/>
          </p:nvSpPr>
          <p:spPr bwMode="auto">
            <a:xfrm>
              <a:off x="5505872" y="3161059"/>
              <a:ext cx="347663" cy="222250"/>
            </a:xfrm>
            <a:custGeom>
              <a:avLst/>
              <a:gdLst>
                <a:gd name="T0" fmla="*/ 4498 w 1314"/>
                <a:gd name="T1" fmla="*/ 87848 h 845"/>
                <a:gd name="T2" fmla="*/ 7938 w 1314"/>
                <a:gd name="T3" fmla="*/ 57075 h 845"/>
                <a:gd name="T4" fmla="*/ 15610 w 1314"/>
                <a:gd name="T5" fmla="*/ 47606 h 845"/>
                <a:gd name="T6" fmla="*/ 46038 w 1314"/>
                <a:gd name="T7" fmla="*/ 37086 h 845"/>
                <a:gd name="T8" fmla="*/ 98954 w 1314"/>
                <a:gd name="T9" fmla="*/ 27354 h 845"/>
                <a:gd name="T10" fmla="*/ 119327 w 1314"/>
                <a:gd name="T11" fmla="*/ 26302 h 845"/>
                <a:gd name="T12" fmla="*/ 131234 w 1314"/>
                <a:gd name="T13" fmla="*/ 9206 h 845"/>
                <a:gd name="T14" fmla="*/ 147373 w 1314"/>
                <a:gd name="T15" fmla="*/ 0 h 845"/>
                <a:gd name="T16" fmla="*/ 165629 w 1314"/>
                <a:gd name="T17" fmla="*/ 4997 h 845"/>
                <a:gd name="T18" fmla="*/ 179652 w 1314"/>
                <a:gd name="T19" fmla="*/ 15255 h 845"/>
                <a:gd name="T20" fmla="*/ 192617 w 1314"/>
                <a:gd name="T21" fmla="*/ 30773 h 845"/>
                <a:gd name="T22" fmla="*/ 231246 w 1314"/>
                <a:gd name="T23" fmla="*/ 24461 h 845"/>
                <a:gd name="T24" fmla="*/ 243417 w 1314"/>
                <a:gd name="T25" fmla="*/ 22357 h 845"/>
                <a:gd name="T26" fmla="*/ 258234 w 1314"/>
                <a:gd name="T27" fmla="*/ 29721 h 845"/>
                <a:gd name="T28" fmla="*/ 274109 w 1314"/>
                <a:gd name="T29" fmla="*/ 43135 h 845"/>
                <a:gd name="T30" fmla="*/ 311680 w 1314"/>
                <a:gd name="T31" fmla="*/ 81799 h 845"/>
                <a:gd name="T32" fmla="*/ 324380 w 1314"/>
                <a:gd name="T33" fmla="*/ 91530 h 845"/>
                <a:gd name="T34" fmla="*/ 340784 w 1314"/>
                <a:gd name="T35" fmla="*/ 101525 h 845"/>
                <a:gd name="T36" fmla="*/ 347663 w 1314"/>
                <a:gd name="T37" fmla="*/ 110467 h 845"/>
                <a:gd name="T38" fmla="*/ 334963 w 1314"/>
                <a:gd name="T39" fmla="*/ 121514 h 845"/>
                <a:gd name="T40" fmla="*/ 320940 w 1314"/>
                <a:gd name="T41" fmla="*/ 155970 h 845"/>
                <a:gd name="T42" fmla="*/ 143669 w 1314"/>
                <a:gd name="T43" fmla="*/ 205680 h 845"/>
                <a:gd name="T44" fmla="*/ 119592 w 1314"/>
                <a:gd name="T45" fmla="*/ 222250 h 845"/>
                <a:gd name="T46" fmla="*/ 0 w 1314"/>
                <a:gd name="T47" fmla="*/ 118358 h 845"/>
                <a:gd name="T48" fmla="*/ 4498 w 1314"/>
                <a:gd name="T49" fmla="*/ 87848 h 8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14" h="845">
                  <a:moveTo>
                    <a:pt x="17" y="334"/>
                  </a:moveTo>
                  <a:lnTo>
                    <a:pt x="30" y="217"/>
                  </a:lnTo>
                  <a:lnTo>
                    <a:pt x="59" y="181"/>
                  </a:lnTo>
                  <a:lnTo>
                    <a:pt x="174" y="141"/>
                  </a:lnTo>
                  <a:lnTo>
                    <a:pt x="374" y="104"/>
                  </a:lnTo>
                  <a:lnTo>
                    <a:pt x="451" y="100"/>
                  </a:lnTo>
                  <a:lnTo>
                    <a:pt x="496" y="35"/>
                  </a:lnTo>
                  <a:lnTo>
                    <a:pt x="557" y="0"/>
                  </a:lnTo>
                  <a:lnTo>
                    <a:pt x="626" y="19"/>
                  </a:lnTo>
                  <a:lnTo>
                    <a:pt x="679" y="58"/>
                  </a:lnTo>
                  <a:lnTo>
                    <a:pt x="728" y="117"/>
                  </a:lnTo>
                  <a:lnTo>
                    <a:pt x="874" y="93"/>
                  </a:lnTo>
                  <a:lnTo>
                    <a:pt x="920" y="85"/>
                  </a:lnTo>
                  <a:lnTo>
                    <a:pt x="976" y="113"/>
                  </a:lnTo>
                  <a:lnTo>
                    <a:pt x="1036" y="164"/>
                  </a:lnTo>
                  <a:lnTo>
                    <a:pt x="1178" y="311"/>
                  </a:lnTo>
                  <a:lnTo>
                    <a:pt x="1226" y="348"/>
                  </a:lnTo>
                  <a:lnTo>
                    <a:pt x="1288" y="386"/>
                  </a:lnTo>
                  <a:lnTo>
                    <a:pt x="1314" y="420"/>
                  </a:lnTo>
                  <a:lnTo>
                    <a:pt x="1266" y="462"/>
                  </a:lnTo>
                  <a:lnTo>
                    <a:pt x="1213" y="593"/>
                  </a:lnTo>
                  <a:lnTo>
                    <a:pt x="543" y="782"/>
                  </a:lnTo>
                  <a:lnTo>
                    <a:pt x="452" y="845"/>
                  </a:lnTo>
                  <a:lnTo>
                    <a:pt x="0" y="450"/>
                  </a:lnTo>
                  <a:lnTo>
                    <a:pt x="17" y="3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661"/>
            <p:cNvSpPr>
              <a:spLocks noChangeArrowheads="1"/>
            </p:cNvSpPr>
            <p:nvPr/>
          </p:nvSpPr>
          <p:spPr bwMode="auto">
            <a:xfrm>
              <a:off x="5577310" y="3291234"/>
              <a:ext cx="293687" cy="100013"/>
            </a:xfrm>
            <a:custGeom>
              <a:avLst/>
              <a:gdLst>
                <a:gd name="T0" fmla="*/ 0 w 1107"/>
                <a:gd name="T1" fmla="*/ 47901 h 380"/>
                <a:gd name="T2" fmla="*/ 73223 w 1107"/>
                <a:gd name="T3" fmla="*/ 56849 h 380"/>
                <a:gd name="T4" fmla="*/ 163955 w 1107"/>
                <a:gd name="T5" fmla="*/ 9212 h 380"/>
                <a:gd name="T6" fmla="*/ 224178 w 1107"/>
                <a:gd name="T7" fmla="*/ 10001 h 380"/>
                <a:gd name="T8" fmla="*/ 256545 w 1107"/>
                <a:gd name="T9" fmla="*/ 0 h 380"/>
                <a:gd name="T10" fmla="*/ 278565 w 1107"/>
                <a:gd name="T11" fmla="*/ 11054 h 380"/>
                <a:gd name="T12" fmla="*/ 293687 w 1107"/>
                <a:gd name="T13" fmla="*/ 23424 h 380"/>
                <a:gd name="T14" fmla="*/ 287320 w 1107"/>
                <a:gd name="T15" fmla="*/ 34478 h 380"/>
                <a:gd name="T16" fmla="*/ 249913 w 1107"/>
                <a:gd name="T17" fmla="*/ 32899 h 380"/>
                <a:gd name="T18" fmla="*/ 107181 w 1107"/>
                <a:gd name="T19" fmla="*/ 68956 h 380"/>
                <a:gd name="T20" fmla="*/ 54121 w 1107"/>
                <a:gd name="T21" fmla="*/ 100013 h 380"/>
                <a:gd name="T22" fmla="*/ 14326 w 1107"/>
                <a:gd name="T23" fmla="*/ 83432 h 380"/>
                <a:gd name="T24" fmla="*/ 0 w 1107"/>
                <a:gd name="T25" fmla="*/ 47901 h 3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07" h="380">
                  <a:moveTo>
                    <a:pt x="0" y="182"/>
                  </a:moveTo>
                  <a:lnTo>
                    <a:pt x="276" y="216"/>
                  </a:lnTo>
                  <a:lnTo>
                    <a:pt x="618" y="35"/>
                  </a:lnTo>
                  <a:lnTo>
                    <a:pt x="845" y="38"/>
                  </a:lnTo>
                  <a:lnTo>
                    <a:pt x="967" y="0"/>
                  </a:lnTo>
                  <a:lnTo>
                    <a:pt x="1050" y="42"/>
                  </a:lnTo>
                  <a:lnTo>
                    <a:pt x="1107" y="89"/>
                  </a:lnTo>
                  <a:lnTo>
                    <a:pt x="1083" y="131"/>
                  </a:lnTo>
                  <a:lnTo>
                    <a:pt x="942" y="125"/>
                  </a:lnTo>
                  <a:lnTo>
                    <a:pt x="404" y="262"/>
                  </a:lnTo>
                  <a:lnTo>
                    <a:pt x="204" y="380"/>
                  </a:lnTo>
                  <a:lnTo>
                    <a:pt x="54" y="317"/>
                  </a:lnTo>
                  <a:lnTo>
                    <a:pt x="0" y="182"/>
                  </a:lnTo>
                  <a:close/>
                </a:path>
              </a:pathLst>
            </a:custGeom>
            <a:solidFill>
              <a:srgbClr val="ECE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662"/>
            <p:cNvSpPr>
              <a:spLocks noChangeArrowheads="1"/>
            </p:cNvSpPr>
            <p:nvPr/>
          </p:nvSpPr>
          <p:spPr bwMode="auto">
            <a:xfrm>
              <a:off x="5536035" y="3191222"/>
              <a:ext cx="196850" cy="123825"/>
            </a:xfrm>
            <a:custGeom>
              <a:avLst/>
              <a:gdLst>
                <a:gd name="T0" fmla="*/ 0 w 741"/>
                <a:gd name="T1" fmla="*/ 21167 h 468"/>
                <a:gd name="T2" fmla="*/ 16471 w 741"/>
                <a:gd name="T3" fmla="*/ 13758 h 468"/>
                <a:gd name="T4" fmla="*/ 57913 w 741"/>
                <a:gd name="T5" fmla="*/ 8202 h 468"/>
                <a:gd name="T6" fmla="*/ 86338 w 741"/>
                <a:gd name="T7" fmla="*/ 0 h 468"/>
                <a:gd name="T8" fmla="*/ 109184 w 741"/>
                <a:gd name="T9" fmla="*/ 13758 h 468"/>
                <a:gd name="T10" fmla="*/ 141063 w 741"/>
                <a:gd name="T11" fmla="*/ 37835 h 468"/>
                <a:gd name="T12" fmla="*/ 196850 w 741"/>
                <a:gd name="T13" fmla="*/ 80169 h 468"/>
                <a:gd name="T14" fmla="*/ 182239 w 741"/>
                <a:gd name="T15" fmla="*/ 91017 h 468"/>
                <a:gd name="T16" fmla="*/ 143985 w 741"/>
                <a:gd name="T17" fmla="*/ 98690 h 468"/>
                <a:gd name="T18" fmla="*/ 114231 w 741"/>
                <a:gd name="T19" fmla="*/ 123825 h 468"/>
                <a:gd name="T20" fmla="*/ 81556 w 741"/>
                <a:gd name="T21" fmla="*/ 101071 h 468"/>
                <a:gd name="T22" fmla="*/ 18596 w 741"/>
                <a:gd name="T23" fmla="*/ 42333 h 468"/>
                <a:gd name="T24" fmla="*/ 0 w 741"/>
                <a:gd name="T25" fmla="*/ 21167 h 4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1" h="468">
                  <a:moveTo>
                    <a:pt x="0" y="80"/>
                  </a:moveTo>
                  <a:lnTo>
                    <a:pt x="62" y="52"/>
                  </a:lnTo>
                  <a:lnTo>
                    <a:pt x="218" y="31"/>
                  </a:lnTo>
                  <a:lnTo>
                    <a:pt x="325" y="0"/>
                  </a:lnTo>
                  <a:lnTo>
                    <a:pt x="411" y="52"/>
                  </a:lnTo>
                  <a:lnTo>
                    <a:pt x="531" y="143"/>
                  </a:lnTo>
                  <a:lnTo>
                    <a:pt x="741" y="303"/>
                  </a:lnTo>
                  <a:lnTo>
                    <a:pt x="686" y="344"/>
                  </a:lnTo>
                  <a:lnTo>
                    <a:pt x="542" y="373"/>
                  </a:lnTo>
                  <a:lnTo>
                    <a:pt x="430" y="468"/>
                  </a:lnTo>
                  <a:lnTo>
                    <a:pt x="307" y="382"/>
                  </a:lnTo>
                  <a:lnTo>
                    <a:pt x="70" y="160"/>
                  </a:lnTo>
                  <a:lnTo>
                    <a:pt x="0" y="80"/>
                  </a:lnTo>
                  <a:close/>
                </a:path>
              </a:pathLst>
            </a:custGeom>
            <a:solidFill>
              <a:srgbClr val="F7F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663"/>
            <p:cNvSpPr>
              <a:spLocks noChangeArrowheads="1"/>
            </p:cNvSpPr>
            <p:nvPr/>
          </p:nvSpPr>
          <p:spPr bwMode="auto">
            <a:xfrm>
              <a:off x="5670972" y="3191222"/>
              <a:ext cx="174625" cy="90487"/>
            </a:xfrm>
            <a:custGeom>
              <a:avLst/>
              <a:gdLst>
                <a:gd name="T0" fmla="*/ 0 w 659"/>
                <a:gd name="T1" fmla="*/ 7584 h 346"/>
                <a:gd name="T2" fmla="*/ 10599 w 659"/>
                <a:gd name="T3" fmla="*/ 6277 h 346"/>
                <a:gd name="T4" fmla="*/ 18814 w 659"/>
                <a:gd name="T5" fmla="*/ 8107 h 346"/>
                <a:gd name="T6" fmla="*/ 23584 w 659"/>
                <a:gd name="T7" fmla="*/ 2354 h 346"/>
                <a:gd name="T8" fmla="*/ 47697 w 659"/>
                <a:gd name="T9" fmla="*/ 0 h 346"/>
                <a:gd name="T10" fmla="*/ 76581 w 659"/>
                <a:gd name="T11" fmla="*/ 1046 h 346"/>
                <a:gd name="T12" fmla="*/ 85060 w 659"/>
                <a:gd name="T13" fmla="*/ 5754 h 346"/>
                <a:gd name="T14" fmla="*/ 103079 w 659"/>
                <a:gd name="T15" fmla="*/ 16737 h 346"/>
                <a:gd name="T16" fmla="*/ 113414 w 659"/>
                <a:gd name="T17" fmla="*/ 33736 h 346"/>
                <a:gd name="T18" fmla="*/ 130903 w 659"/>
                <a:gd name="T19" fmla="*/ 55181 h 346"/>
                <a:gd name="T20" fmla="*/ 154486 w 659"/>
                <a:gd name="T21" fmla="*/ 73750 h 346"/>
                <a:gd name="T22" fmla="*/ 174625 w 659"/>
                <a:gd name="T23" fmla="*/ 80811 h 346"/>
                <a:gd name="T24" fmla="*/ 146802 w 659"/>
                <a:gd name="T25" fmla="*/ 90487 h 346"/>
                <a:gd name="T26" fmla="*/ 96719 w 659"/>
                <a:gd name="T27" fmla="*/ 83426 h 346"/>
                <a:gd name="T28" fmla="*/ 69161 w 659"/>
                <a:gd name="T29" fmla="*/ 53612 h 346"/>
                <a:gd name="T30" fmla="*/ 87445 w 659"/>
                <a:gd name="T31" fmla="*/ 46551 h 346"/>
                <a:gd name="T32" fmla="*/ 107319 w 659"/>
                <a:gd name="T33" fmla="*/ 62766 h 346"/>
                <a:gd name="T34" fmla="*/ 105464 w 659"/>
                <a:gd name="T35" fmla="*/ 46028 h 346"/>
                <a:gd name="T36" fmla="*/ 92480 w 659"/>
                <a:gd name="T37" fmla="*/ 36090 h 346"/>
                <a:gd name="T38" fmla="*/ 73931 w 659"/>
                <a:gd name="T39" fmla="*/ 36613 h 346"/>
                <a:gd name="T40" fmla="*/ 54057 w 659"/>
                <a:gd name="T41" fmla="*/ 50474 h 346"/>
                <a:gd name="T42" fmla="*/ 24379 w 659"/>
                <a:gd name="T43" fmla="*/ 24060 h 346"/>
                <a:gd name="T44" fmla="*/ 33918 w 659"/>
                <a:gd name="T45" fmla="*/ 18568 h 346"/>
                <a:gd name="T46" fmla="*/ 45842 w 659"/>
                <a:gd name="T47" fmla="*/ 20137 h 346"/>
                <a:gd name="T48" fmla="*/ 58297 w 659"/>
                <a:gd name="T49" fmla="*/ 33213 h 346"/>
                <a:gd name="T50" fmla="*/ 63596 w 659"/>
                <a:gd name="T51" fmla="*/ 29814 h 346"/>
                <a:gd name="T52" fmla="*/ 57237 w 659"/>
                <a:gd name="T53" fmla="*/ 20660 h 346"/>
                <a:gd name="T54" fmla="*/ 44782 w 659"/>
                <a:gd name="T55" fmla="*/ 7584 h 346"/>
                <a:gd name="T56" fmla="*/ 29678 w 659"/>
                <a:gd name="T57" fmla="*/ 6015 h 346"/>
                <a:gd name="T58" fmla="*/ 13514 w 659"/>
                <a:gd name="T59" fmla="*/ 18568 h 346"/>
                <a:gd name="T60" fmla="*/ 0 w 659"/>
                <a:gd name="T61" fmla="*/ 7584 h 3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59" h="346">
                  <a:moveTo>
                    <a:pt x="0" y="29"/>
                  </a:moveTo>
                  <a:lnTo>
                    <a:pt x="40" y="24"/>
                  </a:lnTo>
                  <a:lnTo>
                    <a:pt x="71" y="31"/>
                  </a:lnTo>
                  <a:lnTo>
                    <a:pt x="89" y="9"/>
                  </a:lnTo>
                  <a:lnTo>
                    <a:pt x="180" y="0"/>
                  </a:lnTo>
                  <a:lnTo>
                    <a:pt x="289" y="4"/>
                  </a:lnTo>
                  <a:lnTo>
                    <a:pt x="321" y="22"/>
                  </a:lnTo>
                  <a:lnTo>
                    <a:pt x="389" y="64"/>
                  </a:lnTo>
                  <a:lnTo>
                    <a:pt x="428" y="129"/>
                  </a:lnTo>
                  <a:lnTo>
                    <a:pt x="494" y="211"/>
                  </a:lnTo>
                  <a:lnTo>
                    <a:pt x="583" y="282"/>
                  </a:lnTo>
                  <a:lnTo>
                    <a:pt x="659" y="309"/>
                  </a:lnTo>
                  <a:lnTo>
                    <a:pt x="554" y="346"/>
                  </a:lnTo>
                  <a:lnTo>
                    <a:pt x="365" y="319"/>
                  </a:lnTo>
                  <a:lnTo>
                    <a:pt x="261" y="205"/>
                  </a:lnTo>
                  <a:lnTo>
                    <a:pt x="330" y="178"/>
                  </a:lnTo>
                  <a:lnTo>
                    <a:pt x="405" y="240"/>
                  </a:lnTo>
                  <a:lnTo>
                    <a:pt x="398" y="176"/>
                  </a:lnTo>
                  <a:lnTo>
                    <a:pt x="349" y="138"/>
                  </a:lnTo>
                  <a:lnTo>
                    <a:pt x="279" y="140"/>
                  </a:lnTo>
                  <a:lnTo>
                    <a:pt x="204" y="193"/>
                  </a:lnTo>
                  <a:lnTo>
                    <a:pt x="92" y="92"/>
                  </a:lnTo>
                  <a:lnTo>
                    <a:pt x="128" y="71"/>
                  </a:lnTo>
                  <a:lnTo>
                    <a:pt x="173" y="77"/>
                  </a:lnTo>
                  <a:lnTo>
                    <a:pt x="220" y="127"/>
                  </a:lnTo>
                  <a:lnTo>
                    <a:pt x="240" y="114"/>
                  </a:lnTo>
                  <a:lnTo>
                    <a:pt x="216" y="79"/>
                  </a:lnTo>
                  <a:lnTo>
                    <a:pt x="169" y="29"/>
                  </a:lnTo>
                  <a:lnTo>
                    <a:pt x="112" y="23"/>
                  </a:lnTo>
                  <a:lnTo>
                    <a:pt x="51" y="71"/>
                  </a:lnTo>
                  <a:lnTo>
                    <a:pt x="0" y="29"/>
                  </a:lnTo>
                  <a:close/>
                </a:path>
              </a:pathLst>
            </a:custGeom>
            <a:solidFill>
              <a:srgbClr val="F7F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664"/>
            <p:cNvSpPr>
              <a:spLocks noChangeArrowheads="1"/>
            </p:cNvSpPr>
            <p:nvPr/>
          </p:nvSpPr>
          <p:spPr bwMode="auto">
            <a:xfrm>
              <a:off x="5616997" y="3173759"/>
              <a:ext cx="73025" cy="38100"/>
            </a:xfrm>
            <a:custGeom>
              <a:avLst/>
              <a:gdLst>
                <a:gd name="T0" fmla="*/ 1333 w 274"/>
                <a:gd name="T1" fmla="*/ 28372 h 141"/>
                <a:gd name="T2" fmla="*/ 7196 w 274"/>
                <a:gd name="T3" fmla="*/ 18104 h 141"/>
                <a:gd name="T4" fmla="*/ 11993 w 274"/>
                <a:gd name="T5" fmla="*/ 4323 h 141"/>
                <a:gd name="T6" fmla="*/ 16257 w 274"/>
                <a:gd name="T7" fmla="*/ 2162 h 141"/>
                <a:gd name="T8" fmla="*/ 17057 w 274"/>
                <a:gd name="T9" fmla="*/ 5945 h 141"/>
                <a:gd name="T10" fmla="*/ 16790 w 274"/>
                <a:gd name="T11" fmla="*/ 12160 h 141"/>
                <a:gd name="T12" fmla="*/ 22387 w 274"/>
                <a:gd name="T13" fmla="*/ 7026 h 141"/>
                <a:gd name="T14" fmla="*/ 31715 w 274"/>
                <a:gd name="T15" fmla="*/ 1621 h 141"/>
                <a:gd name="T16" fmla="*/ 43442 w 274"/>
                <a:gd name="T17" fmla="*/ 0 h 141"/>
                <a:gd name="T18" fmla="*/ 51704 w 274"/>
                <a:gd name="T19" fmla="*/ 270 h 141"/>
                <a:gd name="T20" fmla="*/ 59166 w 274"/>
                <a:gd name="T21" fmla="*/ 4594 h 141"/>
                <a:gd name="T22" fmla="*/ 63430 w 274"/>
                <a:gd name="T23" fmla="*/ 10268 h 141"/>
                <a:gd name="T24" fmla="*/ 66895 w 274"/>
                <a:gd name="T25" fmla="*/ 17834 h 141"/>
                <a:gd name="T26" fmla="*/ 73025 w 274"/>
                <a:gd name="T27" fmla="*/ 25130 h 141"/>
                <a:gd name="T28" fmla="*/ 64763 w 274"/>
                <a:gd name="T29" fmla="*/ 23238 h 141"/>
                <a:gd name="T30" fmla="*/ 62098 w 274"/>
                <a:gd name="T31" fmla="*/ 17294 h 141"/>
                <a:gd name="T32" fmla="*/ 58633 w 274"/>
                <a:gd name="T33" fmla="*/ 9998 h 141"/>
                <a:gd name="T34" fmla="*/ 42109 w 274"/>
                <a:gd name="T35" fmla="*/ 4323 h 141"/>
                <a:gd name="T36" fmla="*/ 26385 w 274"/>
                <a:gd name="T37" fmla="*/ 10809 h 141"/>
                <a:gd name="T38" fmla="*/ 19456 w 274"/>
                <a:gd name="T39" fmla="*/ 24049 h 141"/>
                <a:gd name="T40" fmla="*/ 18390 w 274"/>
                <a:gd name="T41" fmla="*/ 34857 h 141"/>
                <a:gd name="T42" fmla="*/ 5064 w 274"/>
                <a:gd name="T43" fmla="*/ 38100 h 141"/>
                <a:gd name="T44" fmla="*/ 0 w 274"/>
                <a:gd name="T45" fmla="*/ 33236 h 141"/>
                <a:gd name="T46" fmla="*/ 1333 w 274"/>
                <a:gd name="T47" fmla="*/ 28372 h 1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74" h="141">
                  <a:moveTo>
                    <a:pt x="5" y="105"/>
                  </a:moveTo>
                  <a:lnTo>
                    <a:pt x="27" y="67"/>
                  </a:lnTo>
                  <a:lnTo>
                    <a:pt x="45" y="16"/>
                  </a:lnTo>
                  <a:lnTo>
                    <a:pt x="61" y="8"/>
                  </a:lnTo>
                  <a:lnTo>
                    <a:pt x="64" y="22"/>
                  </a:lnTo>
                  <a:lnTo>
                    <a:pt x="63" y="45"/>
                  </a:lnTo>
                  <a:lnTo>
                    <a:pt x="84" y="26"/>
                  </a:lnTo>
                  <a:lnTo>
                    <a:pt x="119" y="6"/>
                  </a:lnTo>
                  <a:lnTo>
                    <a:pt x="163" y="0"/>
                  </a:lnTo>
                  <a:lnTo>
                    <a:pt x="194" y="1"/>
                  </a:lnTo>
                  <a:lnTo>
                    <a:pt x="222" y="17"/>
                  </a:lnTo>
                  <a:lnTo>
                    <a:pt x="238" y="38"/>
                  </a:lnTo>
                  <a:lnTo>
                    <a:pt x="251" y="66"/>
                  </a:lnTo>
                  <a:lnTo>
                    <a:pt x="274" y="93"/>
                  </a:lnTo>
                  <a:lnTo>
                    <a:pt x="243" y="86"/>
                  </a:lnTo>
                  <a:lnTo>
                    <a:pt x="233" y="64"/>
                  </a:lnTo>
                  <a:lnTo>
                    <a:pt x="220" y="37"/>
                  </a:lnTo>
                  <a:lnTo>
                    <a:pt x="158" y="16"/>
                  </a:lnTo>
                  <a:lnTo>
                    <a:pt x="99" y="40"/>
                  </a:lnTo>
                  <a:lnTo>
                    <a:pt x="73" y="89"/>
                  </a:lnTo>
                  <a:lnTo>
                    <a:pt x="69" y="129"/>
                  </a:lnTo>
                  <a:lnTo>
                    <a:pt x="19" y="141"/>
                  </a:lnTo>
                  <a:lnTo>
                    <a:pt x="0" y="123"/>
                  </a:lnTo>
                  <a:lnTo>
                    <a:pt x="5" y="105"/>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665"/>
            <p:cNvSpPr>
              <a:spLocks noChangeArrowheads="1"/>
            </p:cNvSpPr>
            <p:nvPr/>
          </p:nvSpPr>
          <p:spPr bwMode="auto">
            <a:xfrm>
              <a:off x="5667797" y="3205509"/>
              <a:ext cx="61913" cy="41275"/>
            </a:xfrm>
            <a:custGeom>
              <a:avLst/>
              <a:gdLst>
                <a:gd name="T0" fmla="*/ 1306 w 237"/>
                <a:gd name="T1" fmla="*/ 30692 h 156"/>
                <a:gd name="T2" fmla="*/ 6531 w 237"/>
                <a:gd name="T3" fmla="*/ 27781 h 156"/>
                <a:gd name="T4" fmla="*/ 16197 w 237"/>
                <a:gd name="T5" fmla="*/ 10054 h 156"/>
                <a:gd name="T6" fmla="*/ 21944 w 237"/>
                <a:gd name="T7" fmla="*/ 10319 h 156"/>
                <a:gd name="T8" fmla="*/ 29258 w 237"/>
                <a:gd name="T9" fmla="*/ 5292 h 156"/>
                <a:gd name="T10" fmla="*/ 38924 w 237"/>
                <a:gd name="T11" fmla="*/ 1323 h 156"/>
                <a:gd name="T12" fmla="*/ 46761 w 237"/>
                <a:gd name="T13" fmla="*/ 0 h 156"/>
                <a:gd name="T14" fmla="*/ 52508 w 237"/>
                <a:gd name="T15" fmla="*/ 3704 h 156"/>
                <a:gd name="T16" fmla="*/ 57733 w 237"/>
                <a:gd name="T17" fmla="*/ 7673 h 156"/>
                <a:gd name="T18" fmla="*/ 61913 w 237"/>
                <a:gd name="T19" fmla="*/ 17992 h 156"/>
                <a:gd name="T20" fmla="*/ 53553 w 237"/>
                <a:gd name="T21" fmla="*/ 12965 h 156"/>
                <a:gd name="T22" fmla="*/ 47284 w 237"/>
                <a:gd name="T23" fmla="*/ 5027 h 156"/>
                <a:gd name="T24" fmla="*/ 41014 w 237"/>
                <a:gd name="T25" fmla="*/ 5821 h 156"/>
                <a:gd name="T26" fmla="*/ 35006 w 237"/>
                <a:gd name="T27" fmla="*/ 6879 h 156"/>
                <a:gd name="T28" fmla="*/ 25340 w 237"/>
                <a:gd name="T29" fmla="*/ 13494 h 156"/>
                <a:gd name="T30" fmla="*/ 20376 w 237"/>
                <a:gd name="T31" fmla="*/ 23548 h 156"/>
                <a:gd name="T32" fmla="*/ 15935 w 237"/>
                <a:gd name="T33" fmla="*/ 32544 h 156"/>
                <a:gd name="T34" fmla="*/ 17242 w 237"/>
                <a:gd name="T35" fmla="*/ 39952 h 156"/>
                <a:gd name="T36" fmla="*/ 11233 w 237"/>
                <a:gd name="T37" fmla="*/ 41275 h 156"/>
                <a:gd name="T38" fmla="*/ 1306 w 237"/>
                <a:gd name="T39" fmla="*/ 37835 h 156"/>
                <a:gd name="T40" fmla="*/ 0 w 237"/>
                <a:gd name="T41" fmla="*/ 32544 h 156"/>
                <a:gd name="T42" fmla="*/ 1306 w 237"/>
                <a:gd name="T43" fmla="*/ 30692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7" h="156">
                  <a:moveTo>
                    <a:pt x="5" y="116"/>
                  </a:moveTo>
                  <a:lnTo>
                    <a:pt x="25" y="105"/>
                  </a:lnTo>
                  <a:lnTo>
                    <a:pt x="62" y="38"/>
                  </a:lnTo>
                  <a:lnTo>
                    <a:pt x="84" y="39"/>
                  </a:lnTo>
                  <a:lnTo>
                    <a:pt x="112" y="20"/>
                  </a:lnTo>
                  <a:lnTo>
                    <a:pt x="149" y="5"/>
                  </a:lnTo>
                  <a:lnTo>
                    <a:pt x="179" y="0"/>
                  </a:lnTo>
                  <a:lnTo>
                    <a:pt x="201" y="14"/>
                  </a:lnTo>
                  <a:lnTo>
                    <a:pt x="221" y="29"/>
                  </a:lnTo>
                  <a:lnTo>
                    <a:pt x="237" y="68"/>
                  </a:lnTo>
                  <a:lnTo>
                    <a:pt x="205" y="49"/>
                  </a:lnTo>
                  <a:lnTo>
                    <a:pt x="181" y="19"/>
                  </a:lnTo>
                  <a:lnTo>
                    <a:pt x="157" y="22"/>
                  </a:lnTo>
                  <a:lnTo>
                    <a:pt x="134" y="26"/>
                  </a:lnTo>
                  <a:lnTo>
                    <a:pt x="97" y="51"/>
                  </a:lnTo>
                  <a:lnTo>
                    <a:pt x="78" y="89"/>
                  </a:lnTo>
                  <a:lnTo>
                    <a:pt x="61" y="123"/>
                  </a:lnTo>
                  <a:lnTo>
                    <a:pt x="66" y="151"/>
                  </a:lnTo>
                  <a:lnTo>
                    <a:pt x="43" y="156"/>
                  </a:lnTo>
                  <a:lnTo>
                    <a:pt x="5" y="143"/>
                  </a:lnTo>
                  <a:lnTo>
                    <a:pt x="0" y="123"/>
                  </a:lnTo>
                  <a:lnTo>
                    <a:pt x="5" y="116"/>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Freeform 666"/>
            <p:cNvSpPr>
              <a:spLocks noChangeArrowheads="1"/>
            </p:cNvSpPr>
            <p:nvPr/>
          </p:nvSpPr>
          <p:spPr bwMode="auto">
            <a:xfrm>
              <a:off x="5710660" y="3232497"/>
              <a:ext cx="65087" cy="39687"/>
            </a:xfrm>
            <a:custGeom>
              <a:avLst/>
              <a:gdLst>
                <a:gd name="T0" fmla="*/ 268 w 243"/>
                <a:gd name="T1" fmla="*/ 34860 h 148"/>
                <a:gd name="T2" fmla="*/ 1607 w 243"/>
                <a:gd name="T3" fmla="*/ 31910 h 148"/>
                <a:gd name="T4" fmla="*/ 4018 w 243"/>
                <a:gd name="T5" fmla="*/ 27352 h 148"/>
                <a:gd name="T6" fmla="*/ 6964 w 243"/>
                <a:gd name="T7" fmla="*/ 21452 h 148"/>
                <a:gd name="T8" fmla="*/ 17946 w 243"/>
                <a:gd name="T9" fmla="*/ 9385 h 148"/>
                <a:gd name="T10" fmla="*/ 25178 w 243"/>
                <a:gd name="T11" fmla="*/ 5899 h 148"/>
                <a:gd name="T12" fmla="*/ 35892 w 243"/>
                <a:gd name="T13" fmla="*/ 2682 h 148"/>
                <a:gd name="T14" fmla="*/ 47141 w 243"/>
                <a:gd name="T15" fmla="*/ 0 h 148"/>
                <a:gd name="T16" fmla="*/ 55712 w 243"/>
                <a:gd name="T17" fmla="*/ 2950 h 148"/>
                <a:gd name="T18" fmla="*/ 60801 w 243"/>
                <a:gd name="T19" fmla="*/ 6436 h 148"/>
                <a:gd name="T20" fmla="*/ 61873 w 243"/>
                <a:gd name="T21" fmla="*/ 12871 h 148"/>
                <a:gd name="T22" fmla="*/ 65087 w 243"/>
                <a:gd name="T23" fmla="*/ 18503 h 148"/>
                <a:gd name="T24" fmla="*/ 58391 w 243"/>
                <a:gd name="T25" fmla="*/ 17698 h 148"/>
                <a:gd name="T26" fmla="*/ 51427 w 243"/>
                <a:gd name="T27" fmla="*/ 8045 h 148"/>
                <a:gd name="T28" fmla="*/ 46873 w 243"/>
                <a:gd name="T29" fmla="*/ 6436 h 148"/>
                <a:gd name="T30" fmla="*/ 32142 w 243"/>
                <a:gd name="T31" fmla="*/ 11799 h 148"/>
                <a:gd name="T32" fmla="*/ 24910 w 243"/>
                <a:gd name="T33" fmla="*/ 17162 h 148"/>
                <a:gd name="T34" fmla="*/ 17142 w 243"/>
                <a:gd name="T35" fmla="*/ 25207 h 148"/>
                <a:gd name="T36" fmla="*/ 16339 w 243"/>
                <a:gd name="T37" fmla="*/ 36737 h 148"/>
                <a:gd name="T38" fmla="*/ 8035 w 243"/>
                <a:gd name="T39" fmla="*/ 39687 h 148"/>
                <a:gd name="T40" fmla="*/ 0 w 243"/>
                <a:gd name="T41" fmla="*/ 38346 h 148"/>
                <a:gd name="T42" fmla="*/ 268 w 243"/>
                <a:gd name="T43" fmla="*/ 34860 h 1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3" h="148">
                  <a:moveTo>
                    <a:pt x="1" y="130"/>
                  </a:moveTo>
                  <a:lnTo>
                    <a:pt x="6" y="119"/>
                  </a:lnTo>
                  <a:lnTo>
                    <a:pt x="15" y="102"/>
                  </a:lnTo>
                  <a:lnTo>
                    <a:pt x="26" y="80"/>
                  </a:lnTo>
                  <a:lnTo>
                    <a:pt x="67" y="35"/>
                  </a:lnTo>
                  <a:lnTo>
                    <a:pt x="94" y="22"/>
                  </a:lnTo>
                  <a:lnTo>
                    <a:pt x="134" y="10"/>
                  </a:lnTo>
                  <a:lnTo>
                    <a:pt x="176" y="0"/>
                  </a:lnTo>
                  <a:lnTo>
                    <a:pt x="208" y="11"/>
                  </a:lnTo>
                  <a:lnTo>
                    <a:pt x="227" y="24"/>
                  </a:lnTo>
                  <a:lnTo>
                    <a:pt x="231" y="48"/>
                  </a:lnTo>
                  <a:lnTo>
                    <a:pt x="243" y="69"/>
                  </a:lnTo>
                  <a:lnTo>
                    <a:pt x="218" y="66"/>
                  </a:lnTo>
                  <a:lnTo>
                    <a:pt x="192" y="30"/>
                  </a:lnTo>
                  <a:lnTo>
                    <a:pt x="175" y="24"/>
                  </a:lnTo>
                  <a:lnTo>
                    <a:pt x="120" y="44"/>
                  </a:lnTo>
                  <a:lnTo>
                    <a:pt x="93" y="64"/>
                  </a:lnTo>
                  <a:lnTo>
                    <a:pt x="64" y="94"/>
                  </a:lnTo>
                  <a:lnTo>
                    <a:pt x="61" y="137"/>
                  </a:lnTo>
                  <a:lnTo>
                    <a:pt x="30" y="148"/>
                  </a:lnTo>
                  <a:lnTo>
                    <a:pt x="0" y="143"/>
                  </a:lnTo>
                  <a:lnTo>
                    <a:pt x="1" y="130"/>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667"/>
            <p:cNvSpPr>
              <a:spLocks noChangeArrowheads="1"/>
            </p:cNvSpPr>
            <p:nvPr/>
          </p:nvSpPr>
          <p:spPr bwMode="auto">
            <a:xfrm>
              <a:off x="5732885" y="3292822"/>
              <a:ext cx="31750" cy="25400"/>
            </a:xfrm>
            <a:custGeom>
              <a:avLst/>
              <a:gdLst>
                <a:gd name="T0" fmla="*/ 4763 w 120"/>
                <a:gd name="T1" fmla="*/ 19499 h 99"/>
                <a:gd name="T2" fmla="*/ 31750 w 120"/>
                <a:gd name="T3" fmla="*/ 25400 h 99"/>
                <a:gd name="T4" fmla="*/ 6350 w 120"/>
                <a:gd name="T5" fmla="*/ 0 h 99"/>
                <a:gd name="T6" fmla="*/ 0 w 120"/>
                <a:gd name="T7" fmla="*/ 5644 h 99"/>
                <a:gd name="T8" fmla="*/ 4763 w 120"/>
                <a:gd name="T9" fmla="*/ 19499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99">
                  <a:moveTo>
                    <a:pt x="18" y="76"/>
                  </a:moveTo>
                  <a:lnTo>
                    <a:pt x="120" y="99"/>
                  </a:lnTo>
                  <a:lnTo>
                    <a:pt x="24" y="0"/>
                  </a:lnTo>
                  <a:lnTo>
                    <a:pt x="0" y="22"/>
                  </a:lnTo>
                  <a:lnTo>
                    <a:pt x="18" y="76"/>
                  </a:lnTo>
                  <a:close/>
                </a:path>
              </a:pathLst>
            </a:custGeom>
            <a:solidFill>
              <a:srgbClr val="989B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668"/>
            <p:cNvSpPr>
              <a:spLocks noChangeArrowheads="1"/>
            </p:cNvSpPr>
            <p:nvPr/>
          </p:nvSpPr>
          <p:spPr bwMode="auto">
            <a:xfrm>
              <a:off x="5472535" y="3237259"/>
              <a:ext cx="396875" cy="163513"/>
            </a:xfrm>
            <a:custGeom>
              <a:avLst/>
              <a:gdLst>
                <a:gd name="T0" fmla="*/ 35790 w 1497"/>
                <a:gd name="T1" fmla="*/ 0 h 618"/>
                <a:gd name="T2" fmla="*/ 11135 w 1497"/>
                <a:gd name="T3" fmla="*/ 9790 h 618"/>
                <a:gd name="T4" fmla="*/ 0 w 1497"/>
                <a:gd name="T5" fmla="*/ 20638 h 618"/>
                <a:gd name="T6" fmla="*/ 3977 w 1497"/>
                <a:gd name="T7" fmla="*/ 35983 h 618"/>
                <a:gd name="T8" fmla="*/ 37381 w 1497"/>
                <a:gd name="T9" fmla="*/ 59531 h 618"/>
                <a:gd name="T10" fmla="*/ 87753 w 1497"/>
                <a:gd name="T11" fmla="*/ 106627 h 618"/>
                <a:gd name="T12" fmla="*/ 126989 w 1497"/>
                <a:gd name="T13" fmla="*/ 147638 h 618"/>
                <a:gd name="T14" fmla="*/ 149524 w 1497"/>
                <a:gd name="T15" fmla="*/ 163513 h 618"/>
                <a:gd name="T16" fmla="*/ 161984 w 1497"/>
                <a:gd name="T17" fmla="*/ 160867 h 618"/>
                <a:gd name="T18" fmla="*/ 175770 w 1497"/>
                <a:gd name="T19" fmla="*/ 148696 h 618"/>
                <a:gd name="T20" fmla="*/ 206789 w 1497"/>
                <a:gd name="T21" fmla="*/ 132821 h 618"/>
                <a:gd name="T22" fmla="*/ 339610 w 1497"/>
                <a:gd name="T23" fmla="*/ 97632 h 618"/>
                <a:gd name="T24" fmla="*/ 394489 w 1497"/>
                <a:gd name="T25" fmla="*/ 84402 h 618"/>
                <a:gd name="T26" fmla="*/ 396875 w 1497"/>
                <a:gd name="T27" fmla="*/ 79375 h 618"/>
                <a:gd name="T28" fmla="*/ 384680 w 1497"/>
                <a:gd name="T29" fmla="*/ 75142 h 618"/>
                <a:gd name="T30" fmla="*/ 373280 w 1497"/>
                <a:gd name="T31" fmla="*/ 75936 h 618"/>
                <a:gd name="T32" fmla="*/ 331392 w 1497"/>
                <a:gd name="T33" fmla="*/ 87577 h 618"/>
                <a:gd name="T34" fmla="*/ 270681 w 1497"/>
                <a:gd name="T35" fmla="*/ 101865 h 618"/>
                <a:gd name="T36" fmla="*/ 215007 w 1497"/>
                <a:gd name="T37" fmla="*/ 117475 h 618"/>
                <a:gd name="T38" fmla="*/ 188761 w 1497"/>
                <a:gd name="T39" fmla="*/ 128059 h 618"/>
                <a:gd name="T40" fmla="*/ 159333 w 1497"/>
                <a:gd name="T41" fmla="*/ 147109 h 618"/>
                <a:gd name="T42" fmla="*/ 153236 w 1497"/>
                <a:gd name="T43" fmla="*/ 147109 h 618"/>
                <a:gd name="T44" fmla="*/ 119831 w 1497"/>
                <a:gd name="T45" fmla="*/ 119327 h 618"/>
                <a:gd name="T46" fmla="*/ 166756 w 1497"/>
                <a:gd name="T47" fmla="*/ 120650 h 618"/>
                <a:gd name="T48" fmla="*/ 163310 w 1497"/>
                <a:gd name="T49" fmla="*/ 94457 h 618"/>
                <a:gd name="T50" fmla="*/ 35790 w 1497"/>
                <a:gd name="T51" fmla="*/ 0 h 6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497" h="618">
                  <a:moveTo>
                    <a:pt x="135" y="0"/>
                  </a:moveTo>
                  <a:lnTo>
                    <a:pt x="42" y="37"/>
                  </a:lnTo>
                  <a:lnTo>
                    <a:pt x="0" y="78"/>
                  </a:lnTo>
                  <a:lnTo>
                    <a:pt x="15" y="136"/>
                  </a:lnTo>
                  <a:lnTo>
                    <a:pt x="141" y="225"/>
                  </a:lnTo>
                  <a:lnTo>
                    <a:pt x="331" y="403"/>
                  </a:lnTo>
                  <a:lnTo>
                    <a:pt x="479" y="558"/>
                  </a:lnTo>
                  <a:lnTo>
                    <a:pt x="564" y="618"/>
                  </a:lnTo>
                  <a:lnTo>
                    <a:pt x="611" y="608"/>
                  </a:lnTo>
                  <a:lnTo>
                    <a:pt x="663" y="562"/>
                  </a:lnTo>
                  <a:lnTo>
                    <a:pt x="780" y="502"/>
                  </a:lnTo>
                  <a:lnTo>
                    <a:pt x="1281" y="369"/>
                  </a:lnTo>
                  <a:lnTo>
                    <a:pt x="1488" y="319"/>
                  </a:lnTo>
                  <a:lnTo>
                    <a:pt x="1497" y="300"/>
                  </a:lnTo>
                  <a:lnTo>
                    <a:pt x="1451" y="284"/>
                  </a:lnTo>
                  <a:lnTo>
                    <a:pt x="1408" y="287"/>
                  </a:lnTo>
                  <a:lnTo>
                    <a:pt x="1250" y="331"/>
                  </a:lnTo>
                  <a:lnTo>
                    <a:pt x="1021" y="385"/>
                  </a:lnTo>
                  <a:lnTo>
                    <a:pt x="811" y="444"/>
                  </a:lnTo>
                  <a:lnTo>
                    <a:pt x="712" y="484"/>
                  </a:lnTo>
                  <a:lnTo>
                    <a:pt x="601" y="556"/>
                  </a:lnTo>
                  <a:lnTo>
                    <a:pt x="578" y="556"/>
                  </a:lnTo>
                  <a:lnTo>
                    <a:pt x="452" y="451"/>
                  </a:lnTo>
                  <a:lnTo>
                    <a:pt x="629" y="456"/>
                  </a:lnTo>
                  <a:lnTo>
                    <a:pt x="616" y="357"/>
                  </a:lnTo>
                  <a:lnTo>
                    <a:pt x="135" y="0"/>
                  </a:lnTo>
                  <a:close/>
                </a:path>
              </a:pathLst>
            </a:custGeom>
            <a:solidFill>
              <a:srgbClr val="989B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669"/>
            <p:cNvSpPr>
              <a:spLocks noChangeArrowheads="1"/>
            </p:cNvSpPr>
            <p:nvPr/>
          </p:nvSpPr>
          <p:spPr bwMode="auto">
            <a:xfrm>
              <a:off x="5636047" y="3280122"/>
              <a:ext cx="107950" cy="79375"/>
            </a:xfrm>
            <a:custGeom>
              <a:avLst/>
              <a:gdLst>
                <a:gd name="T0" fmla="*/ 3969 w 408"/>
                <a:gd name="T1" fmla="*/ 40617 h 299"/>
                <a:gd name="T2" fmla="*/ 22225 w 408"/>
                <a:gd name="T3" fmla="*/ 30263 h 299"/>
                <a:gd name="T4" fmla="*/ 51329 w 408"/>
                <a:gd name="T5" fmla="*/ 20176 h 299"/>
                <a:gd name="T6" fmla="*/ 78317 w 408"/>
                <a:gd name="T7" fmla="*/ 12477 h 299"/>
                <a:gd name="T8" fmla="*/ 107950 w 408"/>
                <a:gd name="T9" fmla="*/ 0 h 299"/>
                <a:gd name="T10" fmla="*/ 99483 w 408"/>
                <a:gd name="T11" fmla="*/ 24689 h 299"/>
                <a:gd name="T12" fmla="*/ 95515 w 408"/>
                <a:gd name="T13" fmla="*/ 39289 h 299"/>
                <a:gd name="T14" fmla="*/ 75142 w 408"/>
                <a:gd name="T15" fmla="*/ 52032 h 299"/>
                <a:gd name="T16" fmla="*/ 41540 w 408"/>
                <a:gd name="T17" fmla="*/ 70615 h 299"/>
                <a:gd name="T18" fmla="*/ 3440 w 408"/>
                <a:gd name="T19" fmla="*/ 79375 h 299"/>
                <a:gd name="T20" fmla="*/ 0 w 408"/>
                <a:gd name="T21" fmla="*/ 53094 h 299"/>
                <a:gd name="T22" fmla="*/ 3969 w 408"/>
                <a:gd name="T23" fmla="*/ 40617 h 2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299">
                  <a:moveTo>
                    <a:pt x="15" y="153"/>
                  </a:moveTo>
                  <a:lnTo>
                    <a:pt x="84" y="114"/>
                  </a:lnTo>
                  <a:lnTo>
                    <a:pt x="194" y="76"/>
                  </a:lnTo>
                  <a:lnTo>
                    <a:pt x="296" y="47"/>
                  </a:lnTo>
                  <a:lnTo>
                    <a:pt x="408" y="0"/>
                  </a:lnTo>
                  <a:lnTo>
                    <a:pt x="376" y="93"/>
                  </a:lnTo>
                  <a:lnTo>
                    <a:pt x="361" y="148"/>
                  </a:lnTo>
                  <a:lnTo>
                    <a:pt x="284" y="196"/>
                  </a:lnTo>
                  <a:lnTo>
                    <a:pt x="157" y="266"/>
                  </a:lnTo>
                  <a:lnTo>
                    <a:pt x="13" y="299"/>
                  </a:lnTo>
                  <a:lnTo>
                    <a:pt x="0" y="200"/>
                  </a:lnTo>
                  <a:lnTo>
                    <a:pt x="15" y="153"/>
                  </a:lnTo>
                  <a:close/>
                </a:path>
              </a:pathLst>
            </a:custGeom>
            <a:solidFill>
              <a:srgbClr val="E9E1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670"/>
            <p:cNvSpPr>
              <a:spLocks noChangeArrowheads="1"/>
            </p:cNvSpPr>
            <p:nvPr/>
          </p:nvSpPr>
          <p:spPr bwMode="auto">
            <a:xfrm>
              <a:off x="5766222" y="3275359"/>
              <a:ext cx="79375" cy="39688"/>
            </a:xfrm>
            <a:custGeom>
              <a:avLst/>
              <a:gdLst>
                <a:gd name="T0" fmla="*/ 19779 w 305"/>
                <a:gd name="T1" fmla="*/ 0 h 151"/>
                <a:gd name="T2" fmla="*/ 60117 w 305"/>
                <a:gd name="T3" fmla="*/ 3154 h 151"/>
                <a:gd name="T4" fmla="*/ 79375 w 305"/>
                <a:gd name="T5" fmla="*/ 3154 h 151"/>
                <a:gd name="T6" fmla="*/ 69746 w 305"/>
                <a:gd name="T7" fmla="*/ 13930 h 151"/>
                <a:gd name="T8" fmla="*/ 66883 w 305"/>
                <a:gd name="T9" fmla="*/ 28123 h 151"/>
                <a:gd name="T10" fmla="*/ 52309 w 305"/>
                <a:gd name="T11" fmla="*/ 34694 h 151"/>
                <a:gd name="T12" fmla="*/ 23682 w 305"/>
                <a:gd name="T13" fmla="*/ 34168 h 151"/>
                <a:gd name="T14" fmla="*/ 1822 w 305"/>
                <a:gd name="T15" fmla="*/ 39688 h 151"/>
                <a:gd name="T16" fmla="*/ 0 w 305"/>
                <a:gd name="T17" fmla="*/ 25758 h 151"/>
                <a:gd name="T18" fmla="*/ 19779 w 305"/>
                <a:gd name="T19" fmla="*/ 0 h 1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5" h="151">
                  <a:moveTo>
                    <a:pt x="76" y="0"/>
                  </a:moveTo>
                  <a:lnTo>
                    <a:pt x="231" y="12"/>
                  </a:lnTo>
                  <a:lnTo>
                    <a:pt x="305" y="12"/>
                  </a:lnTo>
                  <a:lnTo>
                    <a:pt x="268" y="53"/>
                  </a:lnTo>
                  <a:lnTo>
                    <a:pt x="257" y="107"/>
                  </a:lnTo>
                  <a:lnTo>
                    <a:pt x="201" y="132"/>
                  </a:lnTo>
                  <a:lnTo>
                    <a:pt x="91" y="130"/>
                  </a:lnTo>
                  <a:lnTo>
                    <a:pt x="7" y="151"/>
                  </a:lnTo>
                  <a:lnTo>
                    <a:pt x="0" y="98"/>
                  </a:lnTo>
                  <a:lnTo>
                    <a:pt x="76" y="0"/>
                  </a:lnTo>
                  <a:close/>
                </a:path>
              </a:pathLst>
            </a:custGeom>
            <a:solidFill>
              <a:srgbClr val="E9E1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671"/>
            <p:cNvSpPr>
              <a:spLocks noChangeArrowheads="1"/>
            </p:cNvSpPr>
            <p:nvPr/>
          </p:nvSpPr>
          <p:spPr bwMode="auto">
            <a:xfrm>
              <a:off x="5674147" y="3195984"/>
              <a:ext cx="15875" cy="14288"/>
            </a:xfrm>
            <a:custGeom>
              <a:avLst/>
              <a:gdLst>
                <a:gd name="T0" fmla="*/ 15875 w 63"/>
                <a:gd name="T1" fmla="*/ 2521 h 51"/>
                <a:gd name="T2" fmla="*/ 12347 w 63"/>
                <a:gd name="T3" fmla="*/ 14288 h 51"/>
                <a:gd name="T4" fmla="*/ 0 w 63"/>
                <a:gd name="T5" fmla="*/ 7844 h 51"/>
                <a:gd name="T6" fmla="*/ 10079 w 63"/>
                <a:gd name="T7" fmla="*/ 0 h 51"/>
                <a:gd name="T8" fmla="*/ 15875 w 63"/>
                <a:gd name="T9" fmla="*/ 252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51">
                  <a:moveTo>
                    <a:pt x="63" y="9"/>
                  </a:moveTo>
                  <a:lnTo>
                    <a:pt x="49" y="51"/>
                  </a:lnTo>
                  <a:lnTo>
                    <a:pt x="0" y="28"/>
                  </a:lnTo>
                  <a:lnTo>
                    <a:pt x="40" y="0"/>
                  </a:lnTo>
                  <a:lnTo>
                    <a:pt x="63" y="9"/>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672"/>
            <p:cNvSpPr>
              <a:spLocks noChangeArrowheads="1"/>
            </p:cNvSpPr>
            <p:nvPr/>
          </p:nvSpPr>
          <p:spPr bwMode="auto">
            <a:xfrm>
              <a:off x="5707485" y="3224559"/>
              <a:ext cx="25400" cy="12700"/>
            </a:xfrm>
            <a:custGeom>
              <a:avLst/>
              <a:gdLst>
                <a:gd name="T0" fmla="*/ 0 w 92"/>
                <a:gd name="T1" fmla="*/ 3735 h 51"/>
                <a:gd name="T2" fmla="*/ 15461 w 92"/>
                <a:gd name="T3" fmla="*/ 996 h 51"/>
                <a:gd name="T4" fmla="*/ 25400 w 92"/>
                <a:gd name="T5" fmla="*/ 0 h 51"/>
                <a:gd name="T6" fmla="*/ 14633 w 92"/>
                <a:gd name="T7" fmla="*/ 12700 h 51"/>
                <a:gd name="T8" fmla="*/ 0 w 92"/>
                <a:gd name="T9" fmla="*/ 3735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51">
                  <a:moveTo>
                    <a:pt x="0" y="15"/>
                  </a:moveTo>
                  <a:lnTo>
                    <a:pt x="56" y="4"/>
                  </a:lnTo>
                  <a:lnTo>
                    <a:pt x="92" y="0"/>
                  </a:lnTo>
                  <a:lnTo>
                    <a:pt x="53" y="51"/>
                  </a:lnTo>
                  <a:lnTo>
                    <a:pt x="0" y="15"/>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673"/>
            <p:cNvSpPr>
              <a:spLocks noChangeArrowheads="1"/>
            </p:cNvSpPr>
            <p:nvPr/>
          </p:nvSpPr>
          <p:spPr bwMode="auto">
            <a:xfrm>
              <a:off x="5751935" y="3248372"/>
              <a:ext cx="28575" cy="20637"/>
            </a:xfrm>
            <a:custGeom>
              <a:avLst/>
              <a:gdLst>
                <a:gd name="T0" fmla="*/ 0 w 103"/>
                <a:gd name="T1" fmla="*/ 10972 h 79"/>
                <a:gd name="T2" fmla="*/ 13871 w 103"/>
                <a:gd name="T3" fmla="*/ 0 h 79"/>
                <a:gd name="T4" fmla="*/ 28575 w 103"/>
                <a:gd name="T5" fmla="*/ 8359 h 79"/>
                <a:gd name="T6" fmla="*/ 16091 w 103"/>
                <a:gd name="T7" fmla="*/ 20637 h 79"/>
                <a:gd name="T8" fmla="*/ 0 w 103"/>
                <a:gd name="T9" fmla="*/ 10972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79">
                  <a:moveTo>
                    <a:pt x="0" y="42"/>
                  </a:moveTo>
                  <a:lnTo>
                    <a:pt x="50" y="0"/>
                  </a:lnTo>
                  <a:lnTo>
                    <a:pt x="103" y="32"/>
                  </a:lnTo>
                  <a:lnTo>
                    <a:pt x="58" y="79"/>
                  </a:lnTo>
                  <a:lnTo>
                    <a:pt x="0" y="42"/>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674"/>
            <p:cNvSpPr>
              <a:spLocks noChangeArrowheads="1"/>
            </p:cNvSpPr>
            <p:nvPr/>
          </p:nvSpPr>
          <p:spPr bwMode="auto">
            <a:xfrm>
              <a:off x="5624935" y="3207097"/>
              <a:ext cx="50800" cy="15875"/>
            </a:xfrm>
            <a:custGeom>
              <a:avLst/>
              <a:gdLst>
                <a:gd name="T0" fmla="*/ 9212 w 193"/>
                <a:gd name="T1" fmla="*/ 0 h 64"/>
                <a:gd name="T2" fmla="*/ 21847 w 193"/>
                <a:gd name="T3" fmla="*/ 8682 h 64"/>
                <a:gd name="T4" fmla="*/ 38429 w 193"/>
                <a:gd name="T5" fmla="*/ 4961 h 64"/>
                <a:gd name="T6" fmla="*/ 50800 w 193"/>
                <a:gd name="T7" fmla="*/ 15875 h 64"/>
                <a:gd name="T8" fmla="*/ 33691 w 193"/>
                <a:gd name="T9" fmla="*/ 15875 h 64"/>
                <a:gd name="T10" fmla="*/ 15530 w 193"/>
                <a:gd name="T11" fmla="*/ 14139 h 64"/>
                <a:gd name="T12" fmla="*/ 0 w 193"/>
                <a:gd name="T13" fmla="*/ 5705 h 64"/>
                <a:gd name="T14" fmla="*/ 9212 w 193"/>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3" h="64">
                  <a:moveTo>
                    <a:pt x="35" y="0"/>
                  </a:moveTo>
                  <a:lnTo>
                    <a:pt x="83" y="35"/>
                  </a:lnTo>
                  <a:lnTo>
                    <a:pt x="146" y="20"/>
                  </a:lnTo>
                  <a:lnTo>
                    <a:pt x="193" y="64"/>
                  </a:lnTo>
                  <a:lnTo>
                    <a:pt x="128" y="64"/>
                  </a:lnTo>
                  <a:lnTo>
                    <a:pt x="59" y="57"/>
                  </a:lnTo>
                  <a:lnTo>
                    <a:pt x="0" y="23"/>
                  </a:lnTo>
                  <a:lnTo>
                    <a:pt x="35" y="0"/>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675"/>
            <p:cNvSpPr>
              <a:spLocks noChangeArrowheads="1"/>
            </p:cNvSpPr>
            <p:nvPr/>
          </p:nvSpPr>
          <p:spPr bwMode="auto">
            <a:xfrm>
              <a:off x="5674147" y="3242022"/>
              <a:ext cx="42863" cy="15875"/>
            </a:xfrm>
            <a:custGeom>
              <a:avLst/>
              <a:gdLst>
                <a:gd name="T0" fmla="*/ 13860 w 167"/>
                <a:gd name="T1" fmla="*/ 4097 h 62"/>
                <a:gd name="T2" fmla="*/ 24383 w 167"/>
                <a:gd name="T3" fmla="*/ 6401 h 62"/>
                <a:gd name="T4" fmla="*/ 32853 w 167"/>
                <a:gd name="T5" fmla="*/ 0 h 62"/>
                <a:gd name="T6" fmla="*/ 42863 w 167"/>
                <a:gd name="T7" fmla="*/ 13827 h 62"/>
                <a:gd name="T8" fmla="*/ 28490 w 167"/>
                <a:gd name="T9" fmla="*/ 15875 h 62"/>
                <a:gd name="T10" fmla="*/ 11293 w 167"/>
                <a:gd name="T11" fmla="*/ 13315 h 62"/>
                <a:gd name="T12" fmla="*/ 0 w 167"/>
                <a:gd name="T13" fmla="*/ 2817 h 62"/>
                <a:gd name="T14" fmla="*/ 13860 w 167"/>
                <a:gd name="T15" fmla="*/ 4097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7" h="62">
                  <a:moveTo>
                    <a:pt x="54" y="16"/>
                  </a:moveTo>
                  <a:lnTo>
                    <a:pt x="95" y="25"/>
                  </a:lnTo>
                  <a:lnTo>
                    <a:pt x="128" y="0"/>
                  </a:lnTo>
                  <a:lnTo>
                    <a:pt x="167" y="54"/>
                  </a:lnTo>
                  <a:lnTo>
                    <a:pt x="111" y="62"/>
                  </a:lnTo>
                  <a:lnTo>
                    <a:pt x="44" y="52"/>
                  </a:lnTo>
                  <a:lnTo>
                    <a:pt x="0" y="11"/>
                  </a:lnTo>
                  <a:lnTo>
                    <a:pt x="54" y="16"/>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676"/>
            <p:cNvSpPr>
              <a:spLocks noChangeArrowheads="1"/>
            </p:cNvSpPr>
            <p:nvPr/>
          </p:nvSpPr>
          <p:spPr bwMode="auto">
            <a:xfrm>
              <a:off x="5713835" y="3264247"/>
              <a:ext cx="36512" cy="19050"/>
            </a:xfrm>
            <a:custGeom>
              <a:avLst/>
              <a:gdLst>
                <a:gd name="T0" fmla="*/ 10693 w 140"/>
                <a:gd name="T1" fmla="*/ 4498 h 72"/>
                <a:gd name="T2" fmla="*/ 28427 w 140"/>
                <a:gd name="T3" fmla="*/ 0 h 72"/>
                <a:gd name="T4" fmla="*/ 36512 w 140"/>
                <a:gd name="T5" fmla="*/ 10054 h 72"/>
                <a:gd name="T6" fmla="*/ 20603 w 140"/>
                <a:gd name="T7" fmla="*/ 19050 h 72"/>
                <a:gd name="T8" fmla="*/ 0 w 140"/>
                <a:gd name="T9" fmla="*/ 10583 h 72"/>
                <a:gd name="T10" fmla="*/ 10693 w 140"/>
                <a:gd name="T11" fmla="*/ 4498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72">
                  <a:moveTo>
                    <a:pt x="41" y="17"/>
                  </a:moveTo>
                  <a:lnTo>
                    <a:pt x="109" y="0"/>
                  </a:lnTo>
                  <a:lnTo>
                    <a:pt x="140" y="38"/>
                  </a:lnTo>
                  <a:lnTo>
                    <a:pt x="79" y="72"/>
                  </a:lnTo>
                  <a:lnTo>
                    <a:pt x="0" y="40"/>
                  </a:lnTo>
                  <a:lnTo>
                    <a:pt x="41" y="17"/>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677"/>
            <p:cNvSpPr>
              <a:spLocks noChangeArrowheads="1"/>
            </p:cNvSpPr>
            <p:nvPr/>
          </p:nvSpPr>
          <p:spPr bwMode="auto">
            <a:xfrm>
              <a:off x="5509047" y="3216622"/>
              <a:ext cx="144463" cy="141287"/>
            </a:xfrm>
            <a:custGeom>
              <a:avLst/>
              <a:gdLst>
                <a:gd name="T0" fmla="*/ 2900 w 548"/>
                <a:gd name="T1" fmla="*/ 7908 h 536"/>
                <a:gd name="T2" fmla="*/ 0 w 548"/>
                <a:gd name="T3" fmla="*/ 39276 h 536"/>
                <a:gd name="T4" fmla="*/ 35061 w 548"/>
                <a:gd name="T5" fmla="*/ 57200 h 536"/>
                <a:gd name="T6" fmla="*/ 81458 w 548"/>
                <a:gd name="T7" fmla="*/ 102802 h 536"/>
                <a:gd name="T8" fmla="*/ 133391 w 548"/>
                <a:gd name="T9" fmla="*/ 141287 h 536"/>
                <a:gd name="T10" fmla="*/ 129173 w 548"/>
                <a:gd name="T11" fmla="*/ 122045 h 536"/>
                <a:gd name="T12" fmla="*/ 144463 w 548"/>
                <a:gd name="T13" fmla="*/ 100957 h 536"/>
                <a:gd name="T14" fmla="*/ 124955 w 548"/>
                <a:gd name="T15" fmla="*/ 84087 h 536"/>
                <a:gd name="T16" fmla="*/ 70123 w 548"/>
                <a:gd name="T17" fmla="*/ 36376 h 536"/>
                <a:gd name="T18" fmla="*/ 41652 w 548"/>
                <a:gd name="T19" fmla="*/ 13707 h 536"/>
                <a:gd name="T20" fmla="*/ 13445 w 548"/>
                <a:gd name="T21" fmla="*/ 3954 h 536"/>
                <a:gd name="T22" fmla="*/ 7909 w 548"/>
                <a:gd name="T23" fmla="*/ 0 h 536"/>
                <a:gd name="T24" fmla="*/ 2900 w 548"/>
                <a:gd name="T25" fmla="*/ 7908 h 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8" h="536">
                  <a:moveTo>
                    <a:pt x="11" y="30"/>
                  </a:moveTo>
                  <a:lnTo>
                    <a:pt x="0" y="149"/>
                  </a:lnTo>
                  <a:lnTo>
                    <a:pt x="133" y="217"/>
                  </a:lnTo>
                  <a:lnTo>
                    <a:pt x="309" y="390"/>
                  </a:lnTo>
                  <a:lnTo>
                    <a:pt x="506" y="536"/>
                  </a:lnTo>
                  <a:lnTo>
                    <a:pt x="490" y="463"/>
                  </a:lnTo>
                  <a:lnTo>
                    <a:pt x="548" y="383"/>
                  </a:lnTo>
                  <a:lnTo>
                    <a:pt x="474" y="319"/>
                  </a:lnTo>
                  <a:lnTo>
                    <a:pt x="266" y="138"/>
                  </a:lnTo>
                  <a:lnTo>
                    <a:pt x="158" y="52"/>
                  </a:lnTo>
                  <a:lnTo>
                    <a:pt x="51" y="15"/>
                  </a:lnTo>
                  <a:lnTo>
                    <a:pt x="30" y="0"/>
                  </a:lnTo>
                  <a:lnTo>
                    <a:pt x="11" y="30"/>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678"/>
            <p:cNvSpPr>
              <a:spLocks noChangeArrowheads="1"/>
            </p:cNvSpPr>
            <p:nvPr/>
          </p:nvSpPr>
          <p:spPr bwMode="auto">
            <a:xfrm>
              <a:off x="5653510" y="3192809"/>
              <a:ext cx="33337" cy="26988"/>
            </a:xfrm>
            <a:custGeom>
              <a:avLst/>
              <a:gdLst>
                <a:gd name="T0" fmla="*/ 0 w 126"/>
                <a:gd name="T1" fmla="*/ 12292 h 101"/>
                <a:gd name="T2" fmla="*/ 11112 w 126"/>
                <a:gd name="T3" fmla="*/ 0 h 101"/>
                <a:gd name="T4" fmla="*/ 33337 w 126"/>
                <a:gd name="T5" fmla="*/ 16567 h 101"/>
                <a:gd name="T6" fmla="*/ 25400 w 126"/>
                <a:gd name="T7" fmla="*/ 26988 h 101"/>
                <a:gd name="T8" fmla="*/ 0 w 126"/>
                <a:gd name="T9" fmla="*/ 12292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101">
                  <a:moveTo>
                    <a:pt x="0" y="46"/>
                  </a:moveTo>
                  <a:lnTo>
                    <a:pt x="42" y="0"/>
                  </a:lnTo>
                  <a:lnTo>
                    <a:pt x="126" y="62"/>
                  </a:lnTo>
                  <a:lnTo>
                    <a:pt x="96" y="101"/>
                  </a:lnTo>
                  <a:lnTo>
                    <a:pt x="0" y="46"/>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679"/>
            <p:cNvSpPr>
              <a:spLocks noChangeArrowheads="1"/>
            </p:cNvSpPr>
            <p:nvPr/>
          </p:nvSpPr>
          <p:spPr bwMode="auto">
            <a:xfrm>
              <a:off x="5691610" y="3216622"/>
              <a:ext cx="33337" cy="31750"/>
            </a:xfrm>
            <a:custGeom>
              <a:avLst/>
              <a:gdLst>
                <a:gd name="T0" fmla="*/ 0 w 128"/>
                <a:gd name="T1" fmla="*/ 13645 h 121"/>
                <a:gd name="T2" fmla="*/ 4688 w 128"/>
                <a:gd name="T3" fmla="*/ 0 h 121"/>
                <a:gd name="T4" fmla="*/ 33337 w 128"/>
                <a:gd name="T5" fmla="*/ 24928 h 121"/>
                <a:gd name="T6" fmla="*/ 29170 w 128"/>
                <a:gd name="T7" fmla="*/ 31750 h 121"/>
                <a:gd name="T8" fmla="*/ 0 w 128"/>
                <a:gd name="T9" fmla="*/ 13645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121">
                  <a:moveTo>
                    <a:pt x="0" y="52"/>
                  </a:moveTo>
                  <a:lnTo>
                    <a:pt x="18" y="0"/>
                  </a:lnTo>
                  <a:lnTo>
                    <a:pt x="128" y="95"/>
                  </a:lnTo>
                  <a:lnTo>
                    <a:pt x="112" y="121"/>
                  </a:lnTo>
                  <a:lnTo>
                    <a:pt x="0" y="52"/>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680"/>
            <p:cNvSpPr>
              <a:spLocks noChangeArrowheads="1"/>
            </p:cNvSpPr>
            <p:nvPr/>
          </p:nvSpPr>
          <p:spPr bwMode="auto">
            <a:xfrm>
              <a:off x="5726535" y="3245197"/>
              <a:ext cx="53975" cy="69850"/>
            </a:xfrm>
            <a:custGeom>
              <a:avLst/>
              <a:gdLst>
                <a:gd name="T0" fmla="*/ 0 w 206"/>
                <a:gd name="T1" fmla="*/ 14552 h 264"/>
                <a:gd name="T2" fmla="*/ 12053 w 206"/>
                <a:gd name="T3" fmla="*/ 0 h 264"/>
                <a:gd name="T4" fmla="*/ 53975 w 206"/>
                <a:gd name="T5" fmla="*/ 30162 h 264"/>
                <a:gd name="T6" fmla="*/ 40874 w 206"/>
                <a:gd name="T7" fmla="*/ 69850 h 264"/>
                <a:gd name="T8" fmla="*/ 9433 w 206"/>
                <a:gd name="T9" fmla="*/ 46831 h 264"/>
                <a:gd name="T10" fmla="*/ 23581 w 206"/>
                <a:gd name="T11" fmla="*/ 22490 h 264"/>
                <a:gd name="T12" fmla="*/ 0 w 206"/>
                <a:gd name="T13" fmla="*/ 14552 h 2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264">
                  <a:moveTo>
                    <a:pt x="0" y="55"/>
                  </a:moveTo>
                  <a:lnTo>
                    <a:pt x="46" y="0"/>
                  </a:lnTo>
                  <a:lnTo>
                    <a:pt x="206" y="114"/>
                  </a:lnTo>
                  <a:lnTo>
                    <a:pt x="156" y="264"/>
                  </a:lnTo>
                  <a:lnTo>
                    <a:pt x="36" y="177"/>
                  </a:lnTo>
                  <a:lnTo>
                    <a:pt x="90" y="85"/>
                  </a:lnTo>
                  <a:lnTo>
                    <a:pt x="0" y="55"/>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681"/>
            <p:cNvSpPr>
              <a:spLocks noChangeArrowheads="1"/>
            </p:cNvSpPr>
            <p:nvPr/>
          </p:nvSpPr>
          <p:spPr bwMode="auto">
            <a:xfrm>
              <a:off x="5478885" y="3257897"/>
              <a:ext cx="149225" cy="142875"/>
            </a:xfrm>
            <a:custGeom>
              <a:avLst/>
              <a:gdLst>
                <a:gd name="T0" fmla="*/ 0 w 564"/>
                <a:gd name="T1" fmla="*/ 5556 h 540"/>
                <a:gd name="T2" fmla="*/ 3969 w 564"/>
                <a:gd name="T3" fmla="*/ 0 h 540"/>
                <a:gd name="T4" fmla="*/ 14023 w 564"/>
                <a:gd name="T5" fmla="*/ 5556 h 540"/>
                <a:gd name="T6" fmla="*/ 21696 w 564"/>
                <a:gd name="T7" fmla="*/ 18521 h 540"/>
                <a:gd name="T8" fmla="*/ 46831 w 564"/>
                <a:gd name="T9" fmla="*/ 33867 h 540"/>
                <a:gd name="T10" fmla="*/ 88635 w 564"/>
                <a:gd name="T11" fmla="*/ 70379 h 540"/>
                <a:gd name="T12" fmla="*/ 134673 w 564"/>
                <a:gd name="T13" fmla="*/ 117210 h 540"/>
                <a:gd name="T14" fmla="*/ 146315 w 564"/>
                <a:gd name="T15" fmla="*/ 126471 h 540"/>
                <a:gd name="T16" fmla="*/ 149225 w 564"/>
                <a:gd name="T17" fmla="*/ 132821 h 540"/>
                <a:gd name="T18" fmla="*/ 142610 w 564"/>
                <a:gd name="T19" fmla="*/ 142875 h 540"/>
                <a:gd name="T20" fmla="*/ 131233 w 564"/>
                <a:gd name="T21" fmla="*/ 134938 h 540"/>
                <a:gd name="T22" fmla="*/ 112712 w 564"/>
                <a:gd name="T23" fmla="*/ 120650 h 540"/>
                <a:gd name="T24" fmla="*/ 71173 w 564"/>
                <a:gd name="T25" fmla="*/ 73554 h 540"/>
                <a:gd name="T26" fmla="*/ 45773 w 564"/>
                <a:gd name="T27" fmla="*/ 48419 h 540"/>
                <a:gd name="T28" fmla="*/ 22490 w 564"/>
                <a:gd name="T29" fmla="*/ 31750 h 540"/>
                <a:gd name="T30" fmla="*/ 2117 w 564"/>
                <a:gd name="T31" fmla="*/ 12171 h 540"/>
                <a:gd name="T32" fmla="*/ 0 w 564"/>
                <a:gd name="T33" fmla="*/ 5556 h 5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64" h="540">
                  <a:moveTo>
                    <a:pt x="0" y="21"/>
                  </a:moveTo>
                  <a:lnTo>
                    <a:pt x="15" y="0"/>
                  </a:lnTo>
                  <a:lnTo>
                    <a:pt x="53" y="21"/>
                  </a:lnTo>
                  <a:lnTo>
                    <a:pt x="82" y="70"/>
                  </a:lnTo>
                  <a:lnTo>
                    <a:pt x="177" y="128"/>
                  </a:lnTo>
                  <a:lnTo>
                    <a:pt x="335" y="266"/>
                  </a:lnTo>
                  <a:lnTo>
                    <a:pt x="509" y="443"/>
                  </a:lnTo>
                  <a:lnTo>
                    <a:pt x="553" y="478"/>
                  </a:lnTo>
                  <a:lnTo>
                    <a:pt x="564" y="502"/>
                  </a:lnTo>
                  <a:lnTo>
                    <a:pt x="539" y="540"/>
                  </a:lnTo>
                  <a:lnTo>
                    <a:pt x="496" y="510"/>
                  </a:lnTo>
                  <a:lnTo>
                    <a:pt x="426" y="456"/>
                  </a:lnTo>
                  <a:lnTo>
                    <a:pt x="269" y="278"/>
                  </a:lnTo>
                  <a:lnTo>
                    <a:pt x="173" y="183"/>
                  </a:lnTo>
                  <a:lnTo>
                    <a:pt x="85" y="120"/>
                  </a:lnTo>
                  <a:lnTo>
                    <a:pt x="8" y="46"/>
                  </a:lnTo>
                  <a:lnTo>
                    <a:pt x="0" y="21"/>
                  </a:lnTo>
                  <a:close/>
                </a:path>
              </a:pathLst>
            </a:custGeom>
            <a:solidFill>
              <a:srgbClr val="656B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682"/>
            <p:cNvSpPr>
              <a:spLocks noChangeArrowheads="1"/>
            </p:cNvSpPr>
            <p:nvPr/>
          </p:nvSpPr>
          <p:spPr bwMode="auto">
            <a:xfrm>
              <a:off x="5507460" y="3257897"/>
              <a:ext cx="93662" cy="68262"/>
            </a:xfrm>
            <a:custGeom>
              <a:avLst/>
              <a:gdLst>
                <a:gd name="T0" fmla="*/ 0 w 352"/>
                <a:gd name="T1" fmla="*/ 0 h 255"/>
                <a:gd name="T2" fmla="*/ 27407 w 352"/>
                <a:gd name="T3" fmla="*/ 22754 h 255"/>
                <a:gd name="T4" fmla="*/ 93662 w 352"/>
                <a:gd name="T5" fmla="*/ 68262 h 255"/>
                <a:gd name="T6" fmla="*/ 50556 w 352"/>
                <a:gd name="T7" fmla="*/ 24628 h 255"/>
                <a:gd name="T8" fmla="*/ 26875 w 352"/>
                <a:gd name="T9" fmla="*/ 8566 h 255"/>
                <a:gd name="T10" fmla="*/ 0 w 352"/>
                <a:gd name="T11" fmla="*/ 0 h 2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2" h="255">
                  <a:moveTo>
                    <a:pt x="0" y="0"/>
                  </a:moveTo>
                  <a:lnTo>
                    <a:pt x="103" y="85"/>
                  </a:lnTo>
                  <a:lnTo>
                    <a:pt x="352" y="255"/>
                  </a:lnTo>
                  <a:lnTo>
                    <a:pt x="190" y="92"/>
                  </a:lnTo>
                  <a:lnTo>
                    <a:pt x="101" y="32"/>
                  </a:lnTo>
                  <a:lnTo>
                    <a:pt x="0" y="0"/>
                  </a:lnTo>
                  <a:close/>
                </a:path>
              </a:pathLst>
            </a:custGeom>
            <a:solidFill>
              <a:srgbClr val="656B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683"/>
            <p:cNvSpPr>
              <a:spLocks noChangeArrowheads="1"/>
            </p:cNvSpPr>
            <p:nvPr/>
          </p:nvSpPr>
          <p:spPr bwMode="auto">
            <a:xfrm>
              <a:off x="5474122" y="3237259"/>
              <a:ext cx="404813" cy="168275"/>
            </a:xfrm>
            <a:custGeom>
              <a:avLst/>
              <a:gdLst>
                <a:gd name="T0" fmla="*/ 29311 w 1533"/>
                <a:gd name="T1" fmla="*/ 6912 h 633"/>
                <a:gd name="T2" fmla="*/ 8186 w 1533"/>
                <a:gd name="T3" fmla="*/ 17545 h 633"/>
                <a:gd name="T4" fmla="*/ 9770 w 1533"/>
                <a:gd name="T5" fmla="*/ 29508 h 633"/>
                <a:gd name="T6" fmla="*/ 25086 w 1533"/>
                <a:gd name="T7" fmla="*/ 42800 h 633"/>
                <a:gd name="T8" fmla="*/ 41722 w 1533"/>
                <a:gd name="T9" fmla="*/ 58484 h 633"/>
                <a:gd name="T10" fmla="*/ 57830 w 1533"/>
                <a:gd name="T11" fmla="*/ 72308 h 633"/>
                <a:gd name="T12" fmla="*/ 67073 w 1533"/>
                <a:gd name="T13" fmla="*/ 79220 h 633"/>
                <a:gd name="T14" fmla="*/ 79220 w 1533"/>
                <a:gd name="T15" fmla="*/ 89853 h 633"/>
                <a:gd name="T16" fmla="*/ 89782 w 1533"/>
                <a:gd name="T17" fmla="*/ 102613 h 633"/>
                <a:gd name="T18" fmla="*/ 99289 w 1533"/>
                <a:gd name="T19" fmla="*/ 114576 h 633"/>
                <a:gd name="T20" fmla="*/ 108795 w 1533"/>
                <a:gd name="T21" fmla="*/ 125741 h 633"/>
                <a:gd name="T22" fmla="*/ 119622 w 1533"/>
                <a:gd name="T23" fmla="*/ 136640 h 633"/>
                <a:gd name="T24" fmla="*/ 131505 w 1533"/>
                <a:gd name="T25" fmla="*/ 146211 h 633"/>
                <a:gd name="T26" fmla="*/ 144180 w 1533"/>
                <a:gd name="T27" fmla="*/ 154186 h 633"/>
                <a:gd name="T28" fmla="*/ 157383 w 1533"/>
                <a:gd name="T29" fmla="*/ 158439 h 633"/>
                <a:gd name="T30" fmla="*/ 169530 w 1533"/>
                <a:gd name="T31" fmla="*/ 150464 h 633"/>
                <a:gd name="T32" fmla="*/ 181941 w 1533"/>
                <a:gd name="T33" fmla="*/ 141425 h 633"/>
                <a:gd name="T34" fmla="*/ 194881 w 1533"/>
                <a:gd name="T35" fmla="*/ 135045 h 633"/>
                <a:gd name="T36" fmla="*/ 217062 w 1533"/>
                <a:gd name="T37" fmla="*/ 127336 h 633"/>
                <a:gd name="T38" fmla="*/ 244525 w 1533"/>
                <a:gd name="T39" fmla="*/ 118829 h 633"/>
                <a:gd name="T40" fmla="*/ 275421 w 1533"/>
                <a:gd name="T41" fmla="*/ 109791 h 633"/>
                <a:gd name="T42" fmla="*/ 309485 w 1533"/>
                <a:gd name="T43" fmla="*/ 100486 h 633"/>
                <a:gd name="T44" fmla="*/ 351208 w 1533"/>
                <a:gd name="T45" fmla="*/ 90119 h 633"/>
                <a:gd name="T46" fmla="*/ 381839 w 1533"/>
                <a:gd name="T47" fmla="*/ 84802 h 633"/>
                <a:gd name="T48" fmla="*/ 391346 w 1533"/>
                <a:gd name="T49" fmla="*/ 76561 h 633"/>
                <a:gd name="T50" fmla="*/ 381047 w 1533"/>
                <a:gd name="T51" fmla="*/ 68852 h 633"/>
                <a:gd name="T52" fmla="*/ 369956 w 1533"/>
                <a:gd name="T53" fmla="*/ 61940 h 633"/>
                <a:gd name="T54" fmla="*/ 365995 w 1533"/>
                <a:gd name="T55" fmla="*/ 55826 h 633"/>
                <a:gd name="T56" fmla="*/ 404813 w 1533"/>
                <a:gd name="T57" fmla="*/ 78954 h 633"/>
                <a:gd name="T58" fmla="*/ 396627 w 1533"/>
                <a:gd name="T59" fmla="*/ 88524 h 633"/>
                <a:gd name="T60" fmla="*/ 368636 w 1533"/>
                <a:gd name="T61" fmla="*/ 94372 h 633"/>
                <a:gd name="T62" fmla="*/ 337740 w 1533"/>
                <a:gd name="T63" fmla="*/ 102613 h 633"/>
                <a:gd name="T64" fmla="*/ 299979 w 1533"/>
                <a:gd name="T65" fmla="*/ 111917 h 633"/>
                <a:gd name="T66" fmla="*/ 266178 w 1533"/>
                <a:gd name="T67" fmla="*/ 121488 h 633"/>
                <a:gd name="T68" fmla="*/ 240300 w 1533"/>
                <a:gd name="T69" fmla="*/ 129197 h 633"/>
                <a:gd name="T70" fmla="*/ 210989 w 1533"/>
                <a:gd name="T71" fmla="*/ 137704 h 633"/>
                <a:gd name="T72" fmla="*/ 185638 w 1533"/>
                <a:gd name="T73" fmla="*/ 147806 h 633"/>
                <a:gd name="T74" fmla="*/ 169002 w 1533"/>
                <a:gd name="T75" fmla="*/ 159768 h 633"/>
                <a:gd name="T76" fmla="*/ 156327 w 1533"/>
                <a:gd name="T77" fmla="*/ 166946 h 633"/>
                <a:gd name="T78" fmla="*/ 141011 w 1533"/>
                <a:gd name="T79" fmla="*/ 164553 h 633"/>
                <a:gd name="T80" fmla="*/ 127280 w 1533"/>
                <a:gd name="T81" fmla="*/ 153388 h 633"/>
                <a:gd name="T82" fmla="*/ 112492 w 1533"/>
                <a:gd name="T83" fmla="*/ 141691 h 633"/>
                <a:gd name="T84" fmla="*/ 101665 w 1533"/>
                <a:gd name="T85" fmla="*/ 130792 h 633"/>
                <a:gd name="T86" fmla="*/ 92687 w 1533"/>
                <a:gd name="T87" fmla="*/ 120158 h 633"/>
                <a:gd name="T88" fmla="*/ 83445 w 1533"/>
                <a:gd name="T89" fmla="*/ 108993 h 633"/>
                <a:gd name="T90" fmla="*/ 73146 w 1533"/>
                <a:gd name="T91" fmla="*/ 97828 h 633"/>
                <a:gd name="T92" fmla="*/ 60999 w 1533"/>
                <a:gd name="T93" fmla="*/ 87992 h 633"/>
                <a:gd name="T94" fmla="*/ 47004 w 1533"/>
                <a:gd name="T95" fmla="*/ 76029 h 633"/>
                <a:gd name="T96" fmla="*/ 33008 w 1533"/>
                <a:gd name="T97" fmla="*/ 60345 h 633"/>
                <a:gd name="T98" fmla="*/ 19541 w 1533"/>
                <a:gd name="T99" fmla="*/ 47585 h 633"/>
                <a:gd name="T100" fmla="*/ 8186 w 1533"/>
                <a:gd name="T101" fmla="*/ 39876 h 633"/>
                <a:gd name="T102" fmla="*/ 0 w 1533"/>
                <a:gd name="T103" fmla="*/ 25255 h 633"/>
                <a:gd name="T104" fmla="*/ 5281 w 1533"/>
                <a:gd name="T105" fmla="*/ 14621 h 633"/>
                <a:gd name="T106" fmla="*/ 19277 w 1533"/>
                <a:gd name="T107" fmla="*/ 6380 h 633"/>
                <a:gd name="T108" fmla="*/ 37233 w 1533"/>
                <a:gd name="T109" fmla="*/ 3190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533" h="633">
                  <a:moveTo>
                    <a:pt x="141" y="12"/>
                  </a:moveTo>
                  <a:lnTo>
                    <a:pt x="125" y="20"/>
                  </a:lnTo>
                  <a:lnTo>
                    <a:pt x="111" y="26"/>
                  </a:lnTo>
                  <a:lnTo>
                    <a:pt x="83" y="35"/>
                  </a:lnTo>
                  <a:lnTo>
                    <a:pt x="55" y="46"/>
                  </a:lnTo>
                  <a:lnTo>
                    <a:pt x="31" y="66"/>
                  </a:lnTo>
                  <a:lnTo>
                    <a:pt x="23" y="89"/>
                  </a:lnTo>
                  <a:lnTo>
                    <a:pt x="29" y="101"/>
                  </a:lnTo>
                  <a:lnTo>
                    <a:pt x="37" y="111"/>
                  </a:lnTo>
                  <a:lnTo>
                    <a:pt x="52" y="125"/>
                  </a:lnTo>
                  <a:lnTo>
                    <a:pt x="65" y="137"/>
                  </a:lnTo>
                  <a:lnTo>
                    <a:pt x="95" y="161"/>
                  </a:lnTo>
                  <a:lnTo>
                    <a:pt x="118" y="182"/>
                  </a:lnTo>
                  <a:lnTo>
                    <a:pt x="139" y="201"/>
                  </a:lnTo>
                  <a:lnTo>
                    <a:pt x="158" y="220"/>
                  </a:lnTo>
                  <a:lnTo>
                    <a:pt x="178" y="237"/>
                  </a:lnTo>
                  <a:lnTo>
                    <a:pt x="198" y="255"/>
                  </a:lnTo>
                  <a:lnTo>
                    <a:pt x="219" y="272"/>
                  </a:lnTo>
                  <a:lnTo>
                    <a:pt x="231" y="280"/>
                  </a:lnTo>
                  <a:lnTo>
                    <a:pt x="242" y="289"/>
                  </a:lnTo>
                  <a:lnTo>
                    <a:pt x="254" y="298"/>
                  </a:lnTo>
                  <a:lnTo>
                    <a:pt x="268" y="305"/>
                  </a:lnTo>
                  <a:lnTo>
                    <a:pt x="284" y="322"/>
                  </a:lnTo>
                  <a:lnTo>
                    <a:pt x="300" y="338"/>
                  </a:lnTo>
                  <a:lnTo>
                    <a:pt x="314" y="355"/>
                  </a:lnTo>
                  <a:lnTo>
                    <a:pt x="328" y="370"/>
                  </a:lnTo>
                  <a:lnTo>
                    <a:pt x="340" y="386"/>
                  </a:lnTo>
                  <a:lnTo>
                    <a:pt x="353" y="401"/>
                  </a:lnTo>
                  <a:lnTo>
                    <a:pt x="365" y="416"/>
                  </a:lnTo>
                  <a:lnTo>
                    <a:pt x="376" y="431"/>
                  </a:lnTo>
                  <a:lnTo>
                    <a:pt x="388" y="445"/>
                  </a:lnTo>
                  <a:lnTo>
                    <a:pt x="400" y="458"/>
                  </a:lnTo>
                  <a:lnTo>
                    <a:pt x="412" y="473"/>
                  </a:lnTo>
                  <a:lnTo>
                    <a:pt x="425" y="487"/>
                  </a:lnTo>
                  <a:lnTo>
                    <a:pt x="438" y="500"/>
                  </a:lnTo>
                  <a:lnTo>
                    <a:pt x="453" y="514"/>
                  </a:lnTo>
                  <a:lnTo>
                    <a:pt x="470" y="528"/>
                  </a:lnTo>
                  <a:lnTo>
                    <a:pt x="487" y="542"/>
                  </a:lnTo>
                  <a:lnTo>
                    <a:pt x="498" y="550"/>
                  </a:lnTo>
                  <a:lnTo>
                    <a:pt x="508" y="556"/>
                  </a:lnTo>
                  <a:lnTo>
                    <a:pt x="526" y="568"/>
                  </a:lnTo>
                  <a:lnTo>
                    <a:pt x="546" y="580"/>
                  </a:lnTo>
                  <a:lnTo>
                    <a:pt x="566" y="594"/>
                  </a:lnTo>
                  <a:lnTo>
                    <a:pt x="582" y="599"/>
                  </a:lnTo>
                  <a:lnTo>
                    <a:pt x="596" y="596"/>
                  </a:lnTo>
                  <a:lnTo>
                    <a:pt x="610" y="589"/>
                  </a:lnTo>
                  <a:lnTo>
                    <a:pt x="626" y="580"/>
                  </a:lnTo>
                  <a:lnTo>
                    <a:pt x="642" y="566"/>
                  </a:lnTo>
                  <a:lnTo>
                    <a:pt x="659" y="554"/>
                  </a:lnTo>
                  <a:lnTo>
                    <a:pt x="674" y="543"/>
                  </a:lnTo>
                  <a:lnTo>
                    <a:pt x="689" y="532"/>
                  </a:lnTo>
                  <a:lnTo>
                    <a:pt x="706" y="523"/>
                  </a:lnTo>
                  <a:lnTo>
                    <a:pt x="721" y="514"/>
                  </a:lnTo>
                  <a:lnTo>
                    <a:pt x="738" y="508"/>
                  </a:lnTo>
                  <a:lnTo>
                    <a:pt x="754" y="501"/>
                  </a:lnTo>
                  <a:lnTo>
                    <a:pt x="787" y="489"/>
                  </a:lnTo>
                  <a:lnTo>
                    <a:pt x="822" y="479"/>
                  </a:lnTo>
                  <a:lnTo>
                    <a:pt x="861" y="467"/>
                  </a:lnTo>
                  <a:lnTo>
                    <a:pt x="900" y="455"/>
                  </a:lnTo>
                  <a:lnTo>
                    <a:pt x="926" y="447"/>
                  </a:lnTo>
                  <a:lnTo>
                    <a:pt x="952" y="440"/>
                  </a:lnTo>
                  <a:lnTo>
                    <a:pt x="999" y="425"/>
                  </a:lnTo>
                  <a:lnTo>
                    <a:pt x="1043" y="413"/>
                  </a:lnTo>
                  <a:lnTo>
                    <a:pt x="1085" y="401"/>
                  </a:lnTo>
                  <a:lnTo>
                    <a:pt x="1128" y="389"/>
                  </a:lnTo>
                  <a:lnTo>
                    <a:pt x="1172" y="378"/>
                  </a:lnTo>
                  <a:lnTo>
                    <a:pt x="1219" y="366"/>
                  </a:lnTo>
                  <a:lnTo>
                    <a:pt x="1271" y="354"/>
                  </a:lnTo>
                  <a:lnTo>
                    <a:pt x="1330" y="339"/>
                  </a:lnTo>
                  <a:lnTo>
                    <a:pt x="1358" y="332"/>
                  </a:lnTo>
                  <a:lnTo>
                    <a:pt x="1389" y="324"/>
                  </a:lnTo>
                  <a:lnTo>
                    <a:pt x="1446" y="319"/>
                  </a:lnTo>
                  <a:lnTo>
                    <a:pt x="1472" y="313"/>
                  </a:lnTo>
                  <a:lnTo>
                    <a:pt x="1495" y="300"/>
                  </a:lnTo>
                  <a:lnTo>
                    <a:pt x="1482" y="288"/>
                  </a:lnTo>
                  <a:lnTo>
                    <a:pt x="1468" y="277"/>
                  </a:lnTo>
                  <a:lnTo>
                    <a:pt x="1455" y="268"/>
                  </a:lnTo>
                  <a:lnTo>
                    <a:pt x="1443" y="259"/>
                  </a:lnTo>
                  <a:lnTo>
                    <a:pt x="1430" y="250"/>
                  </a:lnTo>
                  <a:lnTo>
                    <a:pt x="1416" y="242"/>
                  </a:lnTo>
                  <a:lnTo>
                    <a:pt x="1401" y="233"/>
                  </a:lnTo>
                  <a:lnTo>
                    <a:pt x="1385" y="223"/>
                  </a:lnTo>
                  <a:lnTo>
                    <a:pt x="1383" y="214"/>
                  </a:lnTo>
                  <a:lnTo>
                    <a:pt x="1386" y="210"/>
                  </a:lnTo>
                  <a:lnTo>
                    <a:pt x="1393" y="211"/>
                  </a:lnTo>
                  <a:lnTo>
                    <a:pt x="1528" y="287"/>
                  </a:lnTo>
                  <a:lnTo>
                    <a:pt x="1533" y="297"/>
                  </a:lnTo>
                  <a:lnTo>
                    <a:pt x="1530" y="308"/>
                  </a:lnTo>
                  <a:lnTo>
                    <a:pt x="1517" y="322"/>
                  </a:lnTo>
                  <a:lnTo>
                    <a:pt x="1502" y="333"/>
                  </a:lnTo>
                  <a:lnTo>
                    <a:pt x="1487" y="339"/>
                  </a:lnTo>
                  <a:lnTo>
                    <a:pt x="1471" y="345"/>
                  </a:lnTo>
                  <a:lnTo>
                    <a:pt x="1396" y="355"/>
                  </a:lnTo>
                  <a:lnTo>
                    <a:pt x="1337" y="370"/>
                  </a:lnTo>
                  <a:lnTo>
                    <a:pt x="1309" y="378"/>
                  </a:lnTo>
                  <a:lnTo>
                    <a:pt x="1279" y="386"/>
                  </a:lnTo>
                  <a:lnTo>
                    <a:pt x="1227" y="398"/>
                  </a:lnTo>
                  <a:lnTo>
                    <a:pt x="1180" y="410"/>
                  </a:lnTo>
                  <a:lnTo>
                    <a:pt x="1136" y="421"/>
                  </a:lnTo>
                  <a:lnTo>
                    <a:pt x="1093" y="432"/>
                  </a:lnTo>
                  <a:lnTo>
                    <a:pt x="1051" y="444"/>
                  </a:lnTo>
                  <a:lnTo>
                    <a:pt x="1008" y="457"/>
                  </a:lnTo>
                  <a:lnTo>
                    <a:pt x="960" y="470"/>
                  </a:lnTo>
                  <a:lnTo>
                    <a:pt x="936" y="478"/>
                  </a:lnTo>
                  <a:lnTo>
                    <a:pt x="910" y="486"/>
                  </a:lnTo>
                  <a:lnTo>
                    <a:pt x="870" y="498"/>
                  </a:lnTo>
                  <a:lnTo>
                    <a:pt x="834" y="508"/>
                  </a:lnTo>
                  <a:lnTo>
                    <a:pt x="799" y="518"/>
                  </a:lnTo>
                  <a:lnTo>
                    <a:pt x="766" y="528"/>
                  </a:lnTo>
                  <a:lnTo>
                    <a:pt x="734" y="541"/>
                  </a:lnTo>
                  <a:lnTo>
                    <a:pt x="703" y="556"/>
                  </a:lnTo>
                  <a:lnTo>
                    <a:pt x="687" y="565"/>
                  </a:lnTo>
                  <a:lnTo>
                    <a:pt x="672" y="576"/>
                  </a:lnTo>
                  <a:lnTo>
                    <a:pt x="640" y="601"/>
                  </a:lnTo>
                  <a:lnTo>
                    <a:pt x="616" y="616"/>
                  </a:lnTo>
                  <a:lnTo>
                    <a:pt x="604" y="622"/>
                  </a:lnTo>
                  <a:lnTo>
                    <a:pt x="592" y="628"/>
                  </a:lnTo>
                  <a:lnTo>
                    <a:pt x="569" y="633"/>
                  </a:lnTo>
                  <a:lnTo>
                    <a:pt x="546" y="627"/>
                  </a:lnTo>
                  <a:lnTo>
                    <a:pt x="534" y="619"/>
                  </a:lnTo>
                  <a:lnTo>
                    <a:pt x="524" y="611"/>
                  </a:lnTo>
                  <a:lnTo>
                    <a:pt x="503" y="595"/>
                  </a:lnTo>
                  <a:lnTo>
                    <a:pt x="482" y="577"/>
                  </a:lnTo>
                  <a:lnTo>
                    <a:pt x="460" y="561"/>
                  </a:lnTo>
                  <a:lnTo>
                    <a:pt x="442" y="547"/>
                  </a:lnTo>
                  <a:lnTo>
                    <a:pt x="426" y="533"/>
                  </a:lnTo>
                  <a:lnTo>
                    <a:pt x="412" y="520"/>
                  </a:lnTo>
                  <a:lnTo>
                    <a:pt x="399" y="507"/>
                  </a:lnTo>
                  <a:lnTo>
                    <a:pt x="385" y="492"/>
                  </a:lnTo>
                  <a:lnTo>
                    <a:pt x="373" y="479"/>
                  </a:lnTo>
                  <a:lnTo>
                    <a:pt x="362" y="466"/>
                  </a:lnTo>
                  <a:lnTo>
                    <a:pt x="351" y="452"/>
                  </a:lnTo>
                  <a:lnTo>
                    <a:pt x="339" y="437"/>
                  </a:lnTo>
                  <a:lnTo>
                    <a:pt x="328" y="424"/>
                  </a:lnTo>
                  <a:lnTo>
                    <a:pt x="316" y="410"/>
                  </a:lnTo>
                  <a:lnTo>
                    <a:pt x="304" y="396"/>
                  </a:lnTo>
                  <a:lnTo>
                    <a:pt x="291" y="382"/>
                  </a:lnTo>
                  <a:lnTo>
                    <a:pt x="277" y="368"/>
                  </a:lnTo>
                  <a:lnTo>
                    <a:pt x="261" y="354"/>
                  </a:lnTo>
                  <a:lnTo>
                    <a:pt x="244" y="339"/>
                  </a:lnTo>
                  <a:lnTo>
                    <a:pt x="231" y="331"/>
                  </a:lnTo>
                  <a:lnTo>
                    <a:pt x="219" y="322"/>
                  </a:lnTo>
                  <a:lnTo>
                    <a:pt x="197" y="304"/>
                  </a:lnTo>
                  <a:lnTo>
                    <a:pt x="178" y="286"/>
                  </a:lnTo>
                  <a:lnTo>
                    <a:pt x="161" y="267"/>
                  </a:lnTo>
                  <a:lnTo>
                    <a:pt x="143" y="247"/>
                  </a:lnTo>
                  <a:lnTo>
                    <a:pt x="125" y="227"/>
                  </a:lnTo>
                  <a:lnTo>
                    <a:pt x="106" y="206"/>
                  </a:lnTo>
                  <a:lnTo>
                    <a:pt x="83" y="185"/>
                  </a:lnTo>
                  <a:lnTo>
                    <a:pt x="74" y="179"/>
                  </a:lnTo>
                  <a:lnTo>
                    <a:pt x="65" y="172"/>
                  </a:lnTo>
                  <a:lnTo>
                    <a:pt x="47" y="161"/>
                  </a:lnTo>
                  <a:lnTo>
                    <a:pt x="31" y="150"/>
                  </a:lnTo>
                  <a:lnTo>
                    <a:pt x="13" y="136"/>
                  </a:lnTo>
                  <a:lnTo>
                    <a:pt x="2" y="117"/>
                  </a:lnTo>
                  <a:lnTo>
                    <a:pt x="0" y="95"/>
                  </a:lnTo>
                  <a:lnTo>
                    <a:pt x="6" y="74"/>
                  </a:lnTo>
                  <a:lnTo>
                    <a:pt x="12" y="63"/>
                  </a:lnTo>
                  <a:lnTo>
                    <a:pt x="20" y="55"/>
                  </a:lnTo>
                  <a:lnTo>
                    <a:pt x="32" y="44"/>
                  </a:lnTo>
                  <a:lnTo>
                    <a:pt x="45" y="35"/>
                  </a:lnTo>
                  <a:lnTo>
                    <a:pt x="73" y="24"/>
                  </a:lnTo>
                  <a:lnTo>
                    <a:pt x="133" y="0"/>
                  </a:lnTo>
                  <a:lnTo>
                    <a:pt x="143" y="3"/>
                  </a:lnTo>
                  <a:lnTo>
                    <a:pt x="141" y="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684"/>
            <p:cNvSpPr>
              <a:spLocks noChangeArrowheads="1"/>
            </p:cNvSpPr>
            <p:nvPr/>
          </p:nvSpPr>
          <p:spPr bwMode="auto">
            <a:xfrm>
              <a:off x="5505872" y="3216622"/>
              <a:ext cx="9525" cy="41275"/>
            </a:xfrm>
            <a:custGeom>
              <a:avLst/>
              <a:gdLst>
                <a:gd name="T0" fmla="*/ 9525 w 40"/>
                <a:gd name="T1" fmla="*/ 1888 h 153"/>
                <a:gd name="T2" fmla="*/ 9049 w 40"/>
                <a:gd name="T3" fmla="*/ 18075 h 153"/>
                <a:gd name="T4" fmla="*/ 6906 w 40"/>
                <a:gd name="T5" fmla="*/ 29135 h 153"/>
                <a:gd name="T6" fmla="*/ 5239 w 40"/>
                <a:gd name="T7" fmla="*/ 34261 h 153"/>
                <a:gd name="T8" fmla="*/ 3334 w 40"/>
                <a:gd name="T9" fmla="*/ 39926 h 153"/>
                <a:gd name="T10" fmla="*/ 2381 w 40"/>
                <a:gd name="T11" fmla="*/ 41275 h 153"/>
                <a:gd name="T12" fmla="*/ 953 w 40"/>
                <a:gd name="T13" fmla="*/ 41005 h 153"/>
                <a:gd name="T14" fmla="*/ 0 w 40"/>
                <a:gd name="T15" fmla="*/ 38308 h 153"/>
                <a:gd name="T16" fmla="*/ 2619 w 40"/>
                <a:gd name="T17" fmla="*/ 28056 h 153"/>
                <a:gd name="T18" fmla="*/ 4286 w 40"/>
                <a:gd name="T19" fmla="*/ 17265 h 153"/>
                <a:gd name="T20" fmla="*/ 5715 w 40"/>
                <a:gd name="T21" fmla="*/ 2158 h 153"/>
                <a:gd name="T22" fmla="*/ 7620 w 40"/>
                <a:gd name="T23" fmla="*/ 0 h 153"/>
                <a:gd name="T24" fmla="*/ 9525 w 40"/>
                <a:gd name="T25" fmla="*/ 1888 h 1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153">
                  <a:moveTo>
                    <a:pt x="40" y="7"/>
                  </a:moveTo>
                  <a:lnTo>
                    <a:pt x="38" y="67"/>
                  </a:lnTo>
                  <a:lnTo>
                    <a:pt x="29" y="108"/>
                  </a:lnTo>
                  <a:lnTo>
                    <a:pt x="22" y="127"/>
                  </a:lnTo>
                  <a:lnTo>
                    <a:pt x="14" y="148"/>
                  </a:lnTo>
                  <a:lnTo>
                    <a:pt x="10" y="153"/>
                  </a:lnTo>
                  <a:lnTo>
                    <a:pt x="4" y="152"/>
                  </a:lnTo>
                  <a:lnTo>
                    <a:pt x="0" y="142"/>
                  </a:lnTo>
                  <a:lnTo>
                    <a:pt x="11" y="104"/>
                  </a:lnTo>
                  <a:lnTo>
                    <a:pt x="18" y="64"/>
                  </a:lnTo>
                  <a:lnTo>
                    <a:pt x="24" y="8"/>
                  </a:lnTo>
                  <a:lnTo>
                    <a:pt x="32" y="0"/>
                  </a:lnTo>
                  <a:lnTo>
                    <a:pt x="40" y="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685"/>
            <p:cNvSpPr>
              <a:spLocks noChangeArrowheads="1"/>
            </p:cNvSpPr>
            <p:nvPr/>
          </p:nvSpPr>
          <p:spPr bwMode="auto">
            <a:xfrm>
              <a:off x="5510635" y="3256309"/>
              <a:ext cx="119062" cy="93663"/>
            </a:xfrm>
            <a:custGeom>
              <a:avLst/>
              <a:gdLst>
                <a:gd name="T0" fmla="*/ 2640 w 451"/>
                <a:gd name="T1" fmla="*/ 0 h 354"/>
                <a:gd name="T2" fmla="*/ 8184 w 451"/>
                <a:gd name="T3" fmla="*/ 2117 h 354"/>
                <a:gd name="T4" fmla="*/ 13728 w 451"/>
                <a:gd name="T5" fmla="*/ 3969 h 354"/>
                <a:gd name="T6" fmla="*/ 19008 w 451"/>
                <a:gd name="T7" fmla="*/ 6085 h 354"/>
                <a:gd name="T8" fmla="*/ 24024 w 451"/>
                <a:gd name="T9" fmla="*/ 8467 h 354"/>
                <a:gd name="T10" fmla="*/ 28512 w 451"/>
                <a:gd name="T11" fmla="*/ 10848 h 354"/>
                <a:gd name="T12" fmla="*/ 33527 w 451"/>
                <a:gd name="T13" fmla="*/ 13494 h 354"/>
                <a:gd name="T14" fmla="*/ 38807 w 451"/>
                <a:gd name="T15" fmla="*/ 15875 h 354"/>
                <a:gd name="T16" fmla="*/ 44351 w 451"/>
                <a:gd name="T17" fmla="*/ 19579 h 354"/>
                <a:gd name="T18" fmla="*/ 48047 w 451"/>
                <a:gd name="T19" fmla="*/ 23548 h 354"/>
                <a:gd name="T20" fmla="*/ 51743 w 451"/>
                <a:gd name="T21" fmla="*/ 27252 h 354"/>
                <a:gd name="T22" fmla="*/ 55439 w 451"/>
                <a:gd name="T23" fmla="*/ 31221 h 354"/>
                <a:gd name="T24" fmla="*/ 58871 w 451"/>
                <a:gd name="T25" fmla="*/ 34925 h 354"/>
                <a:gd name="T26" fmla="*/ 62567 w 451"/>
                <a:gd name="T27" fmla="*/ 38365 h 354"/>
                <a:gd name="T28" fmla="*/ 65999 w 451"/>
                <a:gd name="T29" fmla="*/ 41804 h 354"/>
                <a:gd name="T30" fmla="*/ 69431 w 451"/>
                <a:gd name="T31" fmla="*/ 44979 h 354"/>
                <a:gd name="T32" fmla="*/ 72863 w 451"/>
                <a:gd name="T33" fmla="*/ 48419 h 354"/>
                <a:gd name="T34" fmla="*/ 76031 w 451"/>
                <a:gd name="T35" fmla="*/ 51594 h 354"/>
                <a:gd name="T36" fmla="*/ 79727 w 451"/>
                <a:gd name="T37" fmla="*/ 54769 h 354"/>
                <a:gd name="T38" fmla="*/ 83423 w 451"/>
                <a:gd name="T39" fmla="*/ 58209 h 354"/>
                <a:gd name="T40" fmla="*/ 86855 w 451"/>
                <a:gd name="T41" fmla="*/ 61384 h 354"/>
                <a:gd name="T42" fmla="*/ 90550 w 451"/>
                <a:gd name="T43" fmla="*/ 64823 h 354"/>
                <a:gd name="T44" fmla="*/ 94246 w 451"/>
                <a:gd name="T45" fmla="*/ 68263 h 354"/>
                <a:gd name="T46" fmla="*/ 98470 w 451"/>
                <a:gd name="T47" fmla="*/ 72232 h 354"/>
                <a:gd name="T48" fmla="*/ 102430 w 451"/>
                <a:gd name="T49" fmla="*/ 75936 h 354"/>
                <a:gd name="T50" fmla="*/ 118798 w 451"/>
                <a:gd name="T51" fmla="*/ 89430 h 354"/>
                <a:gd name="T52" fmla="*/ 119062 w 451"/>
                <a:gd name="T53" fmla="*/ 92869 h 354"/>
                <a:gd name="T54" fmla="*/ 117478 w 451"/>
                <a:gd name="T55" fmla="*/ 93663 h 354"/>
                <a:gd name="T56" fmla="*/ 115894 w 451"/>
                <a:gd name="T57" fmla="*/ 93398 h 354"/>
                <a:gd name="T58" fmla="*/ 98470 w 451"/>
                <a:gd name="T59" fmla="*/ 80963 h 354"/>
                <a:gd name="T60" fmla="*/ 94246 w 451"/>
                <a:gd name="T61" fmla="*/ 76994 h 354"/>
                <a:gd name="T62" fmla="*/ 90286 w 451"/>
                <a:gd name="T63" fmla="*/ 73290 h 354"/>
                <a:gd name="T64" fmla="*/ 86591 w 451"/>
                <a:gd name="T65" fmla="*/ 69850 h 354"/>
                <a:gd name="T66" fmla="*/ 82631 w 451"/>
                <a:gd name="T67" fmla="*/ 66411 h 354"/>
                <a:gd name="T68" fmla="*/ 78935 w 451"/>
                <a:gd name="T69" fmla="*/ 63236 h 354"/>
                <a:gd name="T70" fmla="*/ 75503 w 451"/>
                <a:gd name="T71" fmla="*/ 59532 h 354"/>
                <a:gd name="T72" fmla="*/ 72335 w 451"/>
                <a:gd name="T73" fmla="*/ 56621 h 354"/>
                <a:gd name="T74" fmla="*/ 68903 w 451"/>
                <a:gd name="T75" fmla="*/ 53182 h 354"/>
                <a:gd name="T76" fmla="*/ 65471 w 451"/>
                <a:gd name="T77" fmla="*/ 50007 h 354"/>
                <a:gd name="T78" fmla="*/ 61775 w 451"/>
                <a:gd name="T79" fmla="*/ 46832 h 354"/>
                <a:gd name="T80" fmla="*/ 58607 w 451"/>
                <a:gd name="T81" fmla="*/ 43392 h 354"/>
                <a:gd name="T82" fmla="*/ 55175 w 451"/>
                <a:gd name="T83" fmla="*/ 39952 h 354"/>
                <a:gd name="T84" fmla="*/ 51479 w 451"/>
                <a:gd name="T85" fmla="*/ 36248 h 354"/>
                <a:gd name="T86" fmla="*/ 48047 w 451"/>
                <a:gd name="T87" fmla="*/ 32544 h 354"/>
                <a:gd name="T88" fmla="*/ 44351 w 451"/>
                <a:gd name="T89" fmla="*/ 28575 h 354"/>
                <a:gd name="T90" fmla="*/ 40127 w 451"/>
                <a:gd name="T91" fmla="*/ 24077 h 354"/>
                <a:gd name="T92" fmla="*/ 34847 w 451"/>
                <a:gd name="T93" fmla="*/ 21167 h 354"/>
                <a:gd name="T94" fmla="*/ 30095 w 451"/>
                <a:gd name="T95" fmla="*/ 17992 h 354"/>
                <a:gd name="T96" fmla="*/ 25608 w 451"/>
                <a:gd name="T97" fmla="*/ 15346 h 354"/>
                <a:gd name="T98" fmla="*/ 21120 w 451"/>
                <a:gd name="T99" fmla="*/ 12700 h 354"/>
                <a:gd name="T100" fmla="*/ 16632 w 451"/>
                <a:gd name="T101" fmla="*/ 10583 h 354"/>
                <a:gd name="T102" fmla="*/ 12144 w 451"/>
                <a:gd name="T103" fmla="*/ 8202 h 354"/>
                <a:gd name="T104" fmla="*/ 6864 w 451"/>
                <a:gd name="T105" fmla="*/ 5821 h 354"/>
                <a:gd name="T106" fmla="*/ 1056 w 451"/>
                <a:gd name="T107" fmla="*/ 3704 h 354"/>
                <a:gd name="T108" fmla="*/ 0 w 451"/>
                <a:gd name="T109" fmla="*/ 1058 h 354"/>
                <a:gd name="T110" fmla="*/ 792 w 451"/>
                <a:gd name="T111" fmla="*/ 0 h 354"/>
                <a:gd name="T112" fmla="*/ 2640 w 451"/>
                <a:gd name="T113" fmla="*/ 0 h 3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51" h="354">
                  <a:moveTo>
                    <a:pt x="10" y="0"/>
                  </a:moveTo>
                  <a:lnTo>
                    <a:pt x="31" y="8"/>
                  </a:lnTo>
                  <a:lnTo>
                    <a:pt x="52" y="15"/>
                  </a:lnTo>
                  <a:lnTo>
                    <a:pt x="72" y="23"/>
                  </a:lnTo>
                  <a:lnTo>
                    <a:pt x="91" y="32"/>
                  </a:lnTo>
                  <a:lnTo>
                    <a:pt x="108" y="41"/>
                  </a:lnTo>
                  <a:lnTo>
                    <a:pt x="127" y="51"/>
                  </a:lnTo>
                  <a:lnTo>
                    <a:pt x="147" y="60"/>
                  </a:lnTo>
                  <a:lnTo>
                    <a:pt x="168" y="74"/>
                  </a:lnTo>
                  <a:lnTo>
                    <a:pt x="182" y="89"/>
                  </a:lnTo>
                  <a:lnTo>
                    <a:pt x="196" y="103"/>
                  </a:lnTo>
                  <a:lnTo>
                    <a:pt x="210" y="118"/>
                  </a:lnTo>
                  <a:lnTo>
                    <a:pt x="223" y="132"/>
                  </a:lnTo>
                  <a:lnTo>
                    <a:pt x="237" y="145"/>
                  </a:lnTo>
                  <a:lnTo>
                    <a:pt x="250" y="158"/>
                  </a:lnTo>
                  <a:lnTo>
                    <a:pt x="263" y="170"/>
                  </a:lnTo>
                  <a:lnTo>
                    <a:pt x="276" y="183"/>
                  </a:lnTo>
                  <a:lnTo>
                    <a:pt x="288" y="195"/>
                  </a:lnTo>
                  <a:lnTo>
                    <a:pt x="302" y="207"/>
                  </a:lnTo>
                  <a:lnTo>
                    <a:pt x="316" y="220"/>
                  </a:lnTo>
                  <a:lnTo>
                    <a:pt x="329" y="232"/>
                  </a:lnTo>
                  <a:lnTo>
                    <a:pt x="343" y="245"/>
                  </a:lnTo>
                  <a:lnTo>
                    <a:pt x="357" y="258"/>
                  </a:lnTo>
                  <a:lnTo>
                    <a:pt x="373" y="273"/>
                  </a:lnTo>
                  <a:lnTo>
                    <a:pt x="388" y="287"/>
                  </a:lnTo>
                  <a:lnTo>
                    <a:pt x="450" y="338"/>
                  </a:lnTo>
                  <a:lnTo>
                    <a:pt x="451" y="351"/>
                  </a:lnTo>
                  <a:lnTo>
                    <a:pt x="445" y="354"/>
                  </a:lnTo>
                  <a:lnTo>
                    <a:pt x="439" y="353"/>
                  </a:lnTo>
                  <a:lnTo>
                    <a:pt x="373" y="306"/>
                  </a:lnTo>
                  <a:lnTo>
                    <a:pt x="357" y="291"/>
                  </a:lnTo>
                  <a:lnTo>
                    <a:pt x="342" y="277"/>
                  </a:lnTo>
                  <a:lnTo>
                    <a:pt x="328" y="264"/>
                  </a:lnTo>
                  <a:lnTo>
                    <a:pt x="313" y="251"/>
                  </a:lnTo>
                  <a:lnTo>
                    <a:pt x="299" y="239"/>
                  </a:lnTo>
                  <a:lnTo>
                    <a:pt x="286" y="225"/>
                  </a:lnTo>
                  <a:lnTo>
                    <a:pt x="274" y="214"/>
                  </a:lnTo>
                  <a:lnTo>
                    <a:pt x="261" y="201"/>
                  </a:lnTo>
                  <a:lnTo>
                    <a:pt x="248" y="189"/>
                  </a:lnTo>
                  <a:lnTo>
                    <a:pt x="234" y="177"/>
                  </a:lnTo>
                  <a:lnTo>
                    <a:pt x="222" y="164"/>
                  </a:lnTo>
                  <a:lnTo>
                    <a:pt x="209" y="151"/>
                  </a:lnTo>
                  <a:lnTo>
                    <a:pt x="195" y="137"/>
                  </a:lnTo>
                  <a:lnTo>
                    <a:pt x="182" y="123"/>
                  </a:lnTo>
                  <a:lnTo>
                    <a:pt x="168" y="108"/>
                  </a:lnTo>
                  <a:lnTo>
                    <a:pt x="152" y="91"/>
                  </a:lnTo>
                  <a:lnTo>
                    <a:pt x="132" y="80"/>
                  </a:lnTo>
                  <a:lnTo>
                    <a:pt x="114" y="68"/>
                  </a:lnTo>
                  <a:lnTo>
                    <a:pt x="97" y="58"/>
                  </a:lnTo>
                  <a:lnTo>
                    <a:pt x="80" y="48"/>
                  </a:lnTo>
                  <a:lnTo>
                    <a:pt x="63" y="40"/>
                  </a:lnTo>
                  <a:lnTo>
                    <a:pt x="46" y="31"/>
                  </a:lnTo>
                  <a:lnTo>
                    <a:pt x="26" y="22"/>
                  </a:lnTo>
                  <a:lnTo>
                    <a:pt x="4" y="14"/>
                  </a:lnTo>
                  <a:lnTo>
                    <a:pt x="0" y="4"/>
                  </a:lnTo>
                  <a:lnTo>
                    <a:pt x="3" y="0"/>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686"/>
            <p:cNvSpPr>
              <a:spLocks noChangeArrowheads="1"/>
            </p:cNvSpPr>
            <p:nvPr/>
          </p:nvSpPr>
          <p:spPr bwMode="auto">
            <a:xfrm>
              <a:off x="5515397" y="3216622"/>
              <a:ext cx="128588" cy="93662"/>
            </a:xfrm>
            <a:custGeom>
              <a:avLst/>
              <a:gdLst>
                <a:gd name="T0" fmla="*/ 2372 w 488"/>
                <a:gd name="T1" fmla="*/ 0 h 351"/>
                <a:gd name="T2" fmla="*/ 8432 w 488"/>
                <a:gd name="T3" fmla="*/ 0 h 351"/>
                <a:gd name="T4" fmla="*/ 15020 w 488"/>
                <a:gd name="T5" fmla="*/ 2402 h 351"/>
                <a:gd name="T6" fmla="*/ 21607 w 488"/>
                <a:gd name="T7" fmla="*/ 5070 h 351"/>
                <a:gd name="T8" fmla="*/ 27404 w 488"/>
                <a:gd name="T9" fmla="*/ 7738 h 351"/>
                <a:gd name="T10" fmla="*/ 33201 w 488"/>
                <a:gd name="T11" fmla="*/ 10674 h 351"/>
                <a:gd name="T12" fmla="*/ 38471 w 488"/>
                <a:gd name="T13" fmla="*/ 13609 h 351"/>
                <a:gd name="T14" fmla="*/ 44005 w 488"/>
                <a:gd name="T15" fmla="*/ 16811 h 351"/>
                <a:gd name="T16" fmla="*/ 49011 w 488"/>
                <a:gd name="T17" fmla="*/ 20013 h 351"/>
                <a:gd name="T18" fmla="*/ 53491 w 488"/>
                <a:gd name="T19" fmla="*/ 23482 h 351"/>
                <a:gd name="T20" fmla="*/ 58497 w 488"/>
                <a:gd name="T21" fmla="*/ 26951 h 351"/>
                <a:gd name="T22" fmla="*/ 62977 w 488"/>
                <a:gd name="T23" fmla="*/ 31221 h 351"/>
                <a:gd name="T24" fmla="*/ 67720 w 488"/>
                <a:gd name="T25" fmla="*/ 34956 h 351"/>
                <a:gd name="T26" fmla="*/ 72726 w 488"/>
                <a:gd name="T27" fmla="*/ 39493 h 351"/>
                <a:gd name="T28" fmla="*/ 77206 w 488"/>
                <a:gd name="T29" fmla="*/ 43495 h 351"/>
                <a:gd name="T30" fmla="*/ 82476 w 488"/>
                <a:gd name="T31" fmla="*/ 48299 h 351"/>
                <a:gd name="T32" fmla="*/ 87746 w 488"/>
                <a:gd name="T33" fmla="*/ 52568 h 351"/>
                <a:gd name="T34" fmla="*/ 92752 w 488"/>
                <a:gd name="T35" fmla="*/ 57638 h 351"/>
                <a:gd name="T36" fmla="*/ 97495 w 488"/>
                <a:gd name="T37" fmla="*/ 62174 h 351"/>
                <a:gd name="T38" fmla="*/ 101448 w 488"/>
                <a:gd name="T39" fmla="*/ 66444 h 351"/>
                <a:gd name="T40" fmla="*/ 105664 w 488"/>
                <a:gd name="T41" fmla="*/ 70447 h 351"/>
                <a:gd name="T42" fmla="*/ 110407 w 488"/>
                <a:gd name="T43" fmla="*/ 75250 h 351"/>
                <a:gd name="T44" fmla="*/ 127007 w 488"/>
                <a:gd name="T45" fmla="*/ 87525 h 351"/>
                <a:gd name="T46" fmla="*/ 128588 w 488"/>
                <a:gd name="T47" fmla="*/ 89926 h 351"/>
                <a:gd name="T48" fmla="*/ 127798 w 488"/>
                <a:gd name="T49" fmla="*/ 92328 h 351"/>
                <a:gd name="T50" fmla="*/ 125690 w 488"/>
                <a:gd name="T51" fmla="*/ 93662 h 351"/>
                <a:gd name="T52" fmla="*/ 123318 w 488"/>
                <a:gd name="T53" fmla="*/ 93128 h 351"/>
                <a:gd name="T54" fmla="*/ 105400 w 488"/>
                <a:gd name="T55" fmla="*/ 81654 h 351"/>
                <a:gd name="T56" fmla="*/ 100657 w 488"/>
                <a:gd name="T57" fmla="*/ 76851 h 351"/>
                <a:gd name="T58" fmla="*/ 96178 w 488"/>
                <a:gd name="T59" fmla="*/ 72581 h 351"/>
                <a:gd name="T60" fmla="*/ 91962 w 488"/>
                <a:gd name="T61" fmla="*/ 68579 h 351"/>
                <a:gd name="T62" fmla="*/ 87219 w 488"/>
                <a:gd name="T63" fmla="*/ 63776 h 351"/>
                <a:gd name="T64" fmla="*/ 82212 w 488"/>
                <a:gd name="T65" fmla="*/ 58706 h 351"/>
                <a:gd name="T66" fmla="*/ 77206 w 488"/>
                <a:gd name="T67" fmla="*/ 54169 h 351"/>
                <a:gd name="T68" fmla="*/ 72199 w 488"/>
                <a:gd name="T69" fmla="*/ 49366 h 351"/>
                <a:gd name="T70" fmla="*/ 67983 w 488"/>
                <a:gd name="T71" fmla="*/ 45097 h 351"/>
                <a:gd name="T72" fmla="*/ 63240 w 488"/>
                <a:gd name="T73" fmla="*/ 40827 h 351"/>
                <a:gd name="T74" fmla="*/ 59024 w 488"/>
                <a:gd name="T75" fmla="*/ 36558 h 351"/>
                <a:gd name="T76" fmla="*/ 55072 w 488"/>
                <a:gd name="T77" fmla="*/ 32288 h 351"/>
                <a:gd name="T78" fmla="*/ 50592 w 488"/>
                <a:gd name="T79" fmla="*/ 28552 h 351"/>
                <a:gd name="T80" fmla="*/ 46113 w 488"/>
                <a:gd name="T81" fmla="*/ 24816 h 351"/>
                <a:gd name="T82" fmla="*/ 41633 w 488"/>
                <a:gd name="T83" fmla="*/ 21081 h 351"/>
                <a:gd name="T84" fmla="*/ 36627 w 488"/>
                <a:gd name="T85" fmla="*/ 17879 h 351"/>
                <a:gd name="T86" fmla="*/ 31884 w 488"/>
                <a:gd name="T87" fmla="*/ 14676 h 351"/>
                <a:gd name="T88" fmla="*/ 26350 w 488"/>
                <a:gd name="T89" fmla="*/ 11741 h 351"/>
                <a:gd name="T90" fmla="*/ 20553 w 488"/>
                <a:gd name="T91" fmla="*/ 8806 h 351"/>
                <a:gd name="T92" fmla="*/ 14493 w 488"/>
                <a:gd name="T93" fmla="*/ 6137 h 351"/>
                <a:gd name="T94" fmla="*/ 7905 w 488"/>
                <a:gd name="T95" fmla="*/ 4003 h 351"/>
                <a:gd name="T96" fmla="*/ 2635 w 488"/>
                <a:gd name="T97" fmla="*/ 5070 h 351"/>
                <a:gd name="T98" fmla="*/ 0 w 488"/>
                <a:gd name="T99" fmla="*/ 2668 h 351"/>
                <a:gd name="T100" fmla="*/ 264 w 488"/>
                <a:gd name="T101" fmla="*/ 1067 h 351"/>
                <a:gd name="T102" fmla="*/ 2372 w 488"/>
                <a:gd name="T103" fmla="*/ 0 h 3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88" h="351">
                  <a:moveTo>
                    <a:pt x="9" y="0"/>
                  </a:moveTo>
                  <a:lnTo>
                    <a:pt x="32" y="0"/>
                  </a:lnTo>
                  <a:lnTo>
                    <a:pt x="57" y="9"/>
                  </a:lnTo>
                  <a:lnTo>
                    <a:pt x="82" y="19"/>
                  </a:lnTo>
                  <a:lnTo>
                    <a:pt x="104" y="29"/>
                  </a:lnTo>
                  <a:lnTo>
                    <a:pt x="126" y="40"/>
                  </a:lnTo>
                  <a:lnTo>
                    <a:pt x="146" y="51"/>
                  </a:lnTo>
                  <a:lnTo>
                    <a:pt x="167" y="63"/>
                  </a:lnTo>
                  <a:lnTo>
                    <a:pt x="186" y="75"/>
                  </a:lnTo>
                  <a:lnTo>
                    <a:pt x="203" y="88"/>
                  </a:lnTo>
                  <a:lnTo>
                    <a:pt x="222" y="101"/>
                  </a:lnTo>
                  <a:lnTo>
                    <a:pt x="239" y="117"/>
                  </a:lnTo>
                  <a:lnTo>
                    <a:pt x="257" y="131"/>
                  </a:lnTo>
                  <a:lnTo>
                    <a:pt x="276" y="148"/>
                  </a:lnTo>
                  <a:lnTo>
                    <a:pt x="293" y="163"/>
                  </a:lnTo>
                  <a:lnTo>
                    <a:pt x="313" y="181"/>
                  </a:lnTo>
                  <a:lnTo>
                    <a:pt x="333" y="197"/>
                  </a:lnTo>
                  <a:lnTo>
                    <a:pt x="352" y="216"/>
                  </a:lnTo>
                  <a:lnTo>
                    <a:pt x="370" y="233"/>
                  </a:lnTo>
                  <a:lnTo>
                    <a:pt x="385" y="249"/>
                  </a:lnTo>
                  <a:lnTo>
                    <a:pt x="401" y="264"/>
                  </a:lnTo>
                  <a:lnTo>
                    <a:pt x="419" y="282"/>
                  </a:lnTo>
                  <a:lnTo>
                    <a:pt x="482" y="328"/>
                  </a:lnTo>
                  <a:lnTo>
                    <a:pt x="488" y="337"/>
                  </a:lnTo>
                  <a:lnTo>
                    <a:pt x="485" y="346"/>
                  </a:lnTo>
                  <a:lnTo>
                    <a:pt x="477" y="351"/>
                  </a:lnTo>
                  <a:lnTo>
                    <a:pt x="468" y="349"/>
                  </a:lnTo>
                  <a:lnTo>
                    <a:pt x="400" y="306"/>
                  </a:lnTo>
                  <a:lnTo>
                    <a:pt x="382" y="288"/>
                  </a:lnTo>
                  <a:lnTo>
                    <a:pt x="365" y="272"/>
                  </a:lnTo>
                  <a:lnTo>
                    <a:pt x="349" y="257"/>
                  </a:lnTo>
                  <a:lnTo>
                    <a:pt x="331" y="239"/>
                  </a:lnTo>
                  <a:lnTo>
                    <a:pt x="312" y="220"/>
                  </a:lnTo>
                  <a:lnTo>
                    <a:pt x="293" y="203"/>
                  </a:lnTo>
                  <a:lnTo>
                    <a:pt x="274" y="185"/>
                  </a:lnTo>
                  <a:lnTo>
                    <a:pt x="258" y="169"/>
                  </a:lnTo>
                  <a:lnTo>
                    <a:pt x="240" y="153"/>
                  </a:lnTo>
                  <a:lnTo>
                    <a:pt x="224" y="137"/>
                  </a:lnTo>
                  <a:lnTo>
                    <a:pt x="209" y="121"/>
                  </a:lnTo>
                  <a:lnTo>
                    <a:pt x="192" y="107"/>
                  </a:lnTo>
                  <a:lnTo>
                    <a:pt x="175" y="93"/>
                  </a:lnTo>
                  <a:lnTo>
                    <a:pt x="158" y="79"/>
                  </a:lnTo>
                  <a:lnTo>
                    <a:pt x="139" y="67"/>
                  </a:lnTo>
                  <a:lnTo>
                    <a:pt x="121" y="55"/>
                  </a:lnTo>
                  <a:lnTo>
                    <a:pt x="100" y="44"/>
                  </a:lnTo>
                  <a:lnTo>
                    <a:pt x="78" y="33"/>
                  </a:lnTo>
                  <a:lnTo>
                    <a:pt x="55" y="23"/>
                  </a:lnTo>
                  <a:lnTo>
                    <a:pt x="30" y="15"/>
                  </a:lnTo>
                  <a:lnTo>
                    <a:pt x="10" y="19"/>
                  </a:lnTo>
                  <a:lnTo>
                    <a:pt x="0" y="10"/>
                  </a:lnTo>
                  <a:lnTo>
                    <a:pt x="1" y="4"/>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687"/>
            <p:cNvSpPr>
              <a:spLocks noChangeArrowheads="1"/>
            </p:cNvSpPr>
            <p:nvPr/>
          </p:nvSpPr>
          <p:spPr bwMode="auto">
            <a:xfrm>
              <a:off x="5653510" y="3272184"/>
              <a:ext cx="95250" cy="42863"/>
            </a:xfrm>
            <a:custGeom>
              <a:avLst/>
              <a:gdLst>
                <a:gd name="T0" fmla="*/ 1570 w 364"/>
                <a:gd name="T1" fmla="*/ 36473 h 161"/>
                <a:gd name="T2" fmla="*/ 9944 w 364"/>
                <a:gd name="T3" fmla="*/ 32746 h 161"/>
                <a:gd name="T4" fmla="*/ 16486 w 364"/>
                <a:gd name="T5" fmla="*/ 30350 h 161"/>
                <a:gd name="T6" fmla="*/ 22242 w 364"/>
                <a:gd name="T7" fmla="*/ 27688 h 161"/>
                <a:gd name="T8" fmla="*/ 27738 w 364"/>
                <a:gd name="T9" fmla="*/ 25292 h 161"/>
                <a:gd name="T10" fmla="*/ 32709 w 364"/>
                <a:gd name="T11" fmla="*/ 23162 h 161"/>
                <a:gd name="T12" fmla="*/ 38205 w 364"/>
                <a:gd name="T13" fmla="*/ 21032 h 161"/>
                <a:gd name="T14" fmla="*/ 43700 w 364"/>
                <a:gd name="T15" fmla="*/ 19435 h 161"/>
                <a:gd name="T16" fmla="*/ 49718 w 364"/>
                <a:gd name="T17" fmla="*/ 17571 h 161"/>
                <a:gd name="T18" fmla="*/ 56784 w 364"/>
                <a:gd name="T19" fmla="*/ 16240 h 161"/>
                <a:gd name="T20" fmla="*/ 66466 w 364"/>
                <a:gd name="T21" fmla="*/ 12779 h 161"/>
                <a:gd name="T22" fmla="*/ 75101 w 364"/>
                <a:gd name="T23" fmla="*/ 9052 h 161"/>
                <a:gd name="T24" fmla="*/ 83475 w 364"/>
                <a:gd name="T25" fmla="*/ 5325 h 161"/>
                <a:gd name="T26" fmla="*/ 87923 w 364"/>
                <a:gd name="T27" fmla="*/ 2662 h 161"/>
                <a:gd name="T28" fmla="*/ 92633 w 364"/>
                <a:gd name="T29" fmla="*/ 0 h 161"/>
                <a:gd name="T30" fmla="*/ 95250 w 364"/>
                <a:gd name="T31" fmla="*/ 1065 h 161"/>
                <a:gd name="T32" fmla="*/ 94465 w 364"/>
                <a:gd name="T33" fmla="*/ 3461 h 161"/>
                <a:gd name="T34" fmla="*/ 89755 w 364"/>
                <a:gd name="T35" fmla="*/ 6390 h 161"/>
                <a:gd name="T36" fmla="*/ 85306 w 364"/>
                <a:gd name="T37" fmla="*/ 9318 h 161"/>
                <a:gd name="T38" fmla="*/ 81120 w 364"/>
                <a:gd name="T39" fmla="*/ 11980 h 161"/>
                <a:gd name="T40" fmla="*/ 76933 w 364"/>
                <a:gd name="T41" fmla="*/ 14643 h 161"/>
                <a:gd name="T42" fmla="*/ 73008 w 364"/>
                <a:gd name="T43" fmla="*/ 17039 h 161"/>
                <a:gd name="T44" fmla="*/ 68821 w 364"/>
                <a:gd name="T45" fmla="*/ 19435 h 161"/>
                <a:gd name="T46" fmla="*/ 64111 w 364"/>
                <a:gd name="T47" fmla="*/ 21831 h 161"/>
                <a:gd name="T48" fmla="*/ 58615 w 364"/>
                <a:gd name="T49" fmla="*/ 23694 h 161"/>
                <a:gd name="T50" fmla="*/ 11514 w 364"/>
                <a:gd name="T51" fmla="*/ 36473 h 161"/>
                <a:gd name="T52" fmla="*/ 5234 w 364"/>
                <a:gd name="T53" fmla="*/ 42331 h 161"/>
                <a:gd name="T54" fmla="*/ 2617 w 364"/>
                <a:gd name="T55" fmla="*/ 42863 h 161"/>
                <a:gd name="T56" fmla="*/ 785 w 364"/>
                <a:gd name="T57" fmla="*/ 41266 h 161"/>
                <a:gd name="T58" fmla="*/ 0 w 364"/>
                <a:gd name="T59" fmla="*/ 38603 h 161"/>
                <a:gd name="T60" fmla="*/ 1570 w 364"/>
                <a:gd name="T61" fmla="*/ 36473 h 16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4" h="161">
                  <a:moveTo>
                    <a:pt x="6" y="137"/>
                  </a:moveTo>
                  <a:lnTo>
                    <a:pt x="38" y="123"/>
                  </a:lnTo>
                  <a:lnTo>
                    <a:pt x="63" y="114"/>
                  </a:lnTo>
                  <a:lnTo>
                    <a:pt x="85" y="104"/>
                  </a:lnTo>
                  <a:lnTo>
                    <a:pt x="106" y="95"/>
                  </a:lnTo>
                  <a:lnTo>
                    <a:pt x="125" y="87"/>
                  </a:lnTo>
                  <a:lnTo>
                    <a:pt x="146" y="79"/>
                  </a:lnTo>
                  <a:lnTo>
                    <a:pt x="167" y="73"/>
                  </a:lnTo>
                  <a:lnTo>
                    <a:pt x="190" y="66"/>
                  </a:lnTo>
                  <a:lnTo>
                    <a:pt x="217" y="61"/>
                  </a:lnTo>
                  <a:lnTo>
                    <a:pt x="254" y="48"/>
                  </a:lnTo>
                  <a:lnTo>
                    <a:pt x="287" y="34"/>
                  </a:lnTo>
                  <a:lnTo>
                    <a:pt x="319" y="20"/>
                  </a:lnTo>
                  <a:lnTo>
                    <a:pt x="336" y="10"/>
                  </a:lnTo>
                  <a:lnTo>
                    <a:pt x="354" y="0"/>
                  </a:lnTo>
                  <a:lnTo>
                    <a:pt x="364" y="4"/>
                  </a:lnTo>
                  <a:lnTo>
                    <a:pt x="361" y="13"/>
                  </a:lnTo>
                  <a:lnTo>
                    <a:pt x="343" y="24"/>
                  </a:lnTo>
                  <a:lnTo>
                    <a:pt x="326" y="35"/>
                  </a:lnTo>
                  <a:lnTo>
                    <a:pt x="310" y="45"/>
                  </a:lnTo>
                  <a:lnTo>
                    <a:pt x="294" y="55"/>
                  </a:lnTo>
                  <a:lnTo>
                    <a:pt x="279" y="64"/>
                  </a:lnTo>
                  <a:lnTo>
                    <a:pt x="263" y="73"/>
                  </a:lnTo>
                  <a:lnTo>
                    <a:pt x="245" y="82"/>
                  </a:lnTo>
                  <a:lnTo>
                    <a:pt x="224" y="89"/>
                  </a:lnTo>
                  <a:lnTo>
                    <a:pt x="44" y="137"/>
                  </a:lnTo>
                  <a:lnTo>
                    <a:pt x="20" y="159"/>
                  </a:lnTo>
                  <a:lnTo>
                    <a:pt x="10" y="161"/>
                  </a:lnTo>
                  <a:lnTo>
                    <a:pt x="3" y="155"/>
                  </a:lnTo>
                  <a:lnTo>
                    <a:pt x="0" y="145"/>
                  </a:lnTo>
                  <a:lnTo>
                    <a:pt x="6" y="13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688"/>
            <p:cNvSpPr>
              <a:spLocks noChangeArrowheads="1"/>
            </p:cNvSpPr>
            <p:nvPr/>
          </p:nvSpPr>
          <p:spPr bwMode="auto">
            <a:xfrm>
              <a:off x="5732885" y="3273772"/>
              <a:ext cx="15875" cy="41275"/>
            </a:xfrm>
            <a:custGeom>
              <a:avLst/>
              <a:gdLst>
                <a:gd name="T0" fmla="*/ 15875 w 63"/>
                <a:gd name="T1" fmla="*/ 2892 h 157"/>
                <a:gd name="T2" fmla="*/ 11591 w 63"/>
                <a:gd name="T3" fmla="*/ 8150 h 157"/>
                <a:gd name="T4" fmla="*/ 9071 w 63"/>
                <a:gd name="T5" fmla="*/ 13408 h 157"/>
                <a:gd name="T6" fmla="*/ 5544 w 63"/>
                <a:gd name="T7" fmla="*/ 26027 h 157"/>
                <a:gd name="T8" fmla="*/ 4536 w 63"/>
                <a:gd name="T9" fmla="*/ 38909 h 157"/>
                <a:gd name="T10" fmla="*/ 3780 w 63"/>
                <a:gd name="T11" fmla="*/ 40486 h 157"/>
                <a:gd name="T12" fmla="*/ 2772 w 63"/>
                <a:gd name="T13" fmla="*/ 41275 h 157"/>
                <a:gd name="T14" fmla="*/ 504 w 63"/>
                <a:gd name="T15" fmla="*/ 39172 h 157"/>
                <a:gd name="T16" fmla="*/ 0 w 63"/>
                <a:gd name="T17" fmla="*/ 24712 h 157"/>
                <a:gd name="T18" fmla="*/ 2268 w 63"/>
                <a:gd name="T19" fmla="*/ 17614 h 157"/>
                <a:gd name="T20" fmla="*/ 5040 w 63"/>
                <a:gd name="T21" fmla="*/ 11305 h 157"/>
                <a:gd name="T22" fmla="*/ 8567 w 63"/>
                <a:gd name="T23" fmla="*/ 5521 h 157"/>
                <a:gd name="T24" fmla="*/ 10583 w 63"/>
                <a:gd name="T25" fmla="*/ 2892 h 157"/>
                <a:gd name="T26" fmla="*/ 13355 w 63"/>
                <a:gd name="T27" fmla="*/ 0 h 157"/>
                <a:gd name="T28" fmla="*/ 15875 w 63"/>
                <a:gd name="T29" fmla="*/ 0 h 157"/>
                <a:gd name="T30" fmla="*/ 15875 w 63"/>
                <a:gd name="T31" fmla="*/ 2892 h 1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3" h="157">
                  <a:moveTo>
                    <a:pt x="63" y="11"/>
                  </a:moveTo>
                  <a:lnTo>
                    <a:pt x="46" y="31"/>
                  </a:lnTo>
                  <a:lnTo>
                    <a:pt x="36" y="51"/>
                  </a:lnTo>
                  <a:lnTo>
                    <a:pt x="22" y="99"/>
                  </a:lnTo>
                  <a:lnTo>
                    <a:pt x="18" y="148"/>
                  </a:lnTo>
                  <a:lnTo>
                    <a:pt x="15" y="154"/>
                  </a:lnTo>
                  <a:lnTo>
                    <a:pt x="11" y="157"/>
                  </a:lnTo>
                  <a:lnTo>
                    <a:pt x="2" y="149"/>
                  </a:lnTo>
                  <a:lnTo>
                    <a:pt x="0" y="94"/>
                  </a:lnTo>
                  <a:lnTo>
                    <a:pt x="9" y="67"/>
                  </a:lnTo>
                  <a:lnTo>
                    <a:pt x="20" y="43"/>
                  </a:lnTo>
                  <a:lnTo>
                    <a:pt x="34" y="21"/>
                  </a:lnTo>
                  <a:lnTo>
                    <a:pt x="42" y="11"/>
                  </a:lnTo>
                  <a:lnTo>
                    <a:pt x="53" y="0"/>
                  </a:lnTo>
                  <a:lnTo>
                    <a:pt x="63" y="0"/>
                  </a:lnTo>
                  <a:lnTo>
                    <a:pt x="63" y="1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Freeform 689"/>
            <p:cNvSpPr>
              <a:spLocks noChangeArrowheads="1"/>
            </p:cNvSpPr>
            <p:nvPr/>
          </p:nvSpPr>
          <p:spPr bwMode="auto">
            <a:xfrm>
              <a:off x="5764635" y="3276947"/>
              <a:ext cx="19050" cy="36512"/>
            </a:xfrm>
            <a:custGeom>
              <a:avLst/>
              <a:gdLst>
                <a:gd name="T0" fmla="*/ 19050 w 71"/>
                <a:gd name="T1" fmla="*/ 2665 h 137"/>
                <a:gd name="T2" fmla="*/ 15025 w 71"/>
                <a:gd name="T3" fmla="*/ 15724 h 137"/>
                <a:gd name="T4" fmla="*/ 12342 w 71"/>
                <a:gd name="T5" fmla="*/ 21854 h 137"/>
                <a:gd name="T6" fmla="*/ 9123 w 71"/>
                <a:gd name="T7" fmla="*/ 28783 h 137"/>
                <a:gd name="T8" fmla="*/ 4293 w 71"/>
                <a:gd name="T9" fmla="*/ 35712 h 137"/>
                <a:gd name="T10" fmla="*/ 805 w 71"/>
                <a:gd name="T11" fmla="*/ 36512 h 137"/>
                <a:gd name="T12" fmla="*/ 0 w 71"/>
                <a:gd name="T13" fmla="*/ 33047 h 137"/>
                <a:gd name="T14" fmla="*/ 4561 w 71"/>
                <a:gd name="T15" fmla="*/ 25852 h 137"/>
                <a:gd name="T16" fmla="*/ 8049 w 71"/>
                <a:gd name="T17" fmla="*/ 19722 h 137"/>
                <a:gd name="T18" fmla="*/ 10464 w 71"/>
                <a:gd name="T19" fmla="*/ 13859 h 137"/>
                <a:gd name="T20" fmla="*/ 15294 w 71"/>
                <a:gd name="T21" fmla="*/ 1333 h 137"/>
                <a:gd name="T22" fmla="*/ 16099 w 71"/>
                <a:gd name="T23" fmla="*/ 267 h 137"/>
                <a:gd name="T24" fmla="*/ 17708 w 71"/>
                <a:gd name="T25" fmla="*/ 0 h 137"/>
                <a:gd name="T26" fmla="*/ 19050 w 71"/>
                <a:gd name="T27" fmla="*/ 2665 h 1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137">
                  <a:moveTo>
                    <a:pt x="71" y="10"/>
                  </a:moveTo>
                  <a:lnTo>
                    <a:pt x="56" y="59"/>
                  </a:lnTo>
                  <a:lnTo>
                    <a:pt x="46" y="82"/>
                  </a:lnTo>
                  <a:lnTo>
                    <a:pt x="34" y="108"/>
                  </a:lnTo>
                  <a:lnTo>
                    <a:pt x="16" y="134"/>
                  </a:lnTo>
                  <a:lnTo>
                    <a:pt x="3" y="137"/>
                  </a:lnTo>
                  <a:lnTo>
                    <a:pt x="0" y="124"/>
                  </a:lnTo>
                  <a:lnTo>
                    <a:pt x="17" y="97"/>
                  </a:lnTo>
                  <a:lnTo>
                    <a:pt x="30" y="74"/>
                  </a:lnTo>
                  <a:lnTo>
                    <a:pt x="39" y="52"/>
                  </a:lnTo>
                  <a:lnTo>
                    <a:pt x="57" y="5"/>
                  </a:lnTo>
                  <a:lnTo>
                    <a:pt x="60" y="1"/>
                  </a:lnTo>
                  <a:lnTo>
                    <a:pt x="66" y="0"/>
                  </a:lnTo>
                  <a:lnTo>
                    <a:pt x="71"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9" name="Freeform 690"/>
            <p:cNvSpPr>
              <a:spLocks noChangeArrowheads="1"/>
            </p:cNvSpPr>
            <p:nvPr/>
          </p:nvSpPr>
          <p:spPr bwMode="auto">
            <a:xfrm>
              <a:off x="5783685" y="3269009"/>
              <a:ext cx="71437" cy="12700"/>
            </a:xfrm>
            <a:custGeom>
              <a:avLst/>
              <a:gdLst>
                <a:gd name="T0" fmla="*/ 2408 w 267"/>
                <a:gd name="T1" fmla="*/ 2540 h 50"/>
                <a:gd name="T2" fmla="*/ 8294 w 267"/>
                <a:gd name="T3" fmla="*/ 4572 h 50"/>
                <a:gd name="T4" fmla="*/ 13913 w 267"/>
                <a:gd name="T5" fmla="*/ 5588 h 50"/>
                <a:gd name="T6" fmla="*/ 24080 w 267"/>
                <a:gd name="T7" fmla="*/ 6858 h 50"/>
                <a:gd name="T8" fmla="*/ 46554 w 267"/>
                <a:gd name="T9" fmla="*/ 5334 h 50"/>
                <a:gd name="T10" fmla="*/ 69029 w 267"/>
                <a:gd name="T11" fmla="*/ 0 h 50"/>
                <a:gd name="T12" fmla="*/ 71437 w 267"/>
                <a:gd name="T13" fmla="*/ 762 h 50"/>
                <a:gd name="T14" fmla="*/ 70634 w 267"/>
                <a:gd name="T15" fmla="*/ 3302 h 50"/>
                <a:gd name="T16" fmla="*/ 64481 w 267"/>
                <a:gd name="T17" fmla="*/ 5842 h 50"/>
                <a:gd name="T18" fmla="*/ 59130 w 267"/>
                <a:gd name="T19" fmla="*/ 8636 h 50"/>
                <a:gd name="T20" fmla="*/ 53778 w 267"/>
                <a:gd name="T21" fmla="*/ 10922 h 50"/>
                <a:gd name="T22" fmla="*/ 47357 w 267"/>
                <a:gd name="T23" fmla="*/ 12700 h 50"/>
                <a:gd name="T24" fmla="*/ 23812 w 267"/>
                <a:gd name="T25" fmla="*/ 12446 h 50"/>
                <a:gd name="T26" fmla="*/ 1338 w 267"/>
                <a:gd name="T27" fmla="*/ 6096 h 50"/>
                <a:gd name="T28" fmla="*/ 0 w 267"/>
                <a:gd name="T29" fmla="*/ 3556 h 50"/>
                <a:gd name="T30" fmla="*/ 1070 w 267"/>
                <a:gd name="T31" fmla="*/ 2540 h 50"/>
                <a:gd name="T32" fmla="*/ 2408 w 267"/>
                <a:gd name="T33" fmla="*/ 2540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50">
                  <a:moveTo>
                    <a:pt x="9" y="10"/>
                  </a:moveTo>
                  <a:lnTo>
                    <a:pt x="31" y="18"/>
                  </a:lnTo>
                  <a:lnTo>
                    <a:pt x="52" y="22"/>
                  </a:lnTo>
                  <a:lnTo>
                    <a:pt x="90" y="27"/>
                  </a:lnTo>
                  <a:lnTo>
                    <a:pt x="174" y="21"/>
                  </a:lnTo>
                  <a:lnTo>
                    <a:pt x="258" y="0"/>
                  </a:lnTo>
                  <a:lnTo>
                    <a:pt x="267" y="3"/>
                  </a:lnTo>
                  <a:lnTo>
                    <a:pt x="264" y="13"/>
                  </a:lnTo>
                  <a:lnTo>
                    <a:pt x="241" y="23"/>
                  </a:lnTo>
                  <a:lnTo>
                    <a:pt x="221" y="34"/>
                  </a:lnTo>
                  <a:lnTo>
                    <a:pt x="201" y="43"/>
                  </a:lnTo>
                  <a:lnTo>
                    <a:pt x="177" y="50"/>
                  </a:lnTo>
                  <a:lnTo>
                    <a:pt x="89" y="49"/>
                  </a:lnTo>
                  <a:lnTo>
                    <a:pt x="5" y="24"/>
                  </a:lnTo>
                  <a:lnTo>
                    <a:pt x="0" y="14"/>
                  </a:lnTo>
                  <a:lnTo>
                    <a:pt x="4" y="10"/>
                  </a:lnTo>
                  <a:lnTo>
                    <a:pt x="9"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0" name="Freeform 691"/>
            <p:cNvSpPr>
              <a:spLocks noChangeArrowheads="1"/>
            </p:cNvSpPr>
            <p:nvPr/>
          </p:nvSpPr>
          <p:spPr bwMode="auto">
            <a:xfrm>
              <a:off x="5832897" y="3272184"/>
              <a:ext cx="19050" cy="34925"/>
            </a:xfrm>
            <a:custGeom>
              <a:avLst/>
              <a:gdLst>
                <a:gd name="T0" fmla="*/ 18490 w 68"/>
                <a:gd name="T1" fmla="*/ 3224 h 130"/>
                <a:gd name="T2" fmla="*/ 13167 w 68"/>
                <a:gd name="T3" fmla="*/ 8328 h 130"/>
                <a:gd name="T4" fmla="*/ 9245 w 68"/>
                <a:gd name="T5" fmla="*/ 14507 h 130"/>
                <a:gd name="T6" fmla="*/ 5323 w 68"/>
                <a:gd name="T7" fmla="*/ 32507 h 130"/>
                <a:gd name="T8" fmla="*/ 4202 w 68"/>
                <a:gd name="T9" fmla="*/ 34388 h 130"/>
                <a:gd name="T10" fmla="*/ 2521 w 68"/>
                <a:gd name="T11" fmla="*/ 34925 h 130"/>
                <a:gd name="T12" fmla="*/ 0 w 68"/>
                <a:gd name="T13" fmla="*/ 31970 h 130"/>
                <a:gd name="T14" fmla="*/ 2521 w 68"/>
                <a:gd name="T15" fmla="*/ 11552 h 130"/>
                <a:gd name="T16" fmla="*/ 5323 w 68"/>
                <a:gd name="T17" fmla="*/ 8060 h 130"/>
                <a:gd name="T18" fmla="*/ 8685 w 68"/>
                <a:gd name="T19" fmla="*/ 5104 h 130"/>
                <a:gd name="T20" fmla="*/ 12326 w 68"/>
                <a:gd name="T21" fmla="*/ 2418 h 130"/>
                <a:gd name="T22" fmla="*/ 16249 w 68"/>
                <a:gd name="T23" fmla="*/ 0 h 130"/>
                <a:gd name="T24" fmla="*/ 19050 w 68"/>
                <a:gd name="T25" fmla="*/ 537 h 130"/>
                <a:gd name="T26" fmla="*/ 18490 w 68"/>
                <a:gd name="T27" fmla="*/ 3224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130">
                  <a:moveTo>
                    <a:pt x="66" y="12"/>
                  </a:moveTo>
                  <a:lnTo>
                    <a:pt x="47" y="31"/>
                  </a:lnTo>
                  <a:lnTo>
                    <a:pt x="33" y="54"/>
                  </a:lnTo>
                  <a:lnTo>
                    <a:pt x="19" y="121"/>
                  </a:lnTo>
                  <a:lnTo>
                    <a:pt x="15" y="128"/>
                  </a:lnTo>
                  <a:lnTo>
                    <a:pt x="9" y="130"/>
                  </a:lnTo>
                  <a:lnTo>
                    <a:pt x="0" y="119"/>
                  </a:lnTo>
                  <a:lnTo>
                    <a:pt x="9" y="43"/>
                  </a:lnTo>
                  <a:lnTo>
                    <a:pt x="19" y="30"/>
                  </a:lnTo>
                  <a:lnTo>
                    <a:pt x="31" y="19"/>
                  </a:lnTo>
                  <a:lnTo>
                    <a:pt x="44" y="9"/>
                  </a:lnTo>
                  <a:lnTo>
                    <a:pt x="58" y="0"/>
                  </a:lnTo>
                  <a:lnTo>
                    <a:pt x="68" y="2"/>
                  </a:lnTo>
                  <a:lnTo>
                    <a:pt x="66" y="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1" name="Freeform 692"/>
            <p:cNvSpPr>
              <a:spLocks noChangeArrowheads="1"/>
            </p:cNvSpPr>
            <p:nvPr/>
          </p:nvSpPr>
          <p:spPr bwMode="auto">
            <a:xfrm>
              <a:off x="5736060" y="3292822"/>
              <a:ext cx="95250" cy="25400"/>
            </a:xfrm>
            <a:custGeom>
              <a:avLst/>
              <a:gdLst>
                <a:gd name="T0" fmla="*/ 2381 w 360"/>
                <a:gd name="T1" fmla="*/ 0 h 98"/>
                <a:gd name="T2" fmla="*/ 10319 w 360"/>
                <a:gd name="T3" fmla="*/ 4147 h 98"/>
                <a:gd name="T4" fmla="*/ 14817 w 360"/>
                <a:gd name="T5" fmla="*/ 7257 h 98"/>
                <a:gd name="T6" fmla="*/ 19579 w 360"/>
                <a:gd name="T7" fmla="*/ 10886 h 98"/>
                <a:gd name="T8" fmla="*/ 24606 w 360"/>
                <a:gd name="T9" fmla="*/ 14514 h 98"/>
                <a:gd name="T10" fmla="*/ 28840 w 360"/>
                <a:gd name="T11" fmla="*/ 17106 h 98"/>
                <a:gd name="T12" fmla="*/ 32279 w 360"/>
                <a:gd name="T13" fmla="*/ 19180 h 98"/>
                <a:gd name="T14" fmla="*/ 34925 w 360"/>
                <a:gd name="T15" fmla="*/ 19180 h 98"/>
                <a:gd name="T16" fmla="*/ 41275 w 360"/>
                <a:gd name="T17" fmla="*/ 17365 h 98"/>
                <a:gd name="T18" fmla="*/ 46831 w 360"/>
                <a:gd name="T19" fmla="*/ 16588 h 98"/>
                <a:gd name="T20" fmla="*/ 59002 w 360"/>
                <a:gd name="T21" fmla="*/ 15292 h 98"/>
                <a:gd name="T22" fmla="*/ 67733 w 360"/>
                <a:gd name="T23" fmla="*/ 15810 h 98"/>
                <a:gd name="T24" fmla="*/ 79375 w 360"/>
                <a:gd name="T25" fmla="*/ 15292 h 98"/>
                <a:gd name="T26" fmla="*/ 86254 w 360"/>
                <a:gd name="T27" fmla="*/ 12959 h 98"/>
                <a:gd name="T28" fmla="*/ 93398 w 360"/>
                <a:gd name="T29" fmla="*/ 11663 h 98"/>
                <a:gd name="T30" fmla="*/ 95250 w 360"/>
                <a:gd name="T31" fmla="*/ 13737 h 98"/>
                <a:gd name="T32" fmla="*/ 94985 w 360"/>
                <a:gd name="T33" fmla="*/ 15033 h 98"/>
                <a:gd name="T34" fmla="*/ 93663 w 360"/>
                <a:gd name="T35" fmla="*/ 15810 h 98"/>
                <a:gd name="T36" fmla="*/ 87842 w 360"/>
                <a:gd name="T37" fmla="*/ 17106 h 98"/>
                <a:gd name="T38" fmla="*/ 82021 w 360"/>
                <a:gd name="T39" fmla="*/ 19698 h 98"/>
                <a:gd name="T40" fmla="*/ 66675 w 360"/>
                <a:gd name="T41" fmla="*/ 20994 h 98"/>
                <a:gd name="T42" fmla="*/ 59531 w 360"/>
                <a:gd name="T43" fmla="*/ 19957 h 98"/>
                <a:gd name="T44" fmla="*/ 44450 w 360"/>
                <a:gd name="T45" fmla="*/ 22808 h 98"/>
                <a:gd name="T46" fmla="*/ 37042 w 360"/>
                <a:gd name="T47" fmla="*/ 24622 h 98"/>
                <a:gd name="T48" fmla="*/ 29633 w 360"/>
                <a:gd name="T49" fmla="*/ 25400 h 98"/>
                <a:gd name="T50" fmla="*/ 25665 w 360"/>
                <a:gd name="T51" fmla="*/ 23586 h 98"/>
                <a:gd name="T52" fmla="*/ 21960 w 360"/>
                <a:gd name="T53" fmla="*/ 21253 h 98"/>
                <a:gd name="T54" fmla="*/ 17727 w 360"/>
                <a:gd name="T55" fmla="*/ 18402 h 98"/>
                <a:gd name="T56" fmla="*/ 13229 w 360"/>
                <a:gd name="T57" fmla="*/ 15033 h 98"/>
                <a:gd name="T58" fmla="*/ 8731 w 360"/>
                <a:gd name="T59" fmla="*/ 11404 h 98"/>
                <a:gd name="T60" fmla="*/ 5027 w 360"/>
                <a:gd name="T61" fmla="*/ 7776 h 98"/>
                <a:gd name="T62" fmla="*/ 1852 w 360"/>
                <a:gd name="T63" fmla="*/ 4665 h 98"/>
                <a:gd name="T64" fmla="*/ 0 w 360"/>
                <a:gd name="T65" fmla="*/ 1296 h 98"/>
                <a:gd name="T66" fmla="*/ 794 w 360"/>
                <a:gd name="T67" fmla="*/ 0 h 98"/>
                <a:gd name="T68" fmla="*/ 2381 w 360"/>
                <a:gd name="T69" fmla="*/ 0 h 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60" h="98">
                  <a:moveTo>
                    <a:pt x="9" y="0"/>
                  </a:moveTo>
                  <a:lnTo>
                    <a:pt x="39" y="16"/>
                  </a:lnTo>
                  <a:lnTo>
                    <a:pt x="56" y="28"/>
                  </a:lnTo>
                  <a:lnTo>
                    <a:pt x="74" y="42"/>
                  </a:lnTo>
                  <a:lnTo>
                    <a:pt x="93" y="56"/>
                  </a:lnTo>
                  <a:lnTo>
                    <a:pt x="109" y="66"/>
                  </a:lnTo>
                  <a:lnTo>
                    <a:pt x="122" y="74"/>
                  </a:lnTo>
                  <a:lnTo>
                    <a:pt x="132" y="74"/>
                  </a:lnTo>
                  <a:lnTo>
                    <a:pt x="156" y="67"/>
                  </a:lnTo>
                  <a:lnTo>
                    <a:pt x="177" y="64"/>
                  </a:lnTo>
                  <a:lnTo>
                    <a:pt x="223" y="59"/>
                  </a:lnTo>
                  <a:lnTo>
                    <a:pt x="256" y="61"/>
                  </a:lnTo>
                  <a:lnTo>
                    <a:pt x="300" y="59"/>
                  </a:lnTo>
                  <a:lnTo>
                    <a:pt x="326" y="50"/>
                  </a:lnTo>
                  <a:lnTo>
                    <a:pt x="353" y="45"/>
                  </a:lnTo>
                  <a:lnTo>
                    <a:pt x="360" y="53"/>
                  </a:lnTo>
                  <a:lnTo>
                    <a:pt x="359" y="58"/>
                  </a:lnTo>
                  <a:lnTo>
                    <a:pt x="354" y="61"/>
                  </a:lnTo>
                  <a:lnTo>
                    <a:pt x="332" y="66"/>
                  </a:lnTo>
                  <a:lnTo>
                    <a:pt x="310" y="76"/>
                  </a:lnTo>
                  <a:lnTo>
                    <a:pt x="252" y="81"/>
                  </a:lnTo>
                  <a:lnTo>
                    <a:pt x="225" y="77"/>
                  </a:lnTo>
                  <a:lnTo>
                    <a:pt x="168" y="88"/>
                  </a:lnTo>
                  <a:lnTo>
                    <a:pt x="140" y="95"/>
                  </a:lnTo>
                  <a:lnTo>
                    <a:pt x="112" y="98"/>
                  </a:lnTo>
                  <a:lnTo>
                    <a:pt x="97" y="91"/>
                  </a:lnTo>
                  <a:lnTo>
                    <a:pt x="83" y="82"/>
                  </a:lnTo>
                  <a:lnTo>
                    <a:pt x="67" y="71"/>
                  </a:lnTo>
                  <a:lnTo>
                    <a:pt x="50" y="58"/>
                  </a:lnTo>
                  <a:lnTo>
                    <a:pt x="33" y="44"/>
                  </a:lnTo>
                  <a:lnTo>
                    <a:pt x="19" y="30"/>
                  </a:lnTo>
                  <a:lnTo>
                    <a:pt x="7" y="18"/>
                  </a:lnTo>
                  <a:lnTo>
                    <a:pt x="0" y="5"/>
                  </a:lnTo>
                  <a:lnTo>
                    <a:pt x="3" y="0"/>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693"/>
            <p:cNvSpPr>
              <a:spLocks noChangeArrowheads="1"/>
            </p:cNvSpPr>
            <p:nvPr/>
          </p:nvSpPr>
          <p:spPr bwMode="auto">
            <a:xfrm>
              <a:off x="5645572" y="3318222"/>
              <a:ext cx="88900" cy="41275"/>
            </a:xfrm>
            <a:custGeom>
              <a:avLst/>
              <a:gdLst>
                <a:gd name="T0" fmla="*/ 1058 w 336"/>
                <a:gd name="T1" fmla="*/ 37768 h 153"/>
                <a:gd name="T2" fmla="*/ 9260 w 336"/>
                <a:gd name="T3" fmla="*/ 34800 h 153"/>
                <a:gd name="T4" fmla="*/ 16140 w 336"/>
                <a:gd name="T5" fmla="*/ 32103 h 153"/>
                <a:gd name="T6" fmla="*/ 22754 w 336"/>
                <a:gd name="T7" fmla="*/ 29405 h 153"/>
                <a:gd name="T8" fmla="*/ 29104 w 336"/>
                <a:gd name="T9" fmla="*/ 26707 h 153"/>
                <a:gd name="T10" fmla="*/ 35454 w 336"/>
                <a:gd name="T11" fmla="*/ 24010 h 153"/>
                <a:gd name="T12" fmla="*/ 41804 w 336"/>
                <a:gd name="T13" fmla="*/ 21042 h 153"/>
                <a:gd name="T14" fmla="*/ 48948 w 336"/>
                <a:gd name="T15" fmla="*/ 18075 h 153"/>
                <a:gd name="T16" fmla="*/ 56885 w 336"/>
                <a:gd name="T17" fmla="*/ 15107 h 153"/>
                <a:gd name="T18" fmla="*/ 61119 w 336"/>
                <a:gd name="T19" fmla="*/ 12679 h 153"/>
                <a:gd name="T20" fmla="*/ 64558 w 336"/>
                <a:gd name="T21" fmla="*/ 11600 h 153"/>
                <a:gd name="T22" fmla="*/ 72760 w 336"/>
                <a:gd name="T23" fmla="*/ 8363 h 153"/>
                <a:gd name="T24" fmla="*/ 79904 w 336"/>
                <a:gd name="T25" fmla="*/ 4856 h 153"/>
                <a:gd name="T26" fmla="*/ 83344 w 336"/>
                <a:gd name="T27" fmla="*/ 2428 h 153"/>
                <a:gd name="T28" fmla="*/ 86254 w 336"/>
                <a:gd name="T29" fmla="*/ 0 h 153"/>
                <a:gd name="T30" fmla="*/ 88900 w 336"/>
                <a:gd name="T31" fmla="*/ 809 h 153"/>
                <a:gd name="T32" fmla="*/ 88106 w 336"/>
                <a:gd name="T33" fmla="*/ 3777 h 153"/>
                <a:gd name="T34" fmla="*/ 83608 w 336"/>
                <a:gd name="T35" fmla="*/ 7823 h 153"/>
                <a:gd name="T36" fmla="*/ 81227 w 336"/>
                <a:gd name="T37" fmla="*/ 9712 h 153"/>
                <a:gd name="T38" fmla="*/ 78317 w 336"/>
                <a:gd name="T39" fmla="*/ 11330 h 153"/>
                <a:gd name="T40" fmla="*/ 73290 w 336"/>
                <a:gd name="T41" fmla="*/ 14028 h 153"/>
                <a:gd name="T42" fmla="*/ 69321 w 336"/>
                <a:gd name="T43" fmla="*/ 16726 h 153"/>
                <a:gd name="T44" fmla="*/ 65352 w 336"/>
                <a:gd name="T45" fmla="*/ 19424 h 153"/>
                <a:gd name="T46" fmla="*/ 60590 w 336"/>
                <a:gd name="T47" fmla="*/ 22391 h 153"/>
                <a:gd name="T48" fmla="*/ 52387 w 336"/>
                <a:gd name="T49" fmla="*/ 25358 h 153"/>
                <a:gd name="T50" fmla="*/ 45244 w 336"/>
                <a:gd name="T51" fmla="*/ 28056 h 153"/>
                <a:gd name="T52" fmla="*/ 38365 w 336"/>
                <a:gd name="T53" fmla="*/ 29945 h 153"/>
                <a:gd name="T54" fmla="*/ 31485 w 336"/>
                <a:gd name="T55" fmla="*/ 32103 h 153"/>
                <a:gd name="T56" fmla="*/ 24606 w 336"/>
                <a:gd name="T57" fmla="*/ 34261 h 153"/>
                <a:gd name="T58" fmla="*/ 17992 w 336"/>
                <a:gd name="T59" fmla="*/ 36419 h 153"/>
                <a:gd name="T60" fmla="*/ 10319 w 336"/>
                <a:gd name="T61" fmla="*/ 38577 h 153"/>
                <a:gd name="T62" fmla="*/ 2646 w 336"/>
                <a:gd name="T63" fmla="*/ 41275 h 153"/>
                <a:gd name="T64" fmla="*/ 0 w 336"/>
                <a:gd name="T65" fmla="*/ 40196 h 153"/>
                <a:gd name="T66" fmla="*/ 1058 w 336"/>
                <a:gd name="T67" fmla="*/ 37768 h 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36" h="153">
                  <a:moveTo>
                    <a:pt x="4" y="140"/>
                  </a:moveTo>
                  <a:lnTo>
                    <a:pt x="35" y="129"/>
                  </a:lnTo>
                  <a:lnTo>
                    <a:pt x="61" y="119"/>
                  </a:lnTo>
                  <a:lnTo>
                    <a:pt x="86" y="109"/>
                  </a:lnTo>
                  <a:lnTo>
                    <a:pt x="110" y="99"/>
                  </a:lnTo>
                  <a:lnTo>
                    <a:pt x="134" y="89"/>
                  </a:lnTo>
                  <a:lnTo>
                    <a:pt x="158" y="78"/>
                  </a:lnTo>
                  <a:lnTo>
                    <a:pt x="185" y="67"/>
                  </a:lnTo>
                  <a:lnTo>
                    <a:pt x="215" y="56"/>
                  </a:lnTo>
                  <a:lnTo>
                    <a:pt x="231" y="47"/>
                  </a:lnTo>
                  <a:lnTo>
                    <a:pt x="244" y="43"/>
                  </a:lnTo>
                  <a:lnTo>
                    <a:pt x="275" y="31"/>
                  </a:lnTo>
                  <a:lnTo>
                    <a:pt x="302" y="18"/>
                  </a:lnTo>
                  <a:lnTo>
                    <a:pt x="315" y="9"/>
                  </a:lnTo>
                  <a:lnTo>
                    <a:pt x="326" y="0"/>
                  </a:lnTo>
                  <a:lnTo>
                    <a:pt x="336" y="3"/>
                  </a:lnTo>
                  <a:lnTo>
                    <a:pt x="333" y="14"/>
                  </a:lnTo>
                  <a:lnTo>
                    <a:pt x="316" y="29"/>
                  </a:lnTo>
                  <a:lnTo>
                    <a:pt x="307" y="36"/>
                  </a:lnTo>
                  <a:lnTo>
                    <a:pt x="296" y="42"/>
                  </a:lnTo>
                  <a:lnTo>
                    <a:pt x="277" y="52"/>
                  </a:lnTo>
                  <a:lnTo>
                    <a:pt x="262" y="62"/>
                  </a:lnTo>
                  <a:lnTo>
                    <a:pt x="247" y="72"/>
                  </a:lnTo>
                  <a:lnTo>
                    <a:pt x="229" y="83"/>
                  </a:lnTo>
                  <a:lnTo>
                    <a:pt x="198" y="94"/>
                  </a:lnTo>
                  <a:lnTo>
                    <a:pt x="171" y="104"/>
                  </a:lnTo>
                  <a:lnTo>
                    <a:pt x="145" y="111"/>
                  </a:lnTo>
                  <a:lnTo>
                    <a:pt x="119" y="119"/>
                  </a:lnTo>
                  <a:lnTo>
                    <a:pt x="93" y="127"/>
                  </a:lnTo>
                  <a:lnTo>
                    <a:pt x="68" y="135"/>
                  </a:lnTo>
                  <a:lnTo>
                    <a:pt x="39" y="143"/>
                  </a:lnTo>
                  <a:lnTo>
                    <a:pt x="10" y="153"/>
                  </a:lnTo>
                  <a:lnTo>
                    <a:pt x="0" y="149"/>
                  </a:lnTo>
                  <a:lnTo>
                    <a:pt x="4" y="14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694"/>
            <p:cNvSpPr>
              <a:spLocks noChangeArrowheads="1"/>
            </p:cNvSpPr>
            <p:nvPr/>
          </p:nvSpPr>
          <p:spPr bwMode="auto">
            <a:xfrm>
              <a:off x="5639222" y="3315047"/>
              <a:ext cx="14288" cy="46037"/>
            </a:xfrm>
            <a:custGeom>
              <a:avLst/>
              <a:gdLst>
                <a:gd name="T0" fmla="*/ 14288 w 58"/>
                <a:gd name="T1" fmla="*/ 2927 h 173"/>
                <a:gd name="T2" fmla="*/ 8129 w 58"/>
                <a:gd name="T3" fmla="*/ 15168 h 173"/>
                <a:gd name="T4" fmla="*/ 3942 w 58"/>
                <a:gd name="T5" fmla="*/ 43642 h 173"/>
                <a:gd name="T6" fmla="*/ 3449 w 58"/>
                <a:gd name="T7" fmla="*/ 44973 h 173"/>
                <a:gd name="T8" fmla="*/ 2463 w 58"/>
                <a:gd name="T9" fmla="*/ 46037 h 173"/>
                <a:gd name="T10" fmla="*/ 493 w 58"/>
                <a:gd name="T11" fmla="*/ 43908 h 173"/>
                <a:gd name="T12" fmla="*/ 0 w 58"/>
                <a:gd name="T13" fmla="*/ 35659 h 173"/>
                <a:gd name="T14" fmla="*/ 246 w 58"/>
                <a:gd name="T15" fmla="*/ 28208 h 173"/>
                <a:gd name="T16" fmla="*/ 2463 w 58"/>
                <a:gd name="T17" fmla="*/ 12507 h 173"/>
                <a:gd name="T18" fmla="*/ 4434 w 58"/>
                <a:gd name="T19" fmla="*/ 9314 h 173"/>
                <a:gd name="T20" fmla="*/ 6651 w 58"/>
                <a:gd name="T21" fmla="*/ 6653 h 173"/>
                <a:gd name="T22" fmla="*/ 11332 w 58"/>
                <a:gd name="T23" fmla="*/ 798 h 173"/>
                <a:gd name="T24" fmla="*/ 13549 w 58"/>
                <a:gd name="T25" fmla="*/ 0 h 173"/>
                <a:gd name="T26" fmla="*/ 14288 w 58"/>
                <a:gd name="T27" fmla="*/ 2927 h 1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 h="173">
                  <a:moveTo>
                    <a:pt x="58" y="11"/>
                  </a:moveTo>
                  <a:lnTo>
                    <a:pt x="33" y="57"/>
                  </a:lnTo>
                  <a:lnTo>
                    <a:pt x="16" y="164"/>
                  </a:lnTo>
                  <a:lnTo>
                    <a:pt x="14" y="169"/>
                  </a:lnTo>
                  <a:lnTo>
                    <a:pt x="10" y="173"/>
                  </a:lnTo>
                  <a:lnTo>
                    <a:pt x="2" y="165"/>
                  </a:lnTo>
                  <a:lnTo>
                    <a:pt x="0" y="134"/>
                  </a:lnTo>
                  <a:lnTo>
                    <a:pt x="1" y="106"/>
                  </a:lnTo>
                  <a:lnTo>
                    <a:pt x="10" y="47"/>
                  </a:lnTo>
                  <a:lnTo>
                    <a:pt x="18" y="35"/>
                  </a:lnTo>
                  <a:lnTo>
                    <a:pt x="27" y="25"/>
                  </a:lnTo>
                  <a:lnTo>
                    <a:pt x="46" y="3"/>
                  </a:lnTo>
                  <a:lnTo>
                    <a:pt x="55" y="0"/>
                  </a:lnTo>
                  <a:lnTo>
                    <a:pt x="58" y="1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695"/>
            <p:cNvSpPr>
              <a:spLocks noChangeArrowheads="1"/>
            </p:cNvSpPr>
            <p:nvPr/>
          </p:nvSpPr>
          <p:spPr bwMode="auto">
            <a:xfrm>
              <a:off x="5518572" y="3186459"/>
              <a:ext cx="104775" cy="26988"/>
            </a:xfrm>
            <a:custGeom>
              <a:avLst/>
              <a:gdLst>
                <a:gd name="T0" fmla="*/ 796 w 395"/>
                <a:gd name="T1" fmla="*/ 23514 h 101"/>
                <a:gd name="T2" fmla="*/ 4244 w 395"/>
                <a:gd name="T3" fmla="*/ 21377 h 101"/>
                <a:gd name="T4" fmla="*/ 7692 w 395"/>
                <a:gd name="T5" fmla="*/ 18972 h 101"/>
                <a:gd name="T6" fmla="*/ 11141 w 395"/>
                <a:gd name="T7" fmla="*/ 17369 h 101"/>
                <a:gd name="T8" fmla="*/ 14589 w 395"/>
                <a:gd name="T9" fmla="*/ 15498 h 101"/>
                <a:gd name="T10" fmla="*/ 21486 w 395"/>
                <a:gd name="T11" fmla="*/ 12559 h 101"/>
                <a:gd name="T12" fmla="*/ 28117 w 395"/>
                <a:gd name="T13" fmla="*/ 10421 h 101"/>
                <a:gd name="T14" fmla="*/ 35013 w 395"/>
                <a:gd name="T15" fmla="*/ 8818 h 101"/>
                <a:gd name="T16" fmla="*/ 42441 w 395"/>
                <a:gd name="T17" fmla="*/ 7482 h 101"/>
                <a:gd name="T18" fmla="*/ 58621 w 395"/>
                <a:gd name="T19" fmla="*/ 6146 h 101"/>
                <a:gd name="T20" fmla="*/ 102653 w 395"/>
                <a:gd name="T21" fmla="*/ 0 h 101"/>
                <a:gd name="T22" fmla="*/ 104775 w 395"/>
                <a:gd name="T23" fmla="*/ 1603 h 101"/>
                <a:gd name="T24" fmla="*/ 104510 w 395"/>
                <a:gd name="T25" fmla="*/ 2939 h 101"/>
                <a:gd name="T26" fmla="*/ 103183 w 395"/>
                <a:gd name="T27" fmla="*/ 4008 h 101"/>
                <a:gd name="T28" fmla="*/ 91512 w 395"/>
                <a:gd name="T29" fmla="*/ 6413 h 101"/>
                <a:gd name="T30" fmla="*/ 81433 w 395"/>
                <a:gd name="T31" fmla="*/ 8818 h 101"/>
                <a:gd name="T32" fmla="*/ 70823 w 395"/>
                <a:gd name="T33" fmla="*/ 11223 h 101"/>
                <a:gd name="T34" fmla="*/ 59151 w 395"/>
                <a:gd name="T35" fmla="*/ 13093 h 101"/>
                <a:gd name="T36" fmla="*/ 29443 w 395"/>
                <a:gd name="T37" fmla="*/ 15765 h 101"/>
                <a:gd name="T38" fmla="*/ 16446 w 395"/>
                <a:gd name="T39" fmla="*/ 19773 h 101"/>
                <a:gd name="T40" fmla="*/ 9814 w 395"/>
                <a:gd name="T41" fmla="*/ 22980 h 101"/>
                <a:gd name="T42" fmla="*/ 2653 w 395"/>
                <a:gd name="T43" fmla="*/ 26988 h 101"/>
                <a:gd name="T44" fmla="*/ 0 w 395"/>
                <a:gd name="T45" fmla="*/ 26454 h 101"/>
                <a:gd name="T46" fmla="*/ 796 w 395"/>
                <a:gd name="T47" fmla="*/ 23514 h 1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101">
                  <a:moveTo>
                    <a:pt x="3" y="88"/>
                  </a:moveTo>
                  <a:lnTo>
                    <a:pt x="16" y="80"/>
                  </a:lnTo>
                  <a:lnTo>
                    <a:pt x="29" y="71"/>
                  </a:lnTo>
                  <a:lnTo>
                    <a:pt x="42" y="65"/>
                  </a:lnTo>
                  <a:lnTo>
                    <a:pt x="55" y="58"/>
                  </a:lnTo>
                  <a:lnTo>
                    <a:pt x="81" y="47"/>
                  </a:lnTo>
                  <a:lnTo>
                    <a:pt x="106" y="39"/>
                  </a:lnTo>
                  <a:lnTo>
                    <a:pt x="132" y="33"/>
                  </a:lnTo>
                  <a:lnTo>
                    <a:pt x="160" y="28"/>
                  </a:lnTo>
                  <a:lnTo>
                    <a:pt x="221" y="23"/>
                  </a:lnTo>
                  <a:lnTo>
                    <a:pt x="387" y="0"/>
                  </a:lnTo>
                  <a:lnTo>
                    <a:pt x="395" y="6"/>
                  </a:lnTo>
                  <a:lnTo>
                    <a:pt x="394" y="11"/>
                  </a:lnTo>
                  <a:lnTo>
                    <a:pt x="389" y="15"/>
                  </a:lnTo>
                  <a:lnTo>
                    <a:pt x="345" y="24"/>
                  </a:lnTo>
                  <a:lnTo>
                    <a:pt x="307" y="33"/>
                  </a:lnTo>
                  <a:lnTo>
                    <a:pt x="267" y="42"/>
                  </a:lnTo>
                  <a:lnTo>
                    <a:pt x="223" y="49"/>
                  </a:lnTo>
                  <a:lnTo>
                    <a:pt x="111" y="59"/>
                  </a:lnTo>
                  <a:lnTo>
                    <a:pt x="62" y="74"/>
                  </a:lnTo>
                  <a:lnTo>
                    <a:pt x="37" y="86"/>
                  </a:lnTo>
                  <a:lnTo>
                    <a:pt x="10" y="101"/>
                  </a:lnTo>
                  <a:lnTo>
                    <a:pt x="0" y="99"/>
                  </a:lnTo>
                  <a:lnTo>
                    <a:pt x="3" y="8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696"/>
            <p:cNvSpPr>
              <a:spLocks noChangeArrowheads="1"/>
            </p:cNvSpPr>
            <p:nvPr/>
          </p:nvSpPr>
          <p:spPr bwMode="auto">
            <a:xfrm>
              <a:off x="5650335" y="3192809"/>
              <a:ext cx="17462" cy="12700"/>
            </a:xfrm>
            <a:custGeom>
              <a:avLst/>
              <a:gdLst>
                <a:gd name="T0" fmla="*/ 845 w 62"/>
                <a:gd name="T1" fmla="*/ 9111 h 46"/>
                <a:gd name="T2" fmla="*/ 7041 w 62"/>
                <a:gd name="T3" fmla="*/ 4693 h 46"/>
                <a:gd name="T4" fmla="*/ 14364 w 62"/>
                <a:gd name="T5" fmla="*/ 0 h 46"/>
                <a:gd name="T6" fmla="*/ 17462 w 62"/>
                <a:gd name="T7" fmla="*/ 552 h 46"/>
                <a:gd name="T8" fmla="*/ 16899 w 62"/>
                <a:gd name="T9" fmla="*/ 3313 h 46"/>
                <a:gd name="T10" fmla="*/ 10139 w 62"/>
                <a:gd name="T11" fmla="*/ 9663 h 46"/>
                <a:gd name="T12" fmla="*/ 2535 w 62"/>
                <a:gd name="T13" fmla="*/ 12700 h 46"/>
                <a:gd name="T14" fmla="*/ 0 w 62"/>
                <a:gd name="T15" fmla="*/ 11872 h 46"/>
                <a:gd name="T16" fmla="*/ 845 w 62"/>
                <a:gd name="T17" fmla="*/ 911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46">
                  <a:moveTo>
                    <a:pt x="3" y="33"/>
                  </a:moveTo>
                  <a:lnTo>
                    <a:pt x="25" y="17"/>
                  </a:lnTo>
                  <a:lnTo>
                    <a:pt x="51" y="0"/>
                  </a:lnTo>
                  <a:lnTo>
                    <a:pt x="62" y="2"/>
                  </a:lnTo>
                  <a:lnTo>
                    <a:pt x="60" y="12"/>
                  </a:lnTo>
                  <a:lnTo>
                    <a:pt x="36" y="35"/>
                  </a:lnTo>
                  <a:lnTo>
                    <a:pt x="9" y="46"/>
                  </a:lnTo>
                  <a:lnTo>
                    <a:pt x="0" y="43"/>
                  </a:lnTo>
                  <a:lnTo>
                    <a:pt x="3" y="3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697"/>
            <p:cNvSpPr>
              <a:spLocks noChangeArrowheads="1"/>
            </p:cNvSpPr>
            <p:nvPr/>
          </p:nvSpPr>
          <p:spPr bwMode="auto">
            <a:xfrm>
              <a:off x="5691610" y="3181697"/>
              <a:ext cx="55562" cy="11112"/>
            </a:xfrm>
            <a:custGeom>
              <a:avLst/>
              <a:gdLst>
                <a:gd name="T0" fmla="*/ 4498 w 210"/>
                <a:gd name="T1" fmla="*/ 6234 h 41"/>
                <a:gd name="T2" fmla="*/ 41539 w 210"/>
                <a:gd name="T3" fmla="*/ 1897 h 41"/>
                <a:gd name="T4" fmla="*/ 53181 w 210"/>
                <a:gd name="T5" fmla="*/ 0 h 41"/>
                <a:gd name="T6" fmla="*/ 55562 w 210"/>
                <a:gd name="T7" fmla="*/ 1626 h 41"/>
                <a:gd name="T8" fmla="*/ 53975 w 210"/>
                <a:gd name="T9" fmla="*/ 4065 h 41"/>
                <a:gd name="T10" fmla="*/ 48683 w 210"/>
                <a:gd name="T11" fmla="*/ 5963 h 41"/>
                <a:gd name="T12" fmla="*/ 42598 w 210"/>
                <a:gd name="T13" fmla="*/ 7589 h 41"/>
                <a:gd name="T14" fmla="*/ 23019 w 210"/>
                <a:gd name="T15" fmla="*/ 10028 h 41"/>
                <a:gd name="T16" fmla="*/ 3704 w 210"/>
                <a:gd name="T17" fmla="*/ 11112 h 41"/>
                <a:gd name="T18" fmla="*/ 794 w 210"/>
                <a:gd name="T19" fmla="*/ 10570 h 41"/>
                <a:gd name="T20" fmla="*/ 0 w 210"/>
                <a:gd name="T21" fmla="*/ 8944 h 41"/>
                <a:gd name="T22" fmla="*/ 1323 w 210"/>
                <a:gd name="T23" fmla="*/ 7589 h 41"/>
                <a:gd name="T24" fmla="*/ 4498 w 210"/>
                <a:gd name="T25" fmla="*/ 6234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0" h="41">
                  <a:moveTo>
                    <a:pt x="17" y="23"/>
                  </a:moveTo>
                  <a:lnTo>
                    <a:pt x="157" y="7"/>
                  </a:lnTo>
                  <a:lnTo>
                    <a:pt x="201" y="0"/>
                  </a:lnTo>
                  <a:lnTo>
                    <a:pt x="210" y="6"/>
                  </a:lnTo>
                  <a:lnTo>
                    <a:pt x="204" y="15"/>
                  </a:lnTo>
                  <a:lnTo>
                    <a:pt x="184" y="22"/>
                  </a:lnTo>
                  <a:lnTo>
                    <a:pt x="161" y="28"/>
                  </a:lnTo>
                  <a:lnTo>
                    <a:pt x="87" y="37"/>
                  </a:lnTo>
                  <a:lnTo>
                    <a:pt x="14" y="41"/>
                  </a:lnTo>
                  <a:lnTo>
                    <a:pt x="3" y="39"/>
                  </a:lnTo>
                  <a:lnTo>
                    <a:pt x="0" y="33"/>
                  </a:lnTo>
                  <a:lnTo>
                    <a:pt x="5" y="28"/>
                  </a:lnTo>
                  <a:lnTo>
                    <a:pt x="17" y="2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698"/>
            <p:cNvSpPr>
              <a:spLocks noChangeArrowheads="1"/>
            </p:cNvSpPr>
            <p:nvPr/>
          </p:nvSpPr>
          <p:spPr bwMode="auto">
            <a:xfrm>
              <a:off x="5755110" y="3186459"/>
              <a:ext cx="92075" cy="79375"/>
            </a:xfrm>
            <a:custGeom>
              <a:avLst/>
              <a:gdLst>
                <a:gd name="T0" fmla="*/ 2381 w 348"/>
                <a:gd name="T1" fmla="*/ 0 h 300"/>
                <a:gd name="T2" fmla="*/ 8996 w 348"/>
                <a:gd name="T3" fmla="*/ 2910 h 300"/>
                <a:gd name="T4" fmla="*/ 15081 w 348"/>
                <a:gd name="T5" fmla="*/ 6085 h 300"/>
                <a:gd name="T6" fmla="*/ 20373 w 348"/>
                <a:gd name="T7" fmla="*/ 9525 h 300"/>
                <a:gd name="T8" fmla="*/ 25135 w 348"/>
                <a:gd name="T9" fmla="*/ 13229 h 300"/>
                <a:gd name="T10" fmla="*/ 29633 w 348"/>
                <a:gd name="T11" fmla="*/ 17727 h 300"/>
                <a:gd name="T12" fmla="*/ 34131 w 348"/>
                <a:gd name="T13" fmla="*/ 21960 h 300"/>
                <a:gd name="T14" fmla="*/ 38629 w 348"/>
                <a:gd name="T15" fmla="*/ 27252 h 300"/>
                <a:gd name="T16" fmla="*/ 43392 w 348"/>
                <a:gd name="T17" fmla="*/ 32544 h 300"/>
                <a:gd name="T18" fmla="*/ 46831 w 348"/>
                <a:gd name="T19" fmla="*/ 36513 h 300"/>
                <a:gd name="T20" fmla="*/ 50271 w 348"/>
                <a:gd name="T21" fmla="*/ 40217 h 300"/>
                <a:gd name="T22" fmla="*/ 53710 w 348"/>
                <a:gd name="T23" fmla="*/ 43392 h 300"/>
                <a:gd name="T24" fmla="*/ 56621 w 348"/>
                <a:gd name="T25" fmla="*/ 46302 h 300"/>
                <a:gd name="T26" fmla="*/ 63500 w 348"/>
                <a:gd name="T27" fmla="*/ 52387 h 300"/>
                <a:gd name="T28" fmla="*/ 66675 w 348"/>
                <a:gd name="T29" fmla="*/ 56092 h 300"/>
                <a:gd name="T30" fmla="*/ 70379 w 348"/>
                <a:gd name="T31" fmla="*/ 59796 h 300"/>
                <a:gd name="T32" fmla="*/ 75406 w 348"/>
                <a:gd name="T33" fmla="*/ 64029 h 300"/>
                <a:gd name="T34" fmla="*/ 79904 w 348"/>
                <a:gd name="T35" fmla="*/ 67469 h 300"/>
                <a:gd name="T36" fmla="*/ 84931 w 348"/>
                <a:gd name="T37" fmla="*/ 70379 h 300"/>
                <a:gd name="T38" fmla="*/ 90488 w 348"/>
                <a:gd name="T39" fmla="*/ 73554 h 300"/>
                <a:gd name="T40" fmla="*/ 92075 w 348"/>
                <a:gd name="T41" fmla="*/ 75671 h 300"/>
                <a:gd name="T42" fmla="*/ 91810 w 348"/>
                <a:gd name="T43" fmla="*/ 77788 h 300"/>
                <a:gd name="T44" fmla="*/ 90223 w 348"/>
                <a:gd name="T45" fmla="*/ 79375 h 300"/>
                <a:gd name="T46" fmla="*/ 87577 w 348"/>
                <a:gd name="T47" fmla="*/ 79110 h 300"/>
                <a:gd name="T48" fmla="*/ 81492 w 348"/>
                <a:gd name="T49" fmla="*/ 75935 h 300"/>
                <a:gd name="T50" fmla="*/ 75671 w 348"/>
                <a:gd name="T51" fmla="*/ 73290 h 300"/>
                <a:gd name="T52" fmla="*/ 70115 w 348"/>
                <a:gd name="T53" fmla="*/ 70115 h 300"/>
                <a:gd name="T54" fmla="*/ 64558 w 348"/>
                <a:gd name="T55" fmla="*/ 65617 h 300"/>
                <a:gd name="T56" fmla="*/ 61119 w 348"/>
                <a:gd name="T57" fmla="*/ 61648 h 300"/>
                <a:gd name="T58" fmla="*/ 57679 w 348"/>
                <a:gd name="T59" fmla="*/ 57944 h 300"/>
                <a:gd name="T60" fmla="*/ 54769 w 348"/>
                <a:gd name="T61" fmla="*/ 54504 h 300"/>
                <a:gd name="T62" fmla="*/ 51858 w 348"/>
                <a:gd name="T63" fmla="*/ 51065 h 300"/>
                <a:gd name="T64" fmla="*/ 48683 w 348"/>
                <a:gd name="T65" fmla="*/ 47625 h 300"/>
                <a:gd name="T66" fmla="*/ 45508 w 348"/>
                <a:gd name="T67" fmla="*/ 44450 h 300"/>
                <a:gd name="T68" fmla="*/ 42333 w 348"/>
                <a:gd name="T69" fmla="*/ 40746 h 300"/>
                <a:gd name="T70" fmla="*/ 38629 w 348"/>
                <a:gd name="T71" fmla="*/ 37042 h 300"/>
                <a:gd name="T72" fmla="*/ 34131 w 348"/>
                <a:gd name="T73" fmla="*/ 31485 h 300"/>
                <a:gd name="T74" fmla="*/ 29898 w 348"/>
                <a:gd name="T75" fmla="*/ 26458 h 300"/>
                <a:gd name="T76" fmla="*/ 25929 w 348"/>
                <a:gd name="T77" fmla="*/ 21696 h 300"/>
                <a:gd name="T78" fmla="*/ 21960 w 348"/>
                <a:gd name="T79" fmla="*/ 17463 h 300"/>
                <a:gd name="T80" fmla="*/ 17463 w 348"/>
                <a:gd name="T81" fmla="*/ 13229 h 300"/>
                <a:gd name="T82" fmla="*/ 12965 w 348"/>
                <a:gd name="T83" fmla="*/ 9790 h 300"/>
                <a:gd name="T84" fmla="*/ 7673 w 348"/>
                <a:gd name="T85" fmla="*/ 6615 h 300"/>
                <a:gd name="T86" fmla="*/ 1323 w 348"/>
                <a:gd name="T87" fmla="*/ 3704 h 300"/>
                <a:gd name="T88" fmla="*/ 0 w 348"/>
                <a:gd name="T89" fmla="*/ 1058 h 300"/>
                <a:gd name="T90" fmla="*/ 1058 w 348"/>
                <a:gd name="T91" fmla="*/ 265 h 300"/>
                <a:gd name="T92" fmla="*/ 2381 w 348"/>
                <a:gd name="T93" fmla="*/ 0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48" h="300">
                  <a:moveTo>
                    <a:pt x="9" y="0"/>
                  </a:moveTo>
                  <a:lnTo>
                    <a:pt x="34" y="11"/>
                  </a:lnTo>
                  <a:lnTo>
                    <a:pt x="57" y="23"/>
                  </a:lnTo>
                  <a:lnTo>
                    <a:pt x="77" y="36"/>
                  </a:lnTo>
                  <a:lnTo>
                    <a:pt x="95" y="50"/>
                  </a:lnTo>
                  <a:lnTo>
                    <a:pt x="112" y="67"/>
                  </a:lnTo>
                  <a:lnTo>
                    <a:pt x="129" y="83"/>
                  </a:lnTo>
                  <a:lnTo>
                    <a:pt x="146" y="103"/>
                  </a:lnTo>
                  <a:lnTo>
                    <a:pt x="164" y="123"/>
                  </a:lnTo>
                  <a:lnTo>
                    <a:pt x="177" y="138"/>
                  </a:lnTo>
                  <a:lnTo>
                    <a:pt x="190" y="152"/>
                  </a:lnTo>
                  <a:lnTo>
                    <a:pt x="203" y="164"/>
                  </a:lnTo>
                  <a:lnTo>
                    <a:pt x="214" y="175"/>
                  </a:lnTo>
                  <a:lnTo>
                    <a:pt x="240" y="198"/>
                  </a:lnTo>
                  <a:lnTo>
                    <a:pt x="252" y="212"/>
                  </a:lnTo>
                  <a:lnTo>
                    <a:pt x="266" y="226"/>
                  </a:lnTo>
                  <a:lnTo>
                    <a:pt x="285" y="242"/>
                  </a:lnTo>
                  <a:lnTo>
                    <a:pt x="302" y="255"/>
                  </a:lnTo>
                  <a:lnTo>
                    <a:pt x="321" y="266"/>
                  </a:lnTo>
                  <a:lnTo>
                    <a:pt x="342" y="278"/>
                  </a:lnTo>
                  <a:lnTo>
                    <a:pt x="348" y="286"/>
                  </a:lnTo>
                  <a:lnTo>
                    <a:pt x="347" y="294"/>
                  </a:lnTo>
                  <a:lnTo>
                    <a:pt x="341" y="300"/>
                  </a:lnTo>
                  <a:lnTo>
                    <a:pt x="331" y="299"/>
                  </a:lnTo>
                  <a:lnTo>
                    <a:pt x="308" y="287"/>
                  </a:lnTo>
                  <a:lnTo>
                    <a:pt x="286" y="277"/>
                  </a:lnTo>
                  <a:lnTo>
                    <a:pt x="265" y="265"/>
                  </a:lnTo>
                  <a:lnTo>
                    <a:pt x="244" y="248"/>
                  </a:lnTo>
                  <a:lnTo>
                    <a:pt x="231" y="233"/>
                  </a:lnTo>
                  <a:lnTo>
                    <a:pt x="218" y="219"/>
                  </a:lnTo>
                  <a:lnTo>
                    <a:pt x="207" y="206"/>
                  </a:lnTo>
                  <a:lnTo>
                    <a:pt x="196" y="193"/>
                  </a:lnTo>
                  <a:lnTo>
                    <a:pt x="184" y="180"/>
                  </a:lnTo>
                  <a:lnTo>
                    <a:pt x="172" y="168"/>
                  </a:lnTo>
                  <a:lnTo>
                    <a:pt x="160" y="154"/>
                  </a:lnTo>
                  <a:lnTo>
                    <a:pt x="146" y="140"/>
                  </a:lnTo>
                  <a:lnTo>
                    <a:pt x="129" y="119"/>
                  </a:lnTo>
                  <a:lnTo>
                    <a:pt x="113" y="100"/>
                  </a:lnTo>
                  <a:lnTo>
                    <a:pt x="98" y="82"/>
                  </a:lnTo>
                  <a:lnTo>
                    <a:pt x="83" y="66"/>
                  </a:lnTo>
                  <a:lnTo>
                    <a:pt x="66" y="50"/>
                  </a:lnTo>
                  <a:lnTo>
                    <a:pt x="49" y="37"/>
                  </a:lnTo>
                  <a:lnTo>
                    <a:pt x="29" y="25"/>
                  </a:lnTo>
                  <a:lnTo>
                    <a:pt x="5" y="14"/>
                  </a:lnTo>
                  <a:lnTo>
                    <a:pt x="0" y="4"/>
                  </a:lnTo>
                  <a:lnTo>
                    <a:pt x="4" y="1"/>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 name="Freeform 699"/>
            <p:cNvSpPr>
              <a:spLocks noChangeArrowheads="1"/>
            </p:cNvSpPr>
            <p:nvPr/>
          </p:nvSpPr>
          <p:spPr bwMode="auto">
            <a:xfrm>
              <a:off x="5615410" y="3194397"/>
              <a:ext cx="25400" cy="20637"/>
            </a:xfrm>
            <a:custGeom>
              <a:avLst/>
              <a:gdLst>
                <a:gd name="T0" fmla="*/ 6615 w 96"/>
                <a:gd name="T1" fmla="*/ 5747 h 79"/>
                <a:gd name="T2" fmla="*/ 5027 w 96"/>
                <a:gd name="T3" fmla="*/ 8882 h 79"/>
                <a:gd name="T4" fmla="*/ 7144 w 96"/>
                <a:gd name="T5" fmla="*/ 12278 h 79"/>
                <a:gd name="T6" fmla="*/ 12965 w 96"/>
                <a:gd name="T7" fmla="*/ 12800 h 79"/>
                <a:gd name="T8" fmla="*/ 18785 w 96"/>
                <a:gd name="T9" fmla="*/ 12278 h 79"/>
                <a:gd name="T10" fmla="*/ 19315 w 96"/>
                <a:gd name="T11" fmla="*/ 9143 h 79"/>
                <a:gd name="T12" fmla="*/ 19315 w 96"/>
                <a:gd name="T13" fmla="*/ 7314 h 79"/>
                <a:gd name="T14" fmla="*/ 20638 w 96"/>
                <a:gd name="T15" fmla="*/ 6269 h 79"/>
                <a:gd name="T16" fmla="*/ 23813 w 96"/>
                <a:gd name="T17" fmla="*/ 7314 h 79"/>
                <a:gd name="T18" fmla="*/ 25400 w 96"/>
                <a:gd name="T19" fmla="*/ 13061 h 79"/>
                <a:gd name="T20" fmla="*/ 24077 w 96"/>
                <a:gd name="T21" fmla="*/ 18286 h 79"/>
                <a:gd name="T22" fmla="*/ 22754 w 96"/>
                <a:gd name="T23" fmla="*/ 19592 h 79"/>
                <a:gd name="T24" fmla="*/ 21431 w 96"/>
                <a:gd name="T25" fmla="*/ 20115 h 79"/>
                <a:gd name="T26" fmla="*/ 12965 w 96"/>
                <a:gd name="T27" fmla="*/ 20637 h 79"/>
                <a:gd name="T28" fmla="*/ 4763 w 96"/>
                <a:gd name="T29" fmla="*/ 18547 h 79"/>
                <a:gd name="T30" fmla="*/ 1323 w 96"/>
                <a:gd name="T31" fmla="*/ 14368 h 79"/>
                <a:gd name="T32" fmla="*/ 0 w 96"/>
                <a:gd name="T33" fmla="*/ 8882 h 79"/>
                <a:gd name="T34" fmla="*/ 794 w 96"/>
                <a:gd name="T35" fmla="*/ 3657 h 79"/>
                <a:gd name="T36" fmla="*/ 1852 w 96"/>
                <a:gd name="T37" fmla="*/ 1567 h 79"/>
                <a:gd name="T38" fmla="*/ 4233 w 96"/>
                <a:gd name="T39" fmla="*/ 0 h 79"/>
                <a:gd name="T40" fmla="*/ 6615 w 96"/>
                <a:gd name="T41" fmla="*/ 0 h 79"/>
                <a:gd name="T42" fmla="*/ 8202 w 96"/>
                <a:gd name="T43" fmla="*/ 1829 h 79"/>
                <a:gd name="T44" fmla="*/ 8202 w 96"/>
                <a:gd name="T45" fmla="*/ 3918 h 79"/>
                <a:gd name="T46" fmla="*/ 6615 w 96"/>
                <a:gd name="T47" fmla="*/ 5747 h 7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6" h="79">
                  <a:moveTo>
                    <a:pt x="25" y="22"/>
                  </a:moveTo>
                  <a:lnTo>
                    <a:pt x="19" y="34"/>
                  </a:lnTo>
                  <a:lnTo>
                    <a:pt x="27" y="47"/>
                  </a:lnTo>
                  <a:lnTo>
                    <a:pt x="49" y="49"/>
                  </a:lnTo>
                  <a:lnTo>
                    <a:pt x="71" y="47"/>
                  </a:lnTo>
                  <a:lnTo>
                    <a:pt x="73" y="35"/>
                  </a:lnTo>
                  <a:lnTo>
                    <a:pt x="73" y="28"/>
                  </a:lnTo>
                  <a:lnTo>
                    <a:pt x="78" y="24"/>
                  </a:lnTo>
                  <a:lnTo>
                    <a:pt x="90" y="28"/>
                  </a:lnTo>
                  <a:lnTo>
                    <a:pt x="96" y="50"/>
                  </a:lnTo>
                  <a:lnTo>
                    <a:pt x="91" y="70"/>
                  </a:lnTo>
                  <a:lnTo>
                    <a:pt x="86" y="75"/>
                  </a:lnTo>
                  <a:lnTo>
                    <a:pt x="81" y="77"/>
                  </a:lnTo>
                  <a:lnTo>
                    <a:pt x="49" y="79"/>
                  </a:lnTo>
                  <a:lnTo>
                    <a:pt x="18" y="71"/>
                  </a:lnTo>
                  <a:lnTo>
                    <a:pt x="5" y="55"/>
                  </a:lnTo>
                  <a:lnTo>
                    <a:pt x="0" y="34"/>
                  </a:lnTo>
                  <a:lnTo>
                    <a:pt x="3" y="14"/>
                  </a:lnTo>
                  <a:lnTo>
                    <a:pt x="7" y="6"/>
                  </a:lnTo>
                  <a:lnTo>
                    <a:pt x="16" y="0"/>
                  </a:lnTo>
                  <a:lnTo>
                    <a:pt x="25" y="0"/>
                  </a:lnTo>
                  <a:lnTo>
                    <a:pt x="31" y="7"/>
                  </a:lnTo>
                  <a:lnTo>
                    <a:pt x="31" y="15"/>
                  </a:lnTo>
                  <a:lnTo>
                    <a:pt x="25" y="2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700"/>
            <p:cNvSpPr>
              <a:spLocks noChangeArrowheads="1"/>
            </p:cNvSpPr>
            <p:nvPr/>
          </p:nvSpPr>
          <p:spPr bwMode="auto">
            <a:xfrm>
              <a:off x="5664622" y="3232497"/>
              <a:ext cx="25400" cy="17462"/>
            </a:xfrm>
            <a:custGeom>
              <a:avLst/>
              <a:gdLst>
                <a:gd name="T0" fmla="*/ 7516 w 98"/>
                <a:gd name="T1" fmla="*/ 2183 h 64"/>
                <a:gd name="T2" fmla="*/ 5443 w 98"/>
                <a:gd name="T3" fmla="*/ 4366 h 64"/>
                <a:gd name="T4" fmla="*/ 5443 w 98"/>
                <a:gd name="T5" fmla="*/ 7367 h 64"/>
                <a:gd name="T6" fmla="*/ 7257 w 98"/>
                <a:gd name="T7" fmla="*/ 9822 h 64"/>
                <a:gd name="T8" fmla="*/ 9071 w 98"/>
                <a:gd name="T9" fmla="*/ 12005 h 64"/>
                <a:gd name="T10" fmla="*/ 13996 w 98"/>
                <a:gd name="T11" fmla="*/ 12551 h 64"/>
                <a:gd name="T12" fmla="*/ 19180 w 98"/>
                <a:gd name="T13" fmla="*/ 11732 h 64"/>
                <a:gd name="T14" fmla="*/ 17106 w 98"/>
                <a:gd name="T15" fmla="*/ 7094 h 64"/>
                <a:gd name="T16" fmla="*/ 17624 w 98"/>
                <a:gd name="T17" fmla="*/ 4366 h 64"/>
                <a:gd name="T18" fmla="*/ 20216 w 98"/>
                <a:gd name="T19" fmla="*/ 5184 h 64"/>
                <a:gd name="T20" fmla="*/ 25400 w 98"/>
                <a:gd name="T21" fmla="*/ 12551 h 64"/>
                <a:gd name="T22" fmla="*/ 23845 w 98"/>
                <a:gd name="T23" fmla="*/ 15279 h 64"/>
                <a:gd name="T24" fmla="*/ 21771 w 98"/>
                <a:gd name="T25" fmla="*/ 17462 h 64"/>
                <a:gd name="T26" fmla="*/ 12441 w 98"/>
                <a:gd name="T27" fmla="*/ 17189 h 64"/>
                <a:gd name="T28" fmla="*/ 3629 w 98"/>
                <a:gd name="T29" fmla="*/ 14188 h 64"/>
                <a:gd name="T30" fmla="*/ 0 w 98"/>
                <a:gd name="T31" fmla="*/ 7094 h 64"/>
                <a:gd name="T32" fmla="*/ 778 w 98"/>
                <a:gd name="T33" fmla="*/ 3274 h 64"/>
                <a:gd name="T34" fmla="*/ 4406 w 98"/>
                <a:gd name="T35" fmla="*/ 0 h 64"/>
                <a:gd name="T36" fmla="*/ 7516 w 98"/>
                <a:gd name="T37" fmla="*/ 0 h 64"/>
                <a:gd name="T38" fmla="*/ 7516 w 98"/>
                <a:gd name="T39" fmla="*/ 2183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8" h="64">
                  <a:moveTo>
                    <a:pt x="29" y="8"/>
                  </a:moveTo>
                  <a:lnTo>
                    <a:pt x="21" y="16"/>
                  </a:lnTo>
                  <a:lnTo>
                    <a:pt x="21" y="27"/>
                  </a:lnTo>
                  <a:lnTo>
                    <a:pt x="28" y="36"/>
                  </a:lnTo>
                  <a:lnTo>
                    <a:pt x="35" y="44"/>
                  </a:lnTo>
                  <a:lnTo>
                    <a:pt x="54" y="46"/>
                  </a:lnTo>
                  <a:lnTo>
                    <a:pt x="74" y="43"/>
                  </a:lnTo>
                  <a:lnTo>
                    <a:pt x="66" y="26"/>
                  </a:lnTo>
                  <a:lnTo>
                    <a:pt x="68" y="16"/>
                  </a:lnTo>
                  <a:lnTo>
                    <a:pt x="78" y="19"/>
                  </a:lnTo>
                  <a:lnTo>
                    <a:pt x="98" y="46"/>
                  </a:lnTo>
                  <a:lnTo>
                    <a:pt x="92" y="56"/>
                  </a:lnTo>
                  <a:lnTo>
                    <a:pt x="84" y="64"/>
                  </a:lnTo>
                  <a:lnTo>
                    <a:pt x="48" y="63"/>
                  </a:lnTo>
                  <a:lnTo>
                    <a:pt x="14" y="52"/>
                  </a:lnTo>
                  <a:lnTo>
                    <a:pt x="0" y="26"/>
                  </a:lnTo>
                  <a:lnTo>
                    <a:pt x="3" y="12"/>
                  </a:lnTo>
                  <a:lnTo>
                    <a:pt x="17" y="0"/>
                  </a:lnTo>
                  <a:lnTo>
                    <a:pt x="29" y="0"/>
                  </a:lnTo>
                  <a:lnTo>
                    <a:pt x="29" y="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Freeform 701"/>
            <p:cNvSpPr>
              <a:spLocks noChangeArrowheads="1"/>
            </p:cNvSpPr>
            <p:nvPr/>
          </p:nvSpPr>
          <p:spPr bwMode="auto">
            <a:xfrm>
              <a:off x="5672560" y="3194397"/>
              <a:ext cx="61912" cy="41275"/>
            </a:xfrm>
            <a:custGeom>
              <a:avLst/>
              <a:gdLst>
                <a:gd name="T0" fmla="*/ 0 w 232"/>
                <a:gd name="T1" fmla="*/ 38595 h 154"/>
                <a:gd name="T2" fmla="*/ 5337 w 232"/>
                <a:gd name="T3" fmla="*/ 24390 h 154"/>
                <a:gd name="T4" fmla="*/ 7739 w 232"/>
                <a:gd name="T5" fmla="*/ 17957 h 154"/>
                <a:gd name="T6" fmla="*/ 9607 w 232"/>
                <a:gd name="T7" fmla="*/ 15009 h 154"/>
                <a:gd name="T8" fmla="*/ 12276 w 232"/>
                <a:gd name="T9" fmla="*/ 12061 h 154"/>
                <a:gd name="T10" fmla="*/ 18680 w 232"/>
                <a:gd name="T11" fmla="*/ 6700 h 154"/>
                <a:gd name="T12" fmla="*/ 22683 w 232"/>
                <a:gd name="T13" fmla="*/ 4824 h 154"/>
                <a:gd name="T14" fmla="*/ 26686 w 232"/>
                <a:gd name="T15" fmla="*/ 2948 h 154"/>
                <a:gd name="T16" fmla="*/ 31490 w 232"/>
                <a:gd name="T17" fmla="*/ 1072 h 154"/>
                <a:gd name="T18" fmla="*/ 41897 w 232"/>
                <a:gd name="T19" fmla="*/ 0 h 154"/>
                <a:gd name="T20" fmla="*/ 48836 w 232"/>
                <a:gd name="T21" fmla="*/ 2412 h 154"/>
                <a:gd name="T22" fmla="*/ 54974 w 232"/>
                <a:gd name="T23" fmla="*/ 6969 h 154"/>
                <a:gd name="T24" fmla="*/ 61912 w 232"/>
                <a:gd name="T25" fmla="*/ 20906 h 154"/>
                <a:gd name="T26" fmla="*/ 60578 w 232"/>
                <a:gd name="T27" fmla="*/ 23050 h 154"/>
                <a:gd name="T28" fmla="*/ 57909 w 232"/>
                <a:gd name="T29" fmla="*/ 22246 h 154"/>
                <a:gd name="T30" fmla="*/ 56308 w 232"/>
                <a:gd name="T31" fmla="*/ 19029 h 154"/>
                <a:gd name="T32" fmla="*/ 54173 w 232"/>
                <a:gd name="T33" fmla="*/ 16349 h 154"/>
                <a:gd name="T34" fmla="*/ 50170 w 232"/>
                <a:gd name="T35" fmla="*/ 10721 h 154"/>
                <a:gd name="T36" fmla="*/ 45900 w 232"/>
                <a:gd name="T37" fmla="*/ 7237 h 154"/>
                <a:gd name="T38" fmla="*/ 41364 w 232"/>
                <a:gd name="T39" fmla="*/ 5092 h 154"/>
                <a:gd name="T40" fmla="*/ 32824 w 232"/>
                <a:gd name="T41" fmla="*/ 6432 h 154"/>
                <a:gd name="T42" fmla="*/ 29088 w 232"/>
                <a:gd name="T43" fmla="*/ 8041 h 154"/>
                <a:gd name="T44" fmla="*/ 16279 w 232"/>
                <a:gd name="T45" fmla="*/ 15813 h 154"/>
                <a:gd name="T46" fmla="*/ 11742 w 232"/>
                <a:gd name="T47" fmla="*/ 21442 h 154"/>
                <a:gd name="T48" fmla="*/ 8806 w 232"/>
                <a:gd name="T49" fmla="*/ 27338 h 154"/>
                <a:gd name="T50" fmla="*/ 6405 w 232"/>
                <a:gd name="T51" fmla="*/ 33502 h 154"/>
                <a:gd name="T52" fmla="*/ 3469 w 232"/>
                <a:gd name="T53" fmla="*/ 40203 h 154"/>
                <a:gd name="T54" fmla="*/ 534 w 232"/>
                <a:gd name="T55" fmla="*/ 41275 h 154"/>
                <a:gd name="T56" fmla="*/ 0 w 232"/>
                <a:gd name="T57" fmla="*/ 38595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32" h="154">
                  <a:moveTo>
                    <a:pt x="0" y="144"/>
                  </a:moveTo>
                  <a:lnTo>
                    <a:pt x="20" y="91"/>
                  </a:lnTo>
                  <a:lnTo>
                    <a:pt x="29" y="67"/>
                  </a:lnTo>
                  <a:lnTo>
                    <a:pt x="36" y="56"/>
                  </a:lnTo>
                  <a:lnTo>
                    <a:pt x="46" y="45"/>
                  </a:lnTo>
                  <a:lnTo>
                    <a:pt x="70" y="25"/>
                  </a:lnTo>
                  <a:lnTo>
                    <a:pt x="85" y="18"/>
                  </a:lnTo>
                  <a:lnTo>
                    <a:pt x="100" y="11"/>
                  </a:lnTo>
                  <a:lnTo>
                    <a:pt x="118" y="4"/>
                  </a:lnTo>
                  <a:lnTo>
                    <a:pt x="157" y="0"/>
                  </a:lnTo>
                  <a:lnTo>
                    <a:pt x="183" y="9"/>
                  </a:lnTo>
                  <a:lnTo>
                    <a:pt x="206" y="26"/>
                  </a:lnTo>
                  <a:lnTo>
                    <a:pt x="232" y="78"/>
                  </a:lnTo>
                  <a:lnTo>
                    <a:pt x="227" y="86"/>
                  </a:lnTo>
                  <a:lnTo>
                    <a:pt x="217" y="83"/>
                  </a:lnTo>
                  <a:lnTo>
                    <a:pt x="211" y="71"/>
                  </a:lnTo>
                  <a:lnTo>
                    <a:pt x="203" y="61"/>
                  </a:lnTo>
                  <a:lnTo>
                    <a:pt x="188" y="40"/>
                  </a:lnTo>
                  <a:lnTo>
                    <a:pt x="172" y="27"/>
                  </a:lnTo>
                  <a:lnTo>
                    <a:pt x="155" y="19"/>
                  </a:lnTo>
                  <a:lnTo>
                    <a:pt x="123" y="24"/>
                  </a:lnTo>
                  <a:lnTo>
                    <a:pt x="109" y="30"/>
                  </a:lnTo>
                  <a:lnTo>
                    <a:pt x="61" y="59"/>
                  </a:lnTo>
                  <a:lnTo>
                    <a:pt x="44" y="80"/>
                  </a:lnTo>
                  <a:lnTo>
                    <a:pt x="33" y="102"/>
                  </a:lnTo>
                  <a:lnTo>
                    <a:pt x="24" y="125"/>
                  </a:lnTo>
                  <a:lnTo>
                    <a:pt x="13" y="150"/>
                  </a:lnTo>
                  <a:lnTo>
                    <a:pt x="2" y="154"/>
                  </a:lnTo>
                  <a:lnTo>
                    <a:pt x="0" y="14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1" name="Freeform 702"/>
            <p:cNvSpPr>
              <a:spLocks noChangeArrowheads="1"/>
            </p:cNvSpPr>
            <p:nvPr/>
          </p:nvSpPr>
          <p:spPr bwMode="auto">
            <a:xfrm>
              <a:off x="5680497" y="3210272"/>
              <a:ext cx="23813" cy="33337"/>
            </a:xfrm>
            <a:custGeom>
              <a:avLst/>
              <a:gdLst>
                <a:gd name="T0" fmla="*/ 0 w 92"/>
                <a:gd name="T1" fmla="*/ 28944 h 129"/>
                <a:gd name="T2" fmla="*/ 1035 w 92"/>
                <a:gd name="T3" fmla="*/ 26101 h 129"/>
                <a:gd name="T4" fmla="*/ 3883 w 92"/>
                <a:gd name="T5" fmla="*/ 20933 h 129"/>
                <a:gd name="T6" fmla="*/ 6730 w 92"/>
                <a:gd name="T7" fmla="*/ 16281 h 129"/>
                <a:gd name="T8" fmla="*/ 8024 w 92"/>
                <a:gd name="T9" fmla="*/ 13697 h 129"/>
                <a:gd name="T10" fmla="*/ 10353 w 92"/>
                <a:gd name="T11" fmla="*/ 9303 h 129"/>
                <a:gd name="T12" fmla="*/ 13201 w 92"/>
                <a:gd name="T13" fmla="*/ 6461 h 129"/>
                <a:gd name="T14" fmla="*/ 20966 w 92"/>
                <a:gd name="T15" fmla="*/ 0 h 129"/>
                <a:gd name="T16" fmla="*/ 23554 w 92"/>
                <a:gd name="T17" fmla="*/ 0 h 129"/>
                <a:gd name="T18" fmla="*/ 23813 w 92"/>
                <a:gd name="T19" fmla="*/ 2584 h 129"/>
                <a:gd name="T20" fmla="*/ 20189 w 92"/>
                <a:gd name="T21" fmla="*/ 6461 h 129"/>
                <a:gd name="T22" fmla="*/ 16307 w 92"/>
                <a:gd name="T23" fmla="*/ 10337 h 129"/>
                <a:gd name="T24" fmla="*/ 11389 w 92"/>
                <a:gd name="T25" fmla="*/ 18607 h 129"/>
                <a:gd name="T26" fmla="*/ 10095 w 92"/>
                <a:gd name="T27" fmla="*/ 20933 h 129"/>
                <a:gd name="T28" fmla="*/ 7765 w 92"/>
                <a:gd name="T29" fmla="*/ 25326 h 129"/>
                <a:gd name="T30" fmla="*/ 5694 w 92"/>
                <a:gd name="T31" fmla="*/ 29977 h 129"/>
                <a:gd name="T32" fmla="*/ 4400 w 92"/>
                <a:gd name="T33" fmla="*/ 32303 h 129"/>
                <a:gd name="T34" fmla="*/ 3624 w 92"/>
                <a:gd name="T35" fmla="*/ 33337 h 129"/>
                <a:gd name="T36" fmla="*/ 1812 w 92"/>
                <a:gd name="T37" fmla="*/ 32303 h 129"/>
                <a:gd name="T38" fmla="*/ 0 w 92"/>
                <a:gd name="T39" fmla="*/ 28944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2" h="129">
                  <a:moveTo>
                    <a:pt x="0" y="112"/>
                  </a:moveTo>
                  <a:lnTo>
                    <a:pt x="4" y="101"/>
                  </a:lnTo>
                  <a:lnTo>
                    <a:pt x="15" y="81"/>
                  </a:lnTo>
                  <a:lnTo>
                    <a:pt x="26" y="63"/>
                  </a:lnTo>
                  <a:lnTo>
                    <a:pt x="31" y="53"/>
                  </a:lnTo>
                  <a:lnTo>
                    <a:pt x="40" y="36"/>
                  </a:lnTo>
                  <a:lnTo>
                    <a:pt x="51" y="25"/>
                  </a:lnTo>
                  <a:lnTo>
                    <a:pt x="81" y="0"/>
                  </a:lnTo>
                  <a:lnTo>
                    <a:pt x="91" y="0"/>
                  </a:lnTo>
                  <a:lnTo>
                    <a:pt x="92" y="10"/>
                  </a:lnTo>
                  <a:lnTo>
                    <a:pt x="78" y="25"/>
                  </a:lnTo>
                  <a:lnTo>
                    <a:pt x="63" y="40"/>
                  </a:lnTo>
                  <a:lnTo>
                    <a:pt x="44" y="72"/>
                  </a:lnTo>
                  <a:lnTo>
                    <a:pt x="39" y="81"/>
                  </a:lnTo>
                  <a:lnTo>
                    <a:pt x="30" y="98"/>
                  </a:lnTo>
                  <a:lnTo>
                    <a:pt x="22" y="116"/>
                  </a:lnTo>
                  <a:lnTo>
                    <a:pt x="17" y="125"/>
                  </a:lnTo>
                  <a:lnTo>
                    <a:pt x="14" y="129"/>
                  </a:lnTo>
                  <a:lnTo>
                    <a:pt x="7" y="125"/>
                  </a:lnTo>
                  <a:lnTo>
                    <a:pt x="0" y="1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2" name="Freeform 703"/>
            <p:cNvSpPr>
              <a:spLocks noChangeArrowheads="1"/>
            </p:cNvSpPr>
            <p:nvPr/>
          </p:nvSpPr>
          <p:spPr bwMode="auto">
            <a:xfrm>
              <a:off x="5712247" y="3208684"/>
              <a:ext cx="26988" cy="19050"/>
            </a:xfrm>
            <a:custGeom>
              <a:avLst/>
              <a:gdLst>
                <a:gd name="T0" fmla="*/ 2076 w 104"/>
                <a:gd name="T1" fmla="*/ 0 h 71"/>
                <a:gd name="T2" fmla="*/ 6228 w 104"/>
                <a:gd name="T3" fmla="*/ 1073 h 71"/>
                <a:gd name="T4" fmla="*/ 9342 w 104"/>
                <a:gd name="T5" fmla="*/ 3756 h 71"/>
                <a:gd name="T6" fmla="*/ 12197 w 104"/>
                <a:gd name="T7" fmla="*/ 6976 h 71"/>
                <a:gd name="T8" fmla="*/ 15570 w 104"/>
                <a:gd name="T9" fmla="*/ 10196 h 71"/>
                <a:gd name="T10" fmla="*/ 20241 w 104"/>
                <a:gd name="T11" fmla="*/ 13684 h 71"/>
                <a:gd name="T12" fmla="*/ 25172 w 104"/>
                <a:gd name="T13" fmla="*/ 15294 h 71"/>
                <a:gd name="T14" fmla="*/ 26988 w 104"/>
                <a:gd name="T15" fmla="*/ 16904 h 71"/>
                <a:gd name="T16" fmla="*/ 26729 w 104"/>
                <a:gd name="T17" fmla="*/ 18513 h 71"/>
                <a:gd name="T18" fmla="*/ 25431 w 104"/>
                <a:gd name="T19" fmla="*/ 19050 h 71"/>
                <a:gd name="T20" fmla="*/ 17906 w 104"/>
                <a:gd name="T21" fmla="*/ 19050 h 71"/>
                <a:gd name="T22" fmla="*/ 11418 w 104"/>
                <a:gd name="T23" fmla="*/ 16635 h 71"/>
                <a:gd name="T24" fmla="*/ 6747 w 104"/>
                <a:gd name="T25" fmla="*/ 9123 h 71"/>
                <a:gd name="T26" fmla="*/ 5190 w 104"/>
                <a:gd name="T27" fmla="*/ 5635 h 71"/>
                <a:gd name="T28" fmla="*/ 1817 w 104"/>
                <a:gd name="T29" fmla="*/ 3756 h 71"/>
                <a:gd name="T30" fmla="*/ 0 w 104"/>
                <a:gd name="T31" fmla="*/ 1342 h 71"/>
                <a:gd name="T32" fmla="*/ 2076 w 104"/>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4" h="71">
                  <a:moveTo>
                    <a:pt x="8" y="0"/>
                  </a:moveTo>
                  <a:lnTo>
                    <a:pt x="24" y="4"/>
                  </a:lnTo>
                  <a:lnTo>
                    <a:pt x="36" y="14"/>
                  </a:lnTo>
                  <a:lnTo>
                    <a:pt x="47" y="26"/>
                  </a:lnTo>
                  <a:lnTo>
                    <a:pt x="60" y="38"/>
                  </a:lnTo>
                  <a:lnTo>
                    <a:pt x="78" y="51"/>
                  </a:lnTo>
                  <a:lnTo>
                    <a:pt x="97" y="57"/>
                  </a:lnTo>
                  <a:lnTo>
                    <a:pt x="104" y="63"/>
                  </a:lnTo>
                  <a:lnTo>
                    <a:pt x="103" y="69"/>
                  </a:lnTo>
                  <a:lnTo>
                    <a:pt x="98" y="71"/>
                  </a:lnTo>
                  <a:lnTo>
                    <a:pt x="69" y="71"/>
                  </a:lnTo>
                  <a:lnTo>
                    <a:pt x="44" y="62"/>
                  </a:lnTo>
                  <a:lnTo>
                    <a:pt x="26" y="34"/>
                  </a:lnTo>
                  <a:lnTo>
                    <a:pt x="20" y="21"/>
                  </a:lnTo>
                  <a:lnTo>
                    <a:pt x="7" y="14"/>
                  </a:lnTo>
                  <a:lnTo>
                    <a:pt x="0" y="5"/>
                  </a:lnTo>
                  <a:lnTo>
                    <a:pt x="8"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704"/>
            <p:cNvSpPr>
              <a:spLocks noChangeArrowheads="1"/>
            </p:cNvSpPr>
            <p:nvPr/>
          </p:nvSpPr>
          <p:spPr bwMode="auto">
            <a:xfrm>
              <a:off x="5705897" y="3262659"/>
              <a:ext cx="20638" cy="11113"/>
            </a:xfrm>
            <a:custGeom>
              <a:avLst/>
              <a:gdLst>
                <a:gd name="T0" fmla="*/ 4841 w 81"/>
                <a:gd name="T1" fmla="*/ 2223 h 45"/>
                <a:gd name="T2" fmla="*/ 5351 w 81"/>
                <a:gd name="T3" fmla="*/ 4692 h 45"/>
                <a:gd name="T4" fmla="*/ 11720 w 81"/>
                <a:gd name="T5" fmla="*/ 7162 h 45"/>
                <a:gd name="T6" fmla="*/ 18345 w 81"/>
                <a:gd name="T7" fmla="*/ 7162 h 45"/>
                <a:gd name="T8" fmla="*/ 20638 w 81"/>
                <a:gd name="T9" fmla="*/ 8396 h 45"/>
                <a:gd name="T10" fmla="*/ 20383 w 81"/>
                <a:gd name="T11" fmla="*/ 9878 h 45"/>
                <a:gd name="T12" fmla="*/ 19109 w 81"/>
                <a:gd name="T13" fmla="*/ 10619 h 45"/>
                <a:gd name="T14" fmla="*/ 10192 w 81"/>
                <a:gd name="T15" fmla="*/ 11113 h 45"/>
                <a:gd name="T16" fmla="*/ 1784 w 81"/>
                <a:gd name="T17" fmla="*/ 8890 h 45"/>
                <a:gd name="T18" fmla="*/ 0 w 81"/>
                <a:gd name="T19" fmla="*/ 7162 h 45"/>
                <a:gd name="T20" fmla="*/ 510 w 81"/>
                <a:gd name="T21" fmla="*/ 1976 h 45"/>
                <a:gd name="T22" fmla="*/ 1019 w 81"/>
                <a:gd name="T23" fmla="*/ 247 h 45"/>
                <a:gd name="T24" fmla="*/ 2803 w 81"/>
                <a:gd name="T25" fmla="*/ 0 h 45"/>
                <a:gd name="T26" fmla="*/ 4841 w 81"/>
                <a:gd name="T27" fmla="*/ 2223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1" h="45">
                  <a:moveTo>
                    <a:pt x="19" y="9"/>
                  </a:moveTo>
                  <a:lnTo>
                    <a:pt x="21" y="19"/>
                  </a:lnTo>
                  <a:lnTo>
                    <a:pt x="46" y="29"/>
                  </a:lnTo>
                  <a:lnTo>
                    <a:pt x="72" y="29"/>
                  </a:lnTo>
                  <a:lnTo>
                    <a:pt x="81" y="34"/>
                  </a:lnTo>
                  <a:lnTo>
                    <a:pt x="80" y="40"/>
                  </a:lnTo>
                  <a:lnTo>
                    <a:pt x="75" y="43"/>
                  </a:lnTo>
                  <a:lnTo>
                    <a:pt x="40" y="45"/>
                  </a:lnTo>
                  <a:lnTo>
                    <a:pt x="7" y="36"/>
                  </a:lnTo>
                  <a:lnTo>
                    <a:pt x="0" y="29"/>
                  </a:lnTo>
                  <a:lnTo>
                    <a:pt x="2" y="8"/>
                  </a:lnTo>
                  <a:lnTo>
                    <a:pt x="4" y="1"/>
                  </a:lnTo>
                  <a:lnTo>
                    <a:pt x="11" y="0"/>
                  </a:lnTo>
                  <a:lnTo>
                    <a:pt x="19" y="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705"/>
            <p:cNvSpPr>
              <a:spLocks noChangeArrowheads="1"/>
            </p:cNvSpPr>
            <p:nvPr/>
          </p:nvSpPr>
          <p:spPr bwMode="auto">
            <a:xfrm>
              <a:off x="5712247" y="3222972"/>
              <a:ext cx="68263" cy="42862"/>
            </a:xfrm>
            <a:custGeom>
              <a:avLst/>
              <a:gdLst>
                <a:gd name="T0" fmla="*/ 0 w 256"/>
                <a:gd name="T1" fmla="*/ 40495 h 163"/>
                <a:gd name="T2" fmla="*/ 1333 w 256"/>
                <a:gd name="T3" fmla="*/ 35236 h 163"/>
                <a:gd name="T4" fmla="*/ 2933 w 256"/>
                <a:gd name="T5" fmla="*/ 31029 h 163"/>
                <a:gd name="T6" fmla="*/ 5333 w 256"/>
                <a:gd name="T7" fmla="*/ 26559 h 163"/>
                <a:gd name="T8" fmla="*/ 8266 w 256"/>
                <a:gd name="T9" fmla="*/ 22614 h 163"/>
                <a:gd name="T10" fmla="*/ 10666 w 256"/>
                <a:gd name="T11" fmla="*/ 19196 h 163"/>
                <a:gd name="T12" fmla="*/ 12799 w 256"/>
                <a:gd name="T13" fmla="*/ 16566 h 163"/>
                <a:gd name="T14" fmla="*/ 17332 w 256"/>
                <a:gd name="T15" fmla="*/ 11307 h 163"/>
                <a:gd name="T16" fmla="*/ 22665 w 256"/>
                <a:gd name="T17" fmla="*/ 7100 h 163"/>
                <a:gd name="T18" fmla="*/ 25599 w 256"/>
                <a:gd name="T19" fmla="*/ 4996 h 163"/>
                <a:gd name="T20" fmla="*/ 29065 w 256"/>
                <a:gd name="T21" fmla="*/ 2893 h 163"/>
                <a:gd name="T22" fmla="*/ 44531 w 256"/>
                <a:gd name="T23" fmla="*/ 0 h 163"/>
                <a:gd name="T24" fmla="*/ 57330 w 256"/>
                <a:gd name="T25" fmla="*/ 2104 h 163"/>
                <a:gd name="T26" fmla="*/ 64797 w 256"/>
                <a:gd name="T27" fmla="*/ 9203 h 163"/>
                <a:gd name="T28" fmla="*/ 68263 w 256"/>
                <a:gd name="T29" fmla="*/ 18933 h 163"/>
                <a:gd name="T30" fmla="*/ 67730 w 256"/>
                <a:gd name="T31" fmla="*/ 20248 h 163"/>
                <a:gd name="T32" fmla="*/ 66663 w 256"/>
                <a:gd name="T33" fmla="*/ 20774 h 163"/>
                <a:gd name="T34" fmla="*/ 64263 w 256"/>
                <a:gd name="T35" fmla="*/ 19196 h 163"/>
                <a:gd name="T36" fmla="*/ 62930 w 256"/>
                <a:gd name="T37" fmla="*/ 15252 h 163"/>
                <a:gd name="T38" fmla="*/ 61063 w 256"/>
                <a:gd name="T39" fmla="*/ 12885 h 163"/>
                <a:gd name="T40" fmla="*/ 54664 w 256"/>
                <a:gd name="T41" fmla="*/ 7889 h 163"/>
                <a:gd name="T42" fmla="*/ 45064 w 256"/>
                <a:gd name="T43" fmla="*/ 6311 h 163"/>
                <a:gd name="T44" fmla="*/ 31732 w 256"/>
                <a:gd name="T45" fmla="*/ 8941 h 163"/>
                <a:gd name="T46" fmla="*/ 25865 w 256"/>
                <a:gd name="T47" fmla="*/ 12359 h 163"/>
                <a:gd name="T48" fmla="*/ 20799 w 256"/>
                <a:gd name="T49" fmla="*/ 16040 h 163"/>
                <a:gd name="T50" fmla="*/ 12533 w 256"/>
                <a:gd name="T51" fmla="*/ 25244 h 163"/>
                <a:gd name="T52" fmla="*/ 4000 w 256"/>
                <a:gd name="T53" fmla="*/ 41021 h 163"/>
                <a:gd name="T54" fmla="*/ 3466 w 256"/>
                <a:gd name="T55" fmla="*/ 42599 h 163"/>
                <a:gd name="T56" fmla="*/ 1600 w 256"/>
                <a:gd name="T57" fmla="*/ 42862 h 163"/>
                <a:gd name="T58" fmla="*/ 0 w 256"/>
                <a:gd name="T59" fmla="*/ 40495 h 1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56" h="163">
                  <a:moveTo>
                    <a:pt x="0" y="154"/>
                  </a:moveTo>
                  <a:lnTo>
                    <a:pt x="5" y="134"/>
                  </a:lnTo>
                  <a:lnTo>
                    <a:pt x="11" y="118"/>
                  </a:lnTo>
                  <a:lnTo>
                    <a:pt x="20" y="101"/>
                  </a:lnTo>
                  <a:lnTo>
                    <a:pt x="31" y="86"/>
                  </a:lnTo>
                  <a:lnTo>
                    <a:pt x="40" y="73"/>
                  </a:lnTo>
                  <a:lnTo>
                    <a:pt x="48" y="63"/>
                  </a:lnTo>
                  <a:lnTo>
                    <a:pt x="65" y="43"/>
                  </a:lnTo>
                  <a:lnTo>
                    <a:pt x="85" y="27"/>
                  </a:lnTo>
                  <a:lnTo>
                    <a:pt x="96" y="19"/>
                  </a:lnTo>
                  <a:lnTo>
                    <a:pt x="109" y="11"/>
                  </a:lnTo>
                  <a:lnTo>
                    <a:pt x="167" y="0"/>
                  </a:lnTo>
                  <a:lnTo>
                    <a:pt x="215" y="8"/>
                  </a:lnTo>
                  <a:lnTo>
                    <a:pt x="243" y="35"/>
                  </a:lnTo>
                  <a:lnTo>
                    <a:pt x="256" y="72"/>
                  </a:lnTo>
                  <a:lnTo>
                    <a:pt x="254" y="77"/>
                  </a:lnTo>
                  <a:lnTo>
                    <a:pt x="250" y="79"/>
                  </a:lnTo>
                  <a:lnTo>
                    <a:pt x="241" y="73"/>
                  </a:lnTo>
                  <a:lnTo>
                    <a:pt x="236" y="58"/>
                  </a:lnTo>
                  <a:lnTo>
                    <a:pt x="229" y="49"/>
                  </a:lnTo>
                  <a:lnTo>
                    <a:pt x="205" y="30"/>
                  </a:lnTo>
                  <a:lnTo>
                    <a:pt x="169" y="24"/>
                  </a:lnTo>
                  <a:lnTo>
                    <a:pt x="119" y="34"/>
                  </a:lnTo>
                  <a:lnTo>
                    <a:pt x="97" y="47"/>
                  </a:lnTo>
                  <a:lnTo>
                    <a:pt x="78" y="61"/>
                  </a:lnTo>
                  <a:lnTo>
                    <a:pt x="47" y="96"/>
                  </a:lnTo>
                  <a:lnTo>
                    <a:pt x="15" y="156"/>
                  </a:lnTo>
                  <a:lnTo>
                    <a:pt x="13" y="162"/>
                  </a:lnTo>
                  <a:lnTo>
                    <a:pt x="6" y="163"/>
                  </a:lnTo>
                  <a:lnTo>
                    <a:pt x="0" y="15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5" name="Freeform 706"/>
            <p:cNvSpPr>
              <a:spLocks noChangeArrowheads="1"/>
            </p:cNvSpPr>
            <p:nvPr/>
          </p:nvSpPr>
          <p:spPr bwMode="auto">
            <a:xfrm>
              <a:off x="5724947" y="3237259"/>
              <a:ext cx="38100" cy="33338"/>
            </a:xfrm>
            <a:custGeom>
              <a:avLst/>
              <a:gdLst>
                <a:gd name="T0" fmla="*/ 0 w 145"/>
                <a:gd name="T1" fmla="*/ 31030 h 130"/>
                <a:gd name="T2" fmla="*/ 2890 w 145"/>
                <a:gd name="T3" fmla="*/ 19490 h 130"/>
                <a:gd name="T4" fmla="*/ 5255 w 145"/>
                <a:gd name="T5" fmla="*/ 14361 h 130"/>
                <a:gd name="T6" fmla="*/ 8408 w 145"/>
                <a:gd name="T7" fmla="*/ 9745 h 130"/>
                <a:gd name="T8" fmla="*/ 11561 w 145"/>
                <a:gd name="T9" fmla="*/ 7180 h 130"/>
                <a:gd name="T10" fmla="*/ 14714 w 145"/>
                <a:gd name="T11" fmla="*/ 5129 h 130"/>
                <a:gd name="T12" fmla="*/ 21283 w 145"/>
                <a:gd name="T13" fmla="*/ 2564 h 130"/>
                <a:gd name="T14" fmla="*/ 35735 w 145"/>
                <a:gd name="T15" fmla="*/ 0 h 130"/>
                <a:gd name="T16" fmla="*/ 38100 w 145"/>
                <a:gd name="T17" fmla="*/ 1795 h 130"/>
                <a:gd name="T18" fmla="*/ 37837 w 145"/>
                <a:gd name="T19" fmla="*/ 3077 h 130"/>
                <a:gd name="T20" fmla="*/ 36786 w 145"/>
                <a:gd name="T21" fmla="*/ 4103 h 130"/>
                <a:gd name="T22" fmla="*/ 24437 w 145"/>
                <a:gd name="T23" fmla="*/ 7180 h 130"/>
                <a:gd name="T24" fmla="*/ 19181 w 145"/>
                <a:gd name="T25" fmla="*/ 10001 h 130"/>
                <a:gd name="T26" fmla="*/ 13926 w 145"/>
                <a:gd name="T27" fmla="*/ 14105 h 130"/>
                <a:gd name="T28" fmla="*/ 3941 w 145"/>
                <a:gd name="T29" fmla="*/ 31543 h 130"/>
                <a:gd name="T30" fmla="*/ 2890 w 145"/>
                <a:gd name="T31" fmla="*/ 33082 h 130"/>
                <a:gd name="T32" fmla="*/ 1839 w 145"/>
                <a:gd name="T33" fmla="*/ 33338 h 130"/>
                <a:gd name="T34" fmla="*/ 0 w 145"/>
                <a:gd name="T35" fmla="*/ 31030 h 1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5" h="130">
                  <a:moveTo>
                    <a:pt x="0" y="121"/>
                  </a:moveTo>
                  <a:lnTo>
                    <a:pt x="11" y="76"/>
                  </a:lnTo>
                  <a:lnTo>
                    <a:pt x="20" y="56"/>
                  </a:lnTo>
                  <a:lnTo>
                    <a:pt x="32" y="38"/>
                  </a:lnTo>
                  <a:lnTo>
                    <a:pt x="44" y="28"/>
                  </a:lnTo>
                  <a:lnTo>
                    <a:pt x="56" y="20"/>
                  </a:lnTo>
                  <a:lnTo>
                    <a:pt x="81" y="10"/>
                  </a:lnTo>
                  <a:lnTo>
                    <a:pt x="136" y="0"/>
                  </a:lnTo>
                  <a:lnTo>
                    <a:pt x="145" y="7"/>
                  </a:lnTo>
                  <a:lnTo>
                    <a:pt x="144" y="12"/>
                  </a:lnTo>
                  <a:lnTo>
                    <a:pt x="140" y="16"/>
                  </a:lnTo>
                  <a:lnTo>
                    <a:pt x="93" y="28"/>
                  </a:lnTo>
                  <a:lnTo>
                    <a:pt x="73" y="39"/>
                  </a:lnTo>
                  <a:lnTo>
                    <a:pt x="53" y="55"/>
                  </a:lnTo>
                  <a:lnTo>
                    <a:pt x="15" y="123"/>
                  </a:lnTo>
                  <a:lnTo>
                    <a:pt x="11" y="129"/>
                  </a:lnTo>
                  <a:lnTo>
                    <a:pt x="7" y="130"/>
                  </a:lnTo>
                  <a:lnTo>
                    <a:pt x="0" y="12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 name="Freeform 707"/>
            <p:cNvSpPr>
              <a:spLocks noChangeArrowheads="1"/>
            </p:cNvSpPr>
            <p:nvPr/>
          </p:nvSpPr>
          <p:spPr bwMode="auto">
            <a:xfrm>
              <a:off x="5763047" y="3240434"/>
              <a:ext cx="19050" cy="17463"/>
            </a:xfrm>
            <a:custGeom>
              <a:avLst/>
              <a:gdLst>
                <a:gd name="T0" fmla="*/ 3704 w 72"/>
                <a:gd name="T1" fmla="*/ 859 h 61"/>
                <a:gd name="T2" fmla="*/ 5292 w 72"/>
                <a:gd name="T3" fmla="*/ 4580 h 61"/>
                <a:gd name="T4" fmla="*/ 7673 w 72"/>
                <a:gd name="T5" fmla="*/ 7443 h 61"/>
                <a:gd name="T6" fmla="*/ 10319 w 72"/>
                <a:gd name="T7" fmla="*/ 9447 h 61"/>
                <a:gd name="T8" fmla="*/ 13229 w 72"/>
                <a:gd name="T9" fmla="*/ 9161 h 61"/>
                <a:gd name="T10" fmla="*/ 16404 w 72"/>
                <a:gd name="T11" fmla="*/ 8588 h 61"/>
                <a:gd name="T12" fmla="*/ 18785 w 72"/>
                <a:gd name="T13" fmla="*/ 10879 h 61"/>
                <a:gd name="T14" fmla="*/ 19050 w 72"/>
                <a:gd name="T15" fmla="*/ 14028 h 61"/>
                <a:gd name="T16" fmla="*/ 16669 w 72"/>
                <a:gd name="T17" fmla="*/ 16890 h 61"/>
                <a:gd name="T18" fmla="*/ 11377 w 72"/>
                <a:gd name="T19" fmla="*/ 17463 h 61"/>
                <a:gd name="T20" fmla="*/ 6879 w 72"/>
                <a:gd name="T21" fmla="*/ 14314 h 61"/>
                <a:gd name="T22" fmla="*/ 2910 w 72"/>
                <a:gd name="T23" fmla="*/ 9161 h 61"/>
                <a:gd name="T24" fmla="*/ 0 w 72"/>
                <a:gd name="T25" fmla="*/ 2290 h 61"/>
                <a:gd name="T26" fmla="*/ 1058 w 72"/>
                <a:gd name="T27" fmla="*/ 0 h 61"/>
                <a:gd name="T28" fmla="*/ 3704 w 72"/>
                <a:gd name="T29" fmla="*/ 859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2" h="61">
                  <a:moveTo>
                    <a:pt x="14" y="3"/>
                  </a:moveTo>
                  <a:lnTo>
                    <a:pt x="20" y="16"/>
                  </a:lnTo>
                  <a:lnTo>
                    <a:pt x="29" y="26"/>
                  </a:lnTo>
                  <a:lnTo>
                    <a:pt x="39" y="33"/>
                  </a:lnTo>
                  <a:lnTo>
                    <a:pt x="50" y="32"/>
                  </a:lnTo>
                  <a:lnTo>
                    <a:pt x="62" y="30"/>
                  </a:lnTo>
                  <a:lnTo>
                    <a:pt x="71" y="38"/>
                  </a:lnTo>
                  <a:lnTo>
                    <a:pt x="72" y="49"/>
                  </a:lnTo>
                  <a:lnTo>
                    <a:pt x="63" y="59"/>
                  </a:lnTo>
                  <a:lnTo>
                    <a:pt x="43" y="61"/>
                  </a:lnTo>
                  <a:lnTo>
                    <a:pt x="26" y="50"/>
                  </a:lnTo>
                  <a:lnTo>
                    <a:pt x="11" y="32"/>
                  </a:lnTo>
                  <a:lnTo>
                    <a:pt x="0" y="8"/>
                  </a:lnTo>
                  <a:lnTo>
                    <a:pt x="4" y="0"/>
                  </a:lnTo>
                  <a:lnTo>
                    <a:pt x="14" y="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 name="Freeform 708"/>
            <p:cNvSpPr>
              <a:spLocks noChangeArrowheads="1"/>
            </p:cNvSpPr>
            <p:nvPr/>
          </p:nvSpPr>
          <p:spPr bwMode="auto">
            <a:xfrm>
              <a:off x="5667797" y="3194397"/>
              <a:ext cx="23813" cy="15875"/>
            </a:xfrm>
            <a:custGeom>
              <a:avLst/>
              <a:gdLst>
                <a:gd name="T0" fmla="*/ 19315 w 90"/>
                <a:gd name="T1" fmla="*/ 15875 h 57"/>
                <a:gd name="T2" fmla="*/ 14288 w 90"/>
                <a:gd name="T3" fmla="*/ 13368 h 57"/>
                <a:gd name="T4" fmla="*/ 9525 w 90"/>
                <a:gd name="T5" fmla="*/ 10305 h 57"/>
                <a:gd name="T6" fmla="*/ 0 w 90"/>
                <a:gd name="T7" fmla="*/ 2785 h 57"/>
                <a:gd name="T8" fmla="*/ 0 w 90"/>
                <a:gd name="T9" fmla="*/ 0 h 57"/>
                <a:gd name="T10" fmla="*/ 2646 w 90"/>
                <a:gd name="T11" fmla="*/ 0 h 57"/>
                <a:gd name="T12" fmla="*/ 7938 w 90"/>
                <a:gd name="T13" fmla="*/ 4178 h 57"/>
                <a:gd name="T14" fmla="*/ 13494 w 90"/>
                <a:gd name="T15" fmla="*/ 7520 h 57"/>
                <a:gd name="T16" fmla="*/ 18521 w 90"/>
                <a:gd name="T17" fmla="*/ 10305 h 57"/>
                <a:gd name="T18" fmla="*/ 23813 w 90"/>
                <a:gd name="T19" fmla="*/ 13090 h 57"/>
                <a:gd name="T20" fmla="*/ 19315 w 90"/>
                <a:gd name="T21" fmla="*/ 15875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 h="57">
                  <a:moveTo>
                    <a:pt x="73" y="57"/>
                  </a:moveTo>
                  <a:lnTo>
                    <a:pt x="54" y="48"/>
                  </a:lnTo>
                  <a:lnTo>
                    <a:pt x="36" y="37"/>
                  </a:lnTo>
                  <a:lnTo>
                    <a:pt x="0" y="10"/>
                  </a:lnTo>
                  <a:lnTo>
                    <a:pt x="0" y="0"/>
                  </a:lnTo>
                  <a:lnTo>
                    <a:pt x="10" y="0"/>
                  </a:lnTo>
                  <a:lnTo>
                    <a:pt x="30" y="15"/>
                  </a:lnTo>
                  <a:lnTo>
                    <a:pt x="51" y="27"/>
                  </a:lnTo>
                  <a:lnTo>
                    <a:pt x="70" y="37"/>
                  </a:lnTo>
                  <a:lnTo>
                    <a:pt x="90" y="47"/>
                  </a:lnTo>
                  <a:lnTo>
                    <a:pt x="73" y="5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Freeform 709"/>
            <p:cNvSpPr>
              <a:spLocks noChangeArrowheads="1"/>
            </p:cNvSpPr>
            <p:nvPr/>
          </p:nvSpPr>
          <p:spPr bwMode="auto">
            <a:xfrm>
              <a:off x="5736060" y="3245197"/>
              <a:ext cx="44450" cy="26987"/>
            </a:xfrm>
            <a:custGeom>
              <a:avLst/>
              <a:gdLst>
                <a:gd name="T0" fmla="*/ 7719 w 167"/>
                <a:gd name="T1" fmla="*/ 0 h 97"/>
                <a:gd name="T2" fmla="*/ 13841 w 167"/>
                <a:gd name="T3" fmla="*/ 3617 h 97"/>
                <a:gd name="T4" fmla="*/ 18632 w 167"/>
                <a:gd name="T5" fmla="*/ 6677 h 97"/>
                <a:gd name="T6" fmla="*/ 22358 w 167"/>
                <a:gd name="T7" fmla="*/ 9459 h 97"/>
                <a:gd name="T8" fmla="*/ 26084 w 167"/>
                <a:gd name="T9" fmla="*/ 12242 h 97"/>
                <a:gd name="T10" fmla="*/ 30609 w 167"/>
                <a:gd name="T11" fmla="*/ 15302 h 97"/>
                <a:gd name="T12" fmla="*/ 36731 w 167"/>
                <a:gd name="T13" fmla="*/ 19753 h 97"/>
                <a:gd name="T14" fmla="*/ 39659 w 167"/>
                <a:gd name="T15" fmla="*/ 21423 h 97"/>
                <a:gd name="T16" fmla="*/ 43385 w 167"/>
                <a:gd name="T17" fmla="*/ 23092 h 97"/>
                <a:gd name="T18" fmla="*/ 44450 w 167"/>
                <a:gd name="T19" fmla="*/ 25596 h 97"/>
                <a:gd name="T20" fmla="*/ 43918 w 167"/>
                <a:gd name="T21" fmla="*/ 26709 h 97"/>
                <a:gd name="T22" fmla="*/ 42054 w 167"/>
                <a:gd name="T23" fmla="*/ 26987 h 97"/>
                <a:gd name="T24" fmla="*/ 26617 w 167"/>
                <a:gd name="T25" fmla="*/ 21701 h 97"/>
                <a:gd name="T26" fmla="*/ 22358 w 167"/>
                <a:gd name="T27" fmla="*/ 18641 h 97"/>
                <a:gd name="T28" fmla="*/ 18632 w 167"/>
                <a:gd name="T29" fmla="*/ 15858 h 97"/>
                <a:gd name="T30" fmla="*/ 14639 w 167"/>
                <a:gd name="T31" fmla="*/ 13354 h 97"/>
                <a:gd name="T32" fmla="*/ 10381 w 167"/>
                <a:gd name="T33" fmla="*/ 10572 h 97"/>
                <a:gd name="T34" fmla="*/ 5057 w 167"/>
                <a:gd name="T35" fmla="*/ 7234 h 97"/>
                <a:gd name="T36" fmla="*/ 0 w 167"/>
                <a:gd name="T37" fmla="*/ 4173 h 97"/>
                <a:gd name="T38" fmla="*/ 7719 w 167"/>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7" h="97">
                  <a:moveTo>
                    <a:pt x="29" y="0"/>
                  </a:moveTo>
                  <a:lnTo>
                    <a:pt x="52" y="13"/>
                  </a:lnTo>
                  <a:lnTo>
                    <a:pt x="70" y="24"/>
                  </a:lnTo>
                  <a:lnTo>
                    <a:pt x="84" y="34"/>
                  </a:lnTo>
                  <a:lnTo>
                    <a:pt x="98" y="44"/>
                  </a:lnTo>
                  <a:lnTo>
                    <a:pt x="115" y="55"/>
                  </a:lnTo>
                  <a:lnTo>
                    <a:pt x="138" y="71"/>
                  </a:lnTo>
                  <a:lnTo>
                    <a:pt x="149" y="77"/>
                  </a:lnTo>
                  <a:lnTo>
                    <a:pt x="163" y="83"/>
                  </a:lnTo>
                  <a:lnTo>
                    <a:pt x="167" y="92"/>
                  </a:lnTo>
                  <a:lnTo>
                    <a:pt x="165" y="96"/>
                  </a:lnTo>
                  <a:lnTo>
                    <a:pt x="158" y="97"/>
                  </a:lnTo>
                  <a:lnTo>
                    <a:pt x="100" y="78"/>
                  </a:lnTo>
                  <a:lnTo>
                    <a:pt x="84" y="67"/>
                  </a:lnTo>
                  <a:lnTo>
                    <a:pt x="70" y="57"/>
                  </a:lnTo>
                  <a:lnTo>
                    <a:pt x="55" y="48"/>
                  </a:lnTo>
                  <a:lnTo>
                    <a:pt x="39" y="38"/>
                  </a:lnTo>
                  <a:lnTo>
                    <a:pt x="19" y="26"/>
                  </a:lnTo>
                  <a:lnTo>
                    <a:pt x="0" y="15"/>
                  </a:lnTo>
                  <a:lnTo>
                    <a:pt x="2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9" name="Freeform 710"/>
            <p:cNvSpPr>
              <a:spLocks noChangeArrowheads="1"/>
            </p:cNvSpPr>
            <p:nvPr/>
          </p:nvSpPr>
          <p:spPr bwMode="auto">
            <a:xfrm>
              <a:off x="5728122" y="3256309"/>
              <a:ext cx="22225" cy="15875"/>
            </a:xfrm>
            <a:custGeom>
              <a:avLst/>
              <a:gdLst>
                <a:gd name="T0" fmla="*/ 2646 w 84"/>
                <a:gd name="T1" fmla="*/ 0 h 55"/>
                <a:gd name="T2" fmla="*/ 6879 w 84"/>
                <a:gd name="T3" fmla="*/ 3175 h 55"/>
                <a:gd name="T4" fmla="*/ 11377 w 84"/>
                <a:gd name="T5" fmla="*/ 6061 h 55"/>
                <a:gd name="T6" fmla="*/ 15875 w 84"/>
                <a:gd name="T7" fmla="*/ 9236 h 55"/>
                <a:gd name="T8" fmla="*/ 21167 w 84"/>
                <a:gd name="T9" fmla="*/ 11834 h 55"/>
                <a:gd name="T10" fmla="*/ 22225 w 84"/>
                <a:gd name="T11" fmla="*/ 14720 h 55"/>
                <a:gd name="T12" fmla="*/ 21167 w 84"/>
                <a:gd name="T13" fmla="*/ 15875 h 55"/>
                <a:gd name="T14" fmla="*/ 19579 w 84"/>
                <a:gd name="T15" fmla="*/ 15586 h 55"/>
                <a:gd name="T16" fmla="*/ 14287 w 84"/>
                <a:gd name="T17" fmla="*/ 12989 h 55"/>
                <a:gd name="T18" fmla="*/ 9260 w 84"/>
                <a:gd name="T19" fmla="*/ 10391 h 55"/>
                <a:gd name="T20" fmla="*/ 4233 w 84"/>
                <a:gd name="T21" fmla="*/ 8082 h 55"/>
                <a:gd name="T22" fmla="*/ 0 w 84"/>
                <a:gd name="T23" fmla="*/ 5484 h 55"/>
                <a:gd name="T24" fmla="*/ 2646 w 84"/>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5">
                  <a:moveTo>
                    <a:pt x="10" y="0"/>
                  </a:moveTo>
                  <a:lnTo>
                    <a:pt x="26" y="11"/>
                  </a:lnTo>
                  <a:lnTo>
                    <a:pt x="43" y="21"/>
                  </a:lnTo>
                  <a:lnTo>
                    <a:pt x="60" y="32"/>
                  </a:lnTo>
                  <a:lnTo>
                    <a:pt x="80" y="41"/>
                  </a:lnTo>
                  <a:lnTo>
                    <a:pt x="84" y="51"/>
                  </a:lnTo>
                  <a:lnTo>
                    <a:pt x="80" y="55"/>
                  </a:lnTo>
                  <a:lnTo>
                    <a:pt x="74" y="54"/>
                  </a:lnTo>
                  <a:lnTo>
                    <a:pt x="54" y="45"/>
                  </a:lnTo>
                  <a:lnTo>
                    <a:pt x="35" y="36"/>
                  </a:lnTo>
                  <a:lnTo>
                    <a:pt x="16" y="28"/>
                  </a:lnTo>
                  <a:lnTo>
                    <a:pt x="0" y="19"/>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711"/>
            <p:cNvSpPr>
              <a:spLocks noChangeArrowheads="1"/>
            </p:cNvSpPr>
            <p:nvPr/>
          </p:nvSpPr>
          <p:spPr bwMode="auto">
            <a:xfrm>
              <a:off x="5588422" y="3229322"/>
              <a:ext cx="73025" cy="15875"/>
            </a:xfrm>
            <a:custGeom>
              <a:avLst/>
              <a:gdLst>
                <a:gd name="T0" fmla="*/ 1832 w 279"/>
                <a:gd name="T1" fmla="*/ 9769 h 65"/>
                <a:gd name="T2" fmla="*/ 5497 w 279"/>
                <a:gd name="T3" fmla="*/ 7571 h 65"/>
                <a:gd name="T4" fmla="*/ 8899 w 279"/>
                <a:gd name="T5" fmla="*/ 6106 h 65"/>
                <a:gd name="T6" fmla="*/ 16228 w 279"/>
                <a:gd name="T7" fmla="*/ 3419 h 65"/>
                <a:gd name="T8" fmla="*/ 30623 w 279"/>
                <a:gd name="T9" fmla="*/ 977 h 65"/>
                <a:gd name="T10" fmla="*/ 43710 w 279"/>
                <a:gd name="T11" fmla="*/ 0 h 65"/>
                <a:gd name="T12" fmla="*/ 70931 w 279"/>
                <a:gd name="T13" fmla="*/ 0 h 65"/>
                <a:gd name="T14" fmla="*/ 73025 w 279"/>
                <a:gd name="T15" fmla="*/ 1710 h 65"/>
                <a:gd name="T16" fmla="*/ 71193 w 279"/>
                <a:gd name="T17" fmla="*/ 3663 h 65"/>
                <a:gd name="T18" fmla="*/ 44496 w 279"/>
                <a:gd name="T19" fmla="*/ 5129 h 65"/>
                <a:gd name="T20" fmla="*/ 18322 w 279"/>
                <a:gd name="T21" fmla="*/ 10013 h 65"/>
                <a:gd name="T22" fmla="*/ 5758 w 279"/>
                <a:gd name="T23" fmla="*/ 15631 h 65"/>
                <a:gd name="T24" fmla="*/ 2879 w 279"/>
                <a:gd name="T25" fmla="*/ 15875 h 65"/>
                <a:gd name="T26" fmla="*/ 523 w 279"/>
                <a:gd name="T27" fmla="*/ 14410 h 65"/>
                <a:gd name="T28" fmla="*/ 0 w 279"/>
                <a:gd name="T29" fmla="*/ 11967 h 65"/>
                <a:gd name="T30" fmla="*/ 1832 w 279"/>
                <a:gd name="T31" fmla="*/ 9769 h 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9" h="65">
                  <a:moveTo>
                    <a:pt x="7" y="40"/>
                  </a:moveTo>
                  <a:lnTo>
                    <a:pt x="21" y="31"/>
                  </a:lnTo>
                  <a:lnTo>
                    <a:pt x="34" y="25"/>
                  </a:lnTo>
                  <a:lnTo>
                    <a:pt x="62" y="14"/>
                  </a:lnTo>
                  <a:lnTo>
                    <a:pt x="117" y="4"/>
                  </a:lnTo>
                  <a:lnTo>
                    <a:pt x="167" y="0"/>
                  </a:lnTo>
                  <a:lnTo>
                    <a:pt x="271" y="0"/>
                  </a:lnTo>
                  <a:lnTo>
                    <a:pt x="279" y="7"/>
                  </a:lnTo>
                  <a:lnTo>
                    <a:pt x="272" y="15"/>
                  </a:lnTo>
                  <a:lnTo>
                    <a:pt x="170" y="21"/>
                  </a:lnTo>
                  <a:lnTo>
                    <a:pt x="70" y="41"/>
                  </a:lnTo>
                  <a:lnTo>
                    <a:pt x="22" y="64"/>
                  </a:lnTo>
                  <a:lnTo>
                    <a:pt x="11" y="65"/>
                  </a:lnTo>
                  <a:lnTo>
                    <a:pt x="2" y="59"/>
                  </a:lnTo>
                  <a:lnTo>
                    <a:pt x="0" y="49"/>
                  </a:lnTo>
                  <a:lnTo>
                    <a:pt x="7" y="4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1" name="Freeform 712"/>
            <p:cNvSpPr>
              <a:spLocks noChangeArrowheads="1"/>
            </p:cNvSpPr>
            <p:nvPr/>
          </p:nvSpPr>
          <p:spPr bwMode="auto">
            <a:xfrm>
              <a:off x="5613822" y="3243609"/>
              <a:ext cx="42863" cy="15875"/>
            </a:xfrm>
            <a:custGeom>
              <a:avLst/>
              <a:gdLst>
                <a:gd name="T0" fmla="*/ 0 w 158"/>
                <a:gd name="T1" fmla="*/ 10670 h 61"/>
                <a:gd name="T2" fmla="*/ 2170 w 158"/>
                <a:gd name="T3" fmla="*/ 8068 h 61"/>
                <a:gd name="T4" fmla="*/ 17634 w 158"/>
                <a:gd name="T5" fmla="*/ 1822 h 61"/>
                <a:gd name="T6" fmla="*/ 29299 w 158"/>
                <a:gd name="T7" fmla="*/ 0 h 61"/>
                <a:gd name="T8" fmla="*/ 40964 w 158"/>
                <a:gd name="T9" fmla="*/ 0 h 61"/>
                <a:gd name="T10" fmla="*/ 42863 w 158"/>
                <a:gd name="T11" fmla="*/ 1822 h 61"/>
                <a:gd name="T12" fmla="*/ 42320 w 158"/>
                <a:gd name="T13" fmla="*/ 3123 h 61"/>
                <a:gd name="T14" fmla="*/ 41235 w 158"/>
                <a:gd name="T15" fmla="*/ 3904 h 61"/>
                <a:gd name="T16" fmla="*/ 30384 w 158"/>
                <a:gd name="T17" fmla="*/ 5465 h 61"/>
                <a:gd name="T18" fmla="*/ 20346 w 158"/>
                <a:gd name="T19" fmla="*/ 8328 h 61"/>
                <a:gd name="T20" fmla="*/ 6511 w 158"/>
                <a:gd name="T21" fmla="*/ 13793 h 61"/>
                <a:gd name="T22" fmla="*/ 5154 w 158"/>
                <a:gd name="T23" fmla="*/ 14574 h 61"/>
                <a:gd name="T24" fmla="*/ 2442 w 158"/>
                <a:gd name="T25" fmla="*/ 15875 h 61"/>
                <a:gd name="T26" fmla="*/ 543 w 158"/>
                <a:gd name="T27" fmla="*/ 15094 h 61"/>
                <a:gd name="T28" fmla="*/ 0 w 158"/>
                <a:gd name="T29" fmla="*/ 1067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 h="61">
                  <a:moveTo>
                    <a:pt x="0" y="41"/>
                  </a:moveTo>
                  <a:lnTo>
                    <a:pt x="8" y="31"/>
                  </a:lnTo>
                  <a:lnTo>
                    <a:pt x="65" y="7"/>
                  </a:lnTo>
                  <a:lnTo>
                    <a:pt x="108" y="0"/>
                  </a:lnTo>
                  <a:lnTo>
                    <a:pt x="151" y="0"/>
                  </a:lnTo>
                  <a:lnTo>
                    <a:pt x="158" y="7"/>
                  </a:lnTo>
                  <a:lnTo>
                    <a:pt x="156" y="12"/>
                  </a:lnTo>
                  <a:lnTo>
                    <a:pt x="152" y="15"/>
                  </a:lnTo>
                  <a:lnTo>
                    <a:pt x="112" y="21"/>
                  </a:lnTo>
                  <a:lnTo>
                    <a:pt x="75" y="32"/>
                  </a:lnTo>
                  <a:lnTo>
                    <a:pt x="24" y="53"/>
                  </a:lnTo>
                  <a:lnTo>
                    <a:pt x="19" y="56"/>
                  </a:lnTo>
                  <a:lnTo>
                    <a:pt x="9" y="61"/>
                  </a:lnTo>
                  <a:lnTo>
                    <a:pt x="2" y="58"/>
                  </a:lnTo>
                  <a:lnTo>
                    <a:pt x="0" y="4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 name="Freeform 713"/>
            <p:cNvSpPr>
              <a:spLocks noChangeArrowheads="1"/>
            </p:cNvSpPr>
            <p:nvPr/>
          </p:nvSpPr>
          <p:spPr bwMode="auto">
            <a:xfrm>
              <a:off x="5632872" y="3259484"/>
              <a:ext cx="38100" cy="14288"/>
            </a:xfrm>
            <a:custGeom>
              <a:avLst/>
              <a:gdLst>
                <a:gd name="T0" fmla="*/ 1621 w 141"/>
                <a:gd name="T1" fmla="*/ 8732 h 54"/>
                <a:gd name="T2" fmla="*/ 6215 w 141"/>
                <a:gd name="T3" fmla="*/ 6350 h 54"/>
                <a:gd name="T4" fmla="*/ 10268 w 141"/>
                <a:gd name="T5" fmla="*/ 4763 h 54"/>
                <a:gd name="T6" fmla="*/ 18374 w 141"/>
                <a:gd name="T7" fmla="*/ 2911 h 54"/>
                <a:gd name="T8" fmla="*/ 35938 w 141"/>
                <a:gd name="T9" fmla="*/ 0 h 54"/>
                <a:gd name="T10" fmla="*/ 38100 w 141"/>
                <a:gd name="T11" fmla="*/ 1323 h 54"/>
                <a:gd name="T12" fmla="*/ 37019 w 141"/>
                <a:gd name="T13" fmla="*/ 3704 h 54"/>
                <a:gd name="T14" fmla="*/ 5134 w 141"/>
                <a:gd name="T15" fmla="*/ 14023 h 54"/>
                <a:gd name="T16" fmla="*/ 2432 w 141"/>
                <a:gd name="T17" fmla="*/ 14288 h 54"/>
                <a:gd name="T18" fmla="*/ 540 w 141"/>
                <a:gd name="T19" fmla="*/ 12700 h 54"/>
                <a:gd name="T20" fmla="*/ 0 w 141"/>
                <a:gd name="T21" fmla="*/ 10848 h 54"/>
                <a:gd name="T22" fmla="*/ 1621 w 141"/>
                <a:gd name="T23" fmla="*/ 8732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1" h="54">
                  <a:moveTo>
                    <a:pt x="6" y="33"/>
                  </a:moveTo>
                  <a:lnTo>
                    <a:pt x="23" y="24"/>
                  </a:lnTo>
                  <a:lnTo>
                    <a:pt x="38" y="18"/>
                  </a:lnTo>
                  <a:lnTo>
                    <a:pt x="68" y="11"/>
                  </a:lnTo>
                  <a:lnTo>
                    <a:pt x="133" y="0"/>
                  </a:lnTo>
                  <a:lnTo>
                    <a:pt x="141" y="5"/>
                  </a:lnTo>
                  <a:lnTo>
                    <a:pt x="137" y="14"/>
                  </a:lnTo>
                  <a:lnTo>
                    <a:pt x="19" y="53"/>
                  </a:lnTo>
                  <a:lnTo>
                    <a:pt x="9" y="54"/>
                  </a:lnTo>
                  <a:lnTo>
                    <a:pt x="2" y="48"/>
                  </a:lnTo>
                  <a:lnTo>
                    <a:pt x="0" y="41"/>
                  </a:lnTo>
                  <a:lnTo>
                    <a:pt x="6" y="3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3" name="Freeform 714"/>
            <p:cNvSpPr>
              <a:spLocks noChangeArrowheads="1"/>
            </p:cNvSpPr>
            <p:nvPr/>
          </p:nvSpPr>
          <p:spPr bwMode="auto">
            <a:xfrm>
              <a:off x="5647160" y="3270597"/>
              <a:ext cx="47625" cy="19050"/>
            </a:xfrm>
            <a:custGeom>
              <a:avLst/>
              <a:gdLst>
                <a:gd name="T0" fmla="*/ 816 w 175"/>
                <a:gd name="T1" fmla="*/ 15512 h 70"/>
                <a:gd name="T2" fmla="*/ 6531 w 175"/>
                <a:gd name="T3" fmla="*/ 11430 h 70"/>
                <a:gd name="T4" fmla="*/ 9253 w 175"/>
                <a:gd name="T5" fmla="*/ 9253 h 70"/>
                <a:gd name="T6" fmla="*/ 12519 w 175"/>
                <a:gd name="T7" fmla="*/ 7076 h 70"/>
                <a:gd name="T8" fmla="*/ 20955 w 175"/>
                <a:gd name="T9" fmla="*/ 4354 h 70"/>
                <a:gd name="T10" fmla="*/ 29391 w 175"/>
                <a:gd name="T11" fmla="*/ 1633 h 70"/>
                <a:gd name="T12" fmla="*/ 45448 w 175"/>
                <a:gd name="T13" fmla="*/ 0 h 70"/>
                <a:gd name="T14" fmla="*/ 47625 w 175"/>
                <a:gd name="T15" fmla="*/ 1361 h 70"/>
                <a:gd name="T16" fmla="*/ 46264 w 175"/>
                <a:gd name="T17" fmla="*/ 3538 h 70"/>
                <a:gd name="T18" fmla="*/ 31296 w 175"/>
                <a:gd name="T19" fmla="*/ 8709 h 70"/>
                <a:gd name="T20" fmla="*/ 15240 w 175"/>
                <a:gd name="T21" fmla="*/ 13335 h 70"/>
                <a:gd name="T22" fmla="*/ 2994 w 175"/>
                <a:gd name="T23" fmla="*/ 19050 h 70"/>
                <a:gd name="T24" fmla="*/ 0 w 175"/>
                <a:gd name="T25" fmla="*/ 18506 h 70"/>
                <a:gd name="T26" fmla="*/ 816 w 175"/>
                <a:gd name="T27" fmla="*/ 15512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5" h="70">
                  <a:moveTo>
                    <a:pt x="3" y="57"/>
                  </a:moveTo>
                  <a:lnTo>
                    <a:pt x="24" y="42"/>
                  </a:lnTo>
                  <a:lnTo>
                    <a:pt x="34" y="34"/>
                  </a:lnTo>
                  <a:lnTo>
                    <a:pt x="46" y="26"/>
                  </a:lnTo>
                  <a:lnTo>
                    <a:pt x="77" y="16"/>
                  </a:lnTo>
                  <a:lnTo>
                    <a:pt x="108" y="6"/>
                  </a:lnTo>
                  <a:lnTo>
                    <a:pt x="167" y="0"/>
                  </a:lnTo>
                  <a:lnTo>
                    <a:pt x="175" y="5"/>
                  </a:lnTo>
                  <a:lnTo>
                    <a:pt x="170" y="13"/>
                  </a:lnTo>
                  <a:lnTo>
                    <a:pt x="115" y="32"/>
                  </a:lnTo>
                  <a:lnTo>
                    <a:pt x="56" y="49"/>
                  </a:lnTo>
                  <a:lnTo>
                    <a:pt x="11" y="70"/>
                  </a:lnTo>
                  <a:lnTo>
                    <a:pt x="0" y="68"/>
                  </a:lnTo>
                  <a:lnTo>
                    <a:pt x="3" y="5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4" name="Freeform 715"/>
            <p:cNvSpPr>
              <a:spLocks noChangeArrowheads="1"/>
            </p:cNvSpPr>
            <p:nvPr/>
          </p:nvSpPr>
          <p:spPr bwMode="auto">
            <a:xfrm>
              <a:off x="5731297" y="3208684"/>
              <a:ext cx="33338" cy="6350"/>
            </a:xfrm>
            <a:custGeom>
              <a:avLst/>
              <a:gdLst>
                <a:gd name="T0" fmla="*/ 1867 w 125"/>
                <a:gd name="T1" fmla="*/ 977 h 26"/>
                <a:gd name="T2" fmla="*/ 31204 w 125"/>
                <a:gd name="T3" fmla="*/ 0 h 26"/>
                <a:gd name="T4" fmla="*/ 33338 w 125"/>
                <a:gd name="T5" fmla="*/ 1710 h 26"/>
                <a:gd name="T6" fmla="*/ 31471 w 125"/>
                <a:gd name="T7" fmla="*/ 3663 h 26"/>
                <a:gd name="T8" fmla="*/ 3200 w 125"/>
                <a:gd name="T9" fmla="*/ 6350 h 26"/>
                <a:gd name="T10" fmla="*/ 0 w 125"/>
                <a:gd name="T11" fmla="*/ 3663 h 26"/>
                <a:gd name="T12" fmla="*/ 267 w 125"/>
                <a:gd name="T13" fmla="*/ 1710 h 26"/>
                <a:gd name="T14" fmla="*/ 1867 w 125"/>
                <a:gd name="T15" fmla="*/ 977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26">
                  <a:moveTo>
                    <a:pt x="7" y="4"/>
                  </a:moveTo>
                  <a:lnTo>
                    <a:pt x="117" y="0"/>
                  </a:lnTo>
                  <a:lnTo>
                    <a:pt x="125" y="7"/>
                  </a:lnTo>
                  <a:lnTo>
                    <a:pt x="118" y="15"/>
                  </a:lnTo>
                  <a:lnTo>
                    <a:pt x="12" y="26"/>
                  </a:lnTo>
                  <a:lnTo>
                    <a:pt x="0" y="15"/>
                  </a:lnTo>
                  <a:lnTo>
                    <a:pt x="1" y="7"/>
                  </a:lnTo>
                  <a:lnTo>
                    <a:pt x="7" y="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716"/>
            <p:cNvSpPr>
              <a:spLocks noChangeArrowheads="1"/>
            </p:cNvSpPr>
            <p:nvPr/>
          </p:nvSpPr>
          <p:spPr bwMode="auto">
            <a:xfrm>
              <a:off x="5761460" y="3226147"/>
              <a:ext cx="30162" cy="6350"/>
            </a:xfrm>
            <a:custGeom>
              <a:avLst/>
              <a:gdLst>
                <a:gd name="T0" fmla="*/ 0 w 116"/>
                <a:gd name="T1" fmla="*/ 0 h 25"/>
                <a:gd name="T2" fmla="*/ 28602 w 116"/>
                <a:gd name="T3" fmla="*/ 2794 h 25"/>
                <a:gd name="T4" fmla="*/ 30162 w 116"/>
                <a:gd name="T5" fmla="*/ 4826 h 25"/>
                <a:gd name="T6" fmla="*/ 29382 w 116"/>
                <a:gd name="T7" fmla="*/ 6096 h 25"/>
                <a:gd name="T8" fmla="*/ 27822 w 116"/>
                <a:gd name="T9" fmla="*/ 6350 h 25"/>
                <a:gd name="T10" fmla="*/ 18981 w 116"/>
                <a:gd name="T11" fmla="*/ 5080 h 25"/>
                <a:gd name="T12" fmla="*/ 10141 w 116"/>
                <a:gd name="T13" fmla="*/ 6096 h 25"/>
                <a:gd name="T14" fmla="*/ 3380 w 116"/>
                <a:gd name="T15" fmla="*/ 3048 h 25"/>
                <a:gd name="T16" fmla="*/ 0 w 116"/>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 h="25">
                  <a:moveTo>
                    <a:pt x="0" y="0"/>
                  </a:moveTo>
                  <a:lnTo>
                    <a:pt x="110" y="11"/>
                  </a:lnTo>
                  <a:lnTo>
                    <a:pt x="116" y="19"/>
                  </a:lnTo>
                  <a:lnTo>
                    <a:pt x="113" y="24"/>
                  </a:lnTo>
                  <a:lnTo>
                    <a:pt x="107" y="25"/>
                  </a:lnTo>
                  <a:lnTo>
                    <a:pt x="73" y="20"/>
                  </a:lnTo>
                  <a:lnTo>
                    <a:pt x="39" y="24"/>
                  </a:lnTo>
                  <a:lnTo>
                    <a:pt x="13" y="12"/>
                  </a:lnTo>
                  <a:lnTo>
                    <a:pt x="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717"/>
            <p:cNvSpPr>
              <a:spLocks noChangeArrowheads="1"/>
            </p:cNvSpPr>
            <p:nvPr/>
          </p:nvSpPr>
          <p:spPr bwMode="auto">
            <a:xfrm>
              <a:off x="5785272" y="3257897"/>
              <a:ext cx="31750" cy="6350"/>
            </a:xfrm>
            <a:custGeom>
              <a:avLst/>
              <a:gdLst>
                <a:gd name="T0" fmla="*/ 3149 w 121"/>
                <a:gd name="T1" fmla="*/ 0 h 26"/>
                <a:gd name="T2" fmla="*/ 6035 w 121"/>
                <a:gd name="T3" fmla="*/ 0 h 26"/>
                <a:gd name="T4" fmla="*/ 11545 w 121"/>
                <a:gd name="T5" fmla="*/ 977 h 26"/>
                <a:gd name="T6" fmla="*/ 18893 w 121"/>
                <a:gd name="T7" fmla="*/ 1465 h 26"/>
                <a:gd name="T8" fmla="*/ 29651 w 121"/>
                <a:gd name="T9" fmla="*/ 733 h 26"/>
                <a:gd name="T10" fmla="*/ 31750 w 121"/>
                <a:gd name="T11" fmla="*/ 2198 h 26"/>
                <a:gd name="T12" fmla="*/ 31488 w 121"/>
                <a:gd name="T13" fmla="*/ 3663 h 26"/>
                <a:gd name="T14" fmla="*/ 29913 w 121"/>
                <a:gd name="T15" fmla="*/ 4152 h 26"/>
                <a:gd name="T16" fmla="*/ 18368 w 121"/>
                <a:gd name="T17" fmla="*/ 6350 h 26"/>
                <a:gd name="T18" fmla="*/ 5773 w 121"/>
                <a:gd name="T19" fmla="*/ 6350 h 26"/>
                <a:gd name="T20" fmla="*/ 2362 w 121"/>
                <a:gd name="T21" fmla="*/ 5617 h 26"/>
                <a:gd name="T22" fmla="*/ 262 w 121"/>
                <a:gd name="T23" fmla="*/ 4396 h 26"/>
                <a:gd name="T24" fmla="*/ 0 w 121"/>
                <a:gd name="T25" fmla="*/ 2442 h 26"/>
                <a:gd name="T26" fmla="*/ 787 w 121"/>
                <a:gd name="T27" fmla="*/ 733 h 26"/>
                <a:gd name="T28" fmla="*/ 3149 w 121"/>
                <a:gd name="T29" fmla="*/ 0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1" h="26">
                  <a:moveTo>
                    <a:pt x="12" y="0"/>
                  </a:moveTo>
                  <a:lnTo>
                    <a:pt x="23" y="0"/>
                  </a:lnTo>
                  <a:lnTo>
                    <a:pt x="44" y="4"/>
                  </a:lnTo>
                  <a:lnTo>
                    <a:pt x="72" y="6"/>
                  </a:lnTo>
                  <a:lnTo>
                    <a:pt x="113" y="3"/>
                  </a:lnTo>
                  <a:lnTo>
                    <a:pt x="121" y="9"/>
                  </a:lnTo>
                  <a:lnTo>
                    <a:pt x="120" y="15"/>
                  </a:lnTo>
                  <a:lnTo>
                    <a:pt x="114" y="17"/>
                  </a:lnTo>
                  <a:lnTo>
                    <a:pt x="70" y="26"/>
                  </a:lnTo>
                  <a:lnTo>
                    <a:pt x="22" y="26"/>
                  </a:lnTo>
                  <a:lnTo>
                    <a:pt x="9" y="23"/>
                  </a:lnTo>
                  <a:lnTo>
                    <a:pt x="1" y="18"/>
                  </a:lnTo>
                  <a:lnTo>
                    <a:pt x="0" y="10"/>
                  </a:lnTo>
                  <a:lnTo>
                    <a:pt x="3" y="3"/>
                  </a:lnTo>
                  <a:lnTo>
                    <a:pt x="12"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718"/>
            <p:cNvSpPr>
              <a:spLocks noChangeArrowheads="1"/>
            </p:cNvSpPr>
            <p:nvPr/>
          </p:nvSpPr>
          <p:spPr bwMode="auto">
            <a:xfrm>
              <a:off x="5780510" y="3242022"/>
              <a:ext cx="19050" cy="6350"/>
            </a:xfrm>
            <a:custGeom>
              <a:avLst/>
              <a:gdLst>
                <a:gd name="T0" fmla="*/ 1058 w 72"/>
                <a:gd name="T1" fmla="*/ 0 h 27"/>
                <a:gd name="T2" fmla="*/ 5556 w 72"/>
                <a:gd name="T3" fmla="*/ 470 h 27"/>
                <a:gd name="T4" fmla="*/ 17463 w 72"/>
                <a:gd name="T5" fmla="*/ 1646 h 27"/>
                <a:gd name="T6" fmla="*/ 19050 w 72"/>
                <a:gd name="T7" fmla="*/ 3528 h 27"/>
                <a:gd name="T8" fmla="*/ 17198 w 72"/>
                <a:gd name="T9" fmla="*/ 5409 h 27"/>
                <a:gd name="T10" fmla="*/ 8467 w 72"/>
                <a:gd name="T11" fmla="*/ 6350 h 27"/>
                <a:gd name="T12" fmla="*/ 2381 w 72"/>
                <a:gd name="T13" fmla="*/ 6350 h 27"/>
                <a:gd name="T14" fmla="*/ 0 w 72"/>
                <a:gd name="T15" fmla="*/ 3057 h 27"/>
                <a:gd name="T16" fmla="*/ 0 w 72"/>
                <a:gd name="T17" fmla="*/ 706 h 27"/>
                <a:gd name="T18" fmla="*/ 1058 w 72"/>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27">
                  <a:moveTo>
                    <a:pt x="4" y="0"/>
                  </a:moveTo>
                  <a:lnTo>
                    <a:pt x="21" y="2"/>
                  </a:lnTo>
                  <a:lnTo>
                    <a:pt x="66" y="7"/>
                  </a:lnTo>
                  <a:lnTo>
                    <a:pt x="72" y="15"/>
                  </a:lnTo>
                  <a:lnTo>
                    <a:pt x="65" y="23"/>
                  </a:lnTo>
                  <a:lnTo>
                    <a:pt x="32" y="27"/>
                  </a:lnTo>
                  <a:lnTo>
                    <a:pt x="9" y="27"/>
                  </a:lnTo>
                  <a:lnTo>
                    <a:pt x="0" y="13"/>
                  </a:lnTo>
                  <a:lnTo>
                    <a:pt x="0" y="3"/>
                  </a:lnTo>
                  <a:lnTo>
                    <a:pt x="4"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719"/>
            <p:cNvSpPr>
              <a:spLocks noChangeArrowheads="1"/>
            </p:cNvSpPr>
            <p:nvPr/>
          </p:nvSpPr>
          <p:spPr bwMode="auto">
            <a:xfrm>
              <a:off x="5550322" y="3208684"/>
              <a:ext cx="60325" cy="20638"/>
            </a:xfrm>
            <a:custGeom>
              <a:avLst/>
              <a:gdLst>
                <a:gd name="T0" fmla="*/ 3175 w 228"/>
                <a:gd name="T1" fmla="*/ 536 h 77"/>
                <a:gd name="T2" fmla="*/ 5556 w 228"/>
                <a:gd name="T3" fmla="*/ 3752 h 77"/>
                <a:gd name="T4" fmla="*/ 7673 w 228"/>
                <a:gd name="T5" fmla="*/ 6433 h 77"/>
                <a:gd name="T6" fmla="*/ 11906 w 228"/>
                <a:gd name="T7" fmla="*/ 11257 h 77"/>
                <a:gd name="T8" fmla="*/ 14552 w 228"/>
                <a:gd name="T9" fmla="*/ 12865 h 77"/>
                <a:gd name="T10" fmla="*/ 17463 w 228"/>
                <a:gd name="T11" fmla="*/ 14473 h 77"/>
                <a:gd name="T12" fmla="*/ 24077 w 228"/>
                <a:gd name="T13" fmla="*/ 16082 h 77"/>
                <a:gd name="T14" fmla="*/ 32279 w 228"/>
                <a:gd name="T15" fmla="*/ 15814 h 77"/>
                <a:gd name="T16" fmla="*/ 39423 w 228"/>
                <a:gd name="T17" fmla="*/ 13133 h 77"/>
                <a:gd name="T18" fmla="*/ 46567 w 228"/>
                <a:gd name="T19" fmla="*/ 9649 h 77"/>
                <a:gd name="T20" fmla="*/ 50271 w 228"/>
                <a:gd name="T21" fmla="*/ 7505 h 77"/>
                <a:gd name="T22" fmla="*/ 54240 w 228"/>
                <a:gd name="T23" fmla="*/ 5897 h 77"/>
                <a:gd name="T24" fmla="*/ 57415 w 228"/>
                <a:gd name="T25" fmla="*/ 5629 h 77"/>
                <a:gd name="T26" fmla="*/ 59796 w 228"/>
                <a:gd name="T27" fmla="*/ 6969 h 77"/>
                <a:gd name="T28" fmla="*/ 60325 w 228"/>
                <a:gd name="T29" fmla="*/ 9113 h 77"/>
                <a:gd name="T30" fmla="*/ 58473 w 228"/>
                <a:gd name="T31" fmla="*/ 10721 h 77"/>
                <a:gd name="T32" fmla="*/ 53710 w 228"/>
                <a:gd name="T33" fmla="*/ 12865 h 77"/>
                <a:gd name="T34" fmla="*/ 49742 w 228"/>
                <a:gd name="T35" fmla="*/ 15009 h 77"/>
                <a:gd name="T36" fmla="*/ 45244 w 228"/>
                <a:gd name="T37" fmla="*/ 16618 h 77"/>
                <a:gd name="T38" fmla="*/ 41275 w 228"/>
                <a:gd name="T39" fmla="*/ 18226 h 77"/>
                <a:gd name="T40" fmla="*/ 32808 w 228"/>
                <a:gd name="T41" fmla="*/ 20638 h 77"/>
                <a:gd name="T42" fmla="*/ 23548 w 228"/>
                <a:gd name="T43" fmla="*/ 20638 h 77"/>
                <a:gd name="T44" fmla="*/ 15875 w 228"/>
                <a:gd name="T45" fmla="*/ 18494 h 77"/>
                <a:gd name="T46" fmla="*/ 9790 w 228"/>
                <a:gd name="T47" fmla="*/ 14741 h 77"/>
                <a:gd name="T48" fmla="*/ 5027 w 228"/>
                <a:gd name="T49" fmla="*/ 9381 h 77"/>
                <a:gd name="T50" fmla="*/ 0 w 228"/>
                <a:gd name="T51" fmla="*/ 2948 h 77"/>
                <a:gd name="T52" fmla="*/ 794 w 228"/>
                <a:gd name="T53" fmla="*/ 0 h 77"/>
                <a:gd name="T54" fmla="*/ 3175 w 228"/>
                <a:gd name="T55" fmla="*/ 53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28" h="77">
                  <a:moveTo>
                    <a:pt x="12" y="2"/>
                  </a:moveTo>
                  <a:lnTo>
                    <a:pt x="21" y="14"/>
                  </a:lnTo>
                  <a:lnTo>
                    <a:pt x="29" y="24"/>
                  </a:lnTo>
                  <a:lnTo>
                    <a:pt x="45" y="42"/>
                  </a:lnTo>
                  <a:lnTo>
                    <a:pt x="55" y="48"/>
                  </a:lnTo>
                  <a:lnTo>
                    <a:pt x="66" y="54"/>
                  </a:lnTo>
                  <a:lnTo>
                    <a:pt x="91" y="60"/>
                  </a:lnTo>
                  <a:lnTo>
                    <a:pt x="122" y="59"/>
                  </a:lnTo>
                  <a:lnTo>
                    <a:pt x="149" y="49"/>
                  </a:lnTo>
                  <a:lnTo>
                    <a:pt x="176" y="36"/>
                  </a:lnTo>
                  <a:lnTo>
                    <a:pt x="190" y="28"/>
                  </a:lnTo>
                  <a:lnTo>
                    <a:pt x="205" y="22"/>
                  </a:lnTo>
                  <a:lnTo>
                    <a:pt x="217" y="21"/>
                  </a:lnTo>
                  <a:lnTo>
                    <a:pt x="226" y="26"/>
                  </a:lnTo>
                  <a:lnTo>
                    <a:pt x="228" y="34"/>
                  </a:lnTo>
                  <a:lnTo>
                    <a:pt x="221" y="40"/>
                  </a:lnTo>
                  <a:lnTo>
                    <a:pt x="203" y="48"/>
                  </a:lnTo>
                  <a:lnTo>
                    <a:pt x="188" y="56"/>
                  </a:lnTo>
                  <a:lnTo>
                    <a:pt x="171" y="62"/>
                  </a:lnTo>
                  <a:lnTo>
                    <a:pt x="156" y="68"/>
                  </a:lnTo>
                  <a:lnTo>
                    <a:pt x="124" y="77"/>
                  </a:lnTo>
                  <a:lnTo>
                    <a:pt x="89" y="77"/>
                  </a:lnTo>
                  <a:lnTo>
                    <a:pt x="60" y="69"/>
                  </a:lnTo>
                  <a:lnTo>
                    <a:pt x="37" y="55"/>
                  </a:lnTo>
                  <a:lnTo>
                    <a:pt x="19" y="35"/>
                  </a:lnTo>
                  <a:lnTo>
                    <a:pt x="0" y="11"/>
                  </a:lnTo>
                  <a:lnTo>
                    <a:pt x="3" y="0"/>
                  </a:lnTo>
                  <a:lnTo>
                    <a:pt x="12" y="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720"/>
            <p:cNvSpPr>
              <a:spLocks noChangeArrowheads="1"/>
            </p:cNvSpPr>
            <p:nvPr/>
          </p:nvSpPr>
          <p:spPr bwMode="auto">
            <a:xfrm>
              <a:off x="5559847" y="3203922"/>
              <a:ext cx="49213" cy="14287"/>
            </a:xfrm>
            <a:custGeom>
              <a:avLst/>
              <a:gdLst>
                <a:gd name="T0" fmla="*/ 1588 w 186"/>
                <a:gd name="T1" fmla="*/ 4233 h 54"/>
                <a:gd name="T2" fmla="*/ 10583 w 186"/>
                <a:gd name="T3" fmla="*/ 2381 h 54"/>
                <a:gd name="T4" fmla="*/ 18521 w 186"/>
                <a:gd name="T5" fmla="*/ 529 h 54"/>
                <a:gd name="T6" fmla="*/ 26194 w 186"/>
                <a:gd name="T7" fmla="*/ 0 h 54"/>
                <a:gd name="T8" fmla="*/ 34661 w 186"/>
                <a:gd name="T9" fmla="*/ 1058 h 54"/>
                <a:gd name="T10" fmla="*/ 38365 w 186"/>
                <a:gd name="T11" fmla="*/ 3704 h 54"/>
                <a:gd name="T12" fmla="*/ 41540 w 186"/>
                <a:gd name="T13" fmla="*/ 6085 h 54"/>
                <a:gd name="T14" fmla="*/ 44715 w 186"/>
                <a:gd name="T15" fmla="*/ 8466 h 54"/>
                <a:gd name="T16" fmla="*/ 48684 w 186"/>
                <a:gd name="T17" fmla="*/ 11112 h 54"/>
                <a:gd name="T18" fmla="*/ 49213 w 186"/>
                <a:gd name="T19" fmla="*/ 13758 h 54"/>
                <a:gd name="T20" fmla="*/ 46567 w 186"/>
                <a:gd name="T21" fmla="*/ 14287 h 54"/>
                <a:gd name="T22" fmla="*/ 32279 w 186"/>
                <a:gd name="T23" fmla="*/ 6350 h 54"/>
                <a:gd name="T24" fmla="*/ 24606 w 186"/>
                <a:gd name="T25" fmla="*/ 5027 h 54"/>
                <a:gd name="T26" fmla="*/ 17463 w 186"/>
                <a:gd name="T27" fmla="*/ 5291 h 54"/>
                <a:gd name="T28" fmla="*/ 2381 w 186"/>
                <a:gd name="T29" fmla="*/ 8202 h 54"/>
                <a:gd name="T30" fmla="*/ 0 w 186"/>
                <a:gd name="T31" fmla="*/ 6614 h 54"/>
                <a:gd name="T32" fmla="*/ 529 w 186"/>
                <a:gd name="T33" fmla="*/ 5291 h 54"/>
                <a:gd name="T34" fmla="*/ 1588 w 186"/>
                <a:gd name="T35" fmla="*/ 4233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6" h="54">
                  <a:moveTo>
                    <a:pt x="6" y="16"/>
                  </a:moveTo>
                  <a:lnTo>
                    <a:pt x="40" y="9"/>
                  </a:lnTo>
                  <a:lnTo>
                    <a:pt x="70" y="2"/>
                  </a:lnTo>
                  <a:lnTo>
                    <a:pt x="99" y="0"/>
                  </a:lnTo>
                  <a:lnTo>
                    <a:pt x="131" y="4"/>
                  </a:lnTo>
                  <a:lnTo>
                    <a:pt x="145" y="14"/>
                  </a:lnTo>
                  <a:lnTo>
                    <a:pt x="157" y="23"/>
                  </a:lnTo>
                  <a:lnTo>
                    <a:pt x="169" y="32"/>
                  </a:lnTo>
                  <a:lnTo>
                    <a:pt x="184" y="42"/>
                  </a:lnTo>
                  <a:lnTo>
                    <a:pt x="186" y="52"/>
                  </a:lnTo>
                  <a:lnTo>
                    <a:pt x="176" y="54"/>
                  </a:lnTo>
                  <a:lnTo>
                    <a:pt x="122" y="24"/>
                  </a:lnTo>
                  <a:lnTo>
                    <a:pt x="93" y="19"/>
                  </a:lnTo>
                  <a:lnTo>
                    <a:pt x="66" y="20"/>
                  </a:lnTo>
                  <a:lnTo>
                    <a:pt x="9" y="31"/>
                  </a:lnTo>
                  <a:lnTo>
                    <a:pt x="0" y="25"/>
                  </a:lnTo>
                  <a:lnTo>
                    <a:pt x="2" y="20"/>
                  </a:lnTo>
                  <a:lnTo>
                    <a:pt x="6" y="1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721"/>
            <p:cNvSpPr>
              <a:spLocks noChangeArrowheads="1"/>
            </p:cNvSpPr>
            <p:nvPr/>
          </p:nvSpPr>
          <p:spPr bwMode="auto">
            <a:xfrm>
              <a:off x="5523335" y="3230909"/>
              <a:ext cx="79375" cy="60325"/>
            </a:xfrm>
            <a:custGeom>
              <a:avLst/>
              <a:gdLst>
                <a:gd name="T0" fmla="*/ 2397 w 298"/>
                <a:gd name="T1" fmla="*/ 0 h 230"/>
                <a:gd name="T2" fmla="*/ 8257 w 298"/>
                <a:gd name="T3" fmla="*/ 2098 h 230"/>
                <a:gd name="T4" fmla="*/ 13584 w 298"/>
                <a:gd name="T5" fmla="*/ 3672 h 230"/>
                <a:gd name="T6" fmla="*/ 23440 w 298"/>
                <a:gd name="T7" fmla="*/ 6819 h 230"/>
                <a:gd name="T8" fmla="*/ 32762 w 298"/>
                <a:gd name="T9" fmla="*/ 11016 h 230"/>
                <a:gd name="T10" fmla="*/ 37290 w 298"/>
                <a:gd name="T11" fmla="*/ 14163 h 230"/>
                <a:gd name="T12" fmla="*/ 41818 w 298"/>
                <a:gd name="T13" fmla="*/ 17835 h 230"/>
                <a:gd name="T14" fmla="*/ 46879 w 298"/>
                <a:gd name="T15" fmla="*/ 23605 h 230"/>
                <a:gd name="T16" fmla="*/ 50875 w 298"/>
                <a:gd name="T17" fmla="*/ 28851 h 230"/>
                <a:gd name="T18" fmla="*/ 55669 w 298"/>
                <a:gd name="T19" fmla="*/ 33572 h 230"/>
                <a:gd name="T20" fmla="*/ 60996 w 298"/>
                <a:gd name="T21" fmla="*/ 38556 h 230"/>
                <a:gd name="T22" fmla="*/ 65524 w 298"/>
                <a:gd name="T23" fmla="*/ 43539 h 230"/>
                <a:gd name="T24" fmla="*/ 69520 w 298"/>
                <a:gd name="T25" fmla="*/ 48260 h 230"/>
                <a:gd name="T26" fmla="*/ 74048 w 298"/>
                <a:gd name="T27" fmla="*/ 52719 h 230"/>
                <a:gd name="T28" fmla="*/ 79109 w 298"/>
                <a:gd name="T29" fmla="*/ 56915 h 230"/>
                <a:gd name="T30" fmla="*/ 79375 w 298"/>
                <a:gd name="T31" fmla="*/ 59800 h 230"/>
                <a:gd name="T32" fmla="*/ 76978 w 298"/>
                <a:gd name="T33" fmla="*/ 60325 h 230"/>
                <a:gd name="T34" fmla="*/ 74048 w 298"/>
                <a:gd name="T35" fmla="*/ 57964 h 230"/>
                <a:gd name="T36" fmla="*/ 71118 w 298"/>
                <a:gd name="T37" fmla="*/ 56128 h 230"/>
                <a:gd name="T38" fmla="*/ 66057 w 298"/>
                <a:gd name="T39" fmla="*/ 52719 h 230"/>
                <a:gd name="T40" fmla="*/ 60996 w 298"/>
                <a:gd name="T41" fmla="*/ 49047 h 230"/>
                <a:gd name="T42" fmla="*/ 55935 w 298"/>
                <a:gd name="T43" fmla="*/ 44063 h 230"/>
                <a:gd name="T44" fmla="*/ 50342 w 298"/>
                <a:gd name="T45" fmla="*/ 38818 h 230"/>
                <a:gd name="T46" fmla="*/ 45547 w 298"/>
                <a:gd name="T47" fmla="*/ 34097 h 230"/>
                <a:gd name="T48" fmla="*/ 41552 w 298"/>
                <a:gd name="T49" fmla="*/ 29113 h 230"/>
                <a:gd name="T50" fmla="*/ 36491 w 298"/>
                <a:gd name="T51" fmla="*/ 23081 h 230"/>
                <a:gd name="T52" fmla="*/ 32229 w 298"/>
                <a:gd name="T53" fmla="*/ 19409 h 230"/>
                <a:gd name="T54" fmla="*/ 27968 w 298"/>
                <a:gd name="T55" fmla="*/ 16262 h 230"/>
                <a:gd name="T56" fmla="*/ 23972 w 298"/>
                <a:gd name="T57" fmla="*/ 13901 h 230"/>
                <a:gd name="T58" fmla="*/ 19977 w 298"/>
                <a:gd name="T59" fmla="*/ 11278 h 230"/>
                <a:gd name="T60" fmla="*/ 15715 w 298"/>
                <a:gd name="T61" fmla="*/ 9180 h 230"/>
                <a:gd name="T62" fmla="*/ 11187 w 298"/>
                <a:gd name="T63" fmla="*/ 7606 h 230"/>
                <a:gd name="T64" fmla="*/ 6126 w 298"/>
                <a:gd name="T65" fmla="*/ 5508 h 230"/>
                <a:gd name="T66" fmla="*/ 799 w 298"/>
                <a:gd name="T67" fmla="*/ 3672 h 230"/>
                <a:gd name="T68" fmla="*/ 0 w 298"/>
                <a:gd name="T69" fmla="*/ 1049 h 230"/>
                <a:gd name="T70" fmla="*/ 533 w 298"/>
                <a:gd name="T71" fmla="*/ 0 h 230"/>
                <a:gd name="T72" fmla="*/ 2397 w 298"/>
                <a:gd name="T73" fmla="*/ 0 h 2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98" h="230">
                  <a:moveTo>
                    <a:pt x="9" y="0"/>
                  </a:moveTo>
                  <a:lnTo>
                    <a:pt x="31" y="8"/>
                  </a:lnTo>
                  <a:lnTo>
                    <a:pt x="51" y="14"/>
                  </a:lnTo>
                  <a:lnTo>
                    <a:pt x="88" y="26"/>
                  </a:lnTo>
                  <a:lnTo>
                    <a:pt x="123" y="42"/>
                  </a:lnTo>
                  <a:lnTo>
                    <a:pt x="140" y="54"/>
                  </a:lnTo>
                  <a:lnTo>
                    <a:pt x="157" y="68"/>
                  </a:lnTo>
                  <a:lnTo>
                    <a:pt x="176" y="90"/>
                  </a:lnTo>
                  <a:lnTo>
                    <a:pt x="191" y="110"/>
                  </a:lnTo>
                  <a:lnTo>
                    <a:pt x="209" y="128"/>
                  </a:lnTo>
                  <a:lnTo>
                    <a:pt x="229" y="147"/>
                  </a:lnTo>
                  <a:lnTo>
                    <a:pt x="246" y="166"/>
                  </a:lnTo>
                  <a:lnTo>
                    <a:pt x="261" y="184"/>
                  </a:lnTo>
                  <a:lnTo>
                    <a:pt x="278" y="201"/>
                  </a:lnTo>
                  <a:lnTo>
                    <a:pt x="297" y="217"/>
                  </a:lnTo>
                  <a:lnTo>
                    <a:pt x="298" y="228"/>
                  </a:lnTo>
                  <a:lnTo>
                    <a:pt x="289" y="230"/>
                  </a:lnTo>
                  <a:lnTo>
                    <a:pt x="278" y="221"/>
                  </a:lnTo>
                  <a:lnTo>
                    <a:pt x="267" y="214"/>
                  </a:lnTo>
                  <a:lnTo>
                    <a:pt x="248" y="201"/>
                  </a:lnTo>
                  <a:lnTo>
                    <a:pt x="229" y="187"/>
                  </a:lnTo>
                  <a:lnTo>
                    <a:pt x="210" y="168"/>
                  </a:lnTo>
                  <a:lnTo>
                    <a:pt x="189" y="148"/>
                  </a:lnTo>
                  <a:lnTo>
                    <a:pt x="171" y="130"/>
                  </a:lnTo>
                  <a:lnTo>
                    <a:pt x="156" y="111"/>
                  </a:lnTo>
                  <a:lnTo>
                    <a:pt x="137" y="88"/>
                  </a:lnTo>
                  <a:lnTo>
                    <a:pt x="121" y="74"/>
                  </a:lnTo>
                  <a:lnTo>
                    <a:pt x="105" y="62"/>
                  </a:lnTo>
                  <a:lnTo>
                    <a:pt x="90" y="53"/>
                  </a:lnTo>
                  <a:lnTo>
                    <a:pt x="75" y="43"/>
                  </a:lnTo>
                  <a:lnTo>
                    <a:pt x="59" y="35"/>
                  </a:lnTo>
                  <a:lnTo>
                    <a:pt x="42" y="29"/>
                  </a:lnTo>
                  <a:lnTo>
                    <a:pt x="23" y="21"/>
                  </a:lnTo>
                  <a:lnTo>
                    <a:pt x="3" y="14"/>
                  </a:lnTo>
                  <a:lnTo>
                    <a:pt x="0" y="4"/>
                  </a:lnTo>
                  <a:lnTo>
                    <a:pt x="2" y="0"/>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722"/>
            <p:cNvSpPr>
              <a:spLocks noChangeArrowheads="1"/>
            </p:cNvSpPr>
            <p:nvPr/>
          </p:nvSpPr>
          <p:spPr bwMode="auto">
            <a:xfrm>
              <a:off x="5532860" y="3246784"/>
              <a:ext cx="47625" cy="42863"/>
            </a:xfrm>
            <a:custGeom>
              <a:avLst/>
              <a:gdLst>
                <a:gd name="T0" fmla="*/ 2588 w 184"/>
                <a:gd name="T1" fmla="*/ 0 h 162"/>
                <a:gd name="T2" fmla="*/ 10353 w 184"/>
                <a:gd name="T3" fmla="*/ 3175 h 162"/>
                <a:gd name="T4" fmla="*/ 16565 w 184"/>
                <a:gd name="T5" fmla="*/ 7938 h 162"/>
                <a:gd name="T6" fmla="*/ 22001 w 184"/>
                <a:gd name="T7" fmla="*/ 14023 h 162"/>
                <a:gd name="T8" fmla="*/ 24330 w 184"/>
                <a:gd name="T9" fmla="*/ 17463 h 162"/>
                <a:gd name="T10" fmla="*/ 27177 w 184"/>
                <a:gd name="T11" fmla="*/ 20902 h 162"/>
                <a:gd name="T12" fmla="*/ 30024 w 184"/>
                <a:gd name="T13" fmla="*/ 24607 h 162"/>
                <a:gd name="T14" fmla="*/ 33907 w 184"/>
                <a:gd name="T15" fmla="*/ 27517 h 162"/>
                <a:gd name="T16" fmla="*/ 47625 w 184"/>
                <a:gd name="T17" fmla="*/ 39953 h 162"/>
                <a:gd name="T18" fmla="*/ 47625 w 184"/>
                <a:gd name="T19" fmla="*/ 42334 h 162"/>
                <a:gd name="T20" fmla="*/ 45296 w 184"/>
                <a:gd name="T21" fmla="*/ 42863 h 162"/>
                <a:gd name="T22" fmla="*/ 30024 w 184"/>
                <a:gd name="T23" fmla="*/ 32544 h 162"/>
                <a:gd name="T24" fmla="*/ 22518 w 184"/>
                <a:gd name="T25" fmla="*/ 24607 h 162"/>
                <a:gd name="T26" fmla="*/ 19930 w 184"/>
                <a:gd name="T27" fmla="*/ 21167 h 162"/>
                <a:gd name="T28" fmla="*/ 17601 w 184"/>
                <a:gd name="T29" fmla="*/ 17727 h 162"/>
                <a:gd name="T30" fmla="*/ 15271 w 184"/>
                <a:gd name="T31" fmla="*/ 14817 h 162"/>
                <a:gd name="T32" fmla="*/ 13459 w 184"/>
                <a:gd name="T33" fmla="*/ 11906 h 162"/>
                <a:gd name="T34" fmla="*/ 11130 w 184"/>
                <a:gd name="T35" fmla="*/ 9261 h 162"/>
                <a:gd name="T36" fmla="*/ 8283 w 184"/>
                <a:gd name="T37" fmla="*/ 6879 h 162"/>
                <a:gd name="T38" fmla="*/ 5177 w 184"/>
                <a:gd name="T39" fmla="*/ 5292 h 162"/>
                <a:gd name="T40" fmla="*/ 1553 w 184"/>
                <a:gd name="T41" fmla="*/ 3704 h 162"/>
                <a:gd name="T42" fmla="*/ 0 w 184"/>
                <a:gd name="T43" fmla="*/ 1323 h 162"/>
                <a:gd name="T44" fmla="*/ 776 w 184"/>
                <a:gd name="T45" fmla="*/ 265 h 162"/>
                <a:gd name="T46" fmla="*/ 2588 w 184"/>
                <a:gd name="T47" fmla="*/ 0 h 1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4" h="162">
                  <a:moveTo>
                    <a:pt x="10" y="0"/>
                  </a:moveTo>
                  <a:lnTo>
                    <a:pt x="40" y="12"/>
                  </a:lnTo>
                  <a:lnTo>
                    <a:pt x="64" y="30"/>
                  </a:lnTo>
                  <a:lnTo>
                    <a:pt x="85" y="53"/>
                  </a:lnTo>
                  <a:lnTo>
                    <a:pt x="94" y="66"/>
                  </a:lnTo>
                  <a:lnTo>
                    <a:pt x="105" y="79"/>
                  </a:lnTo>
                  <a:lnTo>
                    <a:pt x="116" y="93"/>
                  </a:lnTo>
                  <a:lnTo>
                    <a:pt x="131" y="104"/>
                  </a:lnTo>
                  <a:lnTo>
                    <a:pt x="184" y="151"/>
                  </a:lnTo>
                  <a:lnTo>
                    <a:pt x="184" y="160"/>
                  </a:lnTo>
                  <a:lnTo>
                    <a:pt x="175" y="162"/>
                  </a:lnTo>
                  <a:lnTo>
                    <a:pt x="116" y="123"/>
                  </a:lnTo>
                  <a:lnTo>
                    <a:pt x="87" y="93"/>
                  </a:lnTo>
                  <a:lnTo>
                    <a:pt x="77" y="80"/>
                  </a:lnTo>
                  <a:lnTo>
                    <a:pt x="68" y="67"/>
                  </a:lnTo>
                  <a:lnTo>
                    <a:pt x="59" y="56"/>
                  </a:lnTo>
                  <a:lnTo>
                    <a:pt x="52" y="45"/>
                  </a:lnTo>
                  <a:lnTo>
                    <a:pt x="43" y="35"/>
                  </a:lnTo>
                  <a:lnTo>
                    <a:pt x="32" y="26"/>
                  </a:lnTo>
                  <a:lnTo>
                    <a:pt x="20" y="20"/>
                  </a:lnTo>
                  <a:lnTo>
                    <a:pt x="6" y="14"/>
                  </a:lnTo>
                  <a:lnTo>
                    <a:pt x="0" y="5"/>
                  </a:lnTo>
                  <a:lnTo>
                    <a:pt x="3" y="1"/>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723"/>
            <p:cNvSpPr>
              <a:spLocks noChangeArrowheads="1"/>
            </p:cNvSpPr>
            <p:nvPr/>
          </p:nvSpPr>
          <p:spPr bwMode="auto">
            <a:xfrm>
              <a:off x="5670972" y="3302347"/>
              <a:ext cx="53975" cy="12700"/>
            </a:xfrm>
            <a:custGeom>
              <a:avLst/>
              <a:gdLst>
                <a:gd name="T0" fmla="*/ 1085 w 199"/>
                <a:gd name="T1" fmla="*/ 9071 h 49"/>
                <a:gd name="T2" fmla="*/ 6238 w 199"/>
                <a:gd name="T3" fmla="*/ 7257 h 49"/>
                <a:gd name="T4" fmla="*/ 10578 w 199"/>
                <a:gd name="T5" fmla="*/ 5443 h 49"/>
                <a:gd name="T6" fmla="*/ 18986 w 199"/>
                <a:gd name="T7" fmla="*/ 3369 h 49"/>
                <a:gd name="T8" fmla="*/ 27394 w 199"/>
                <a:gd name="T9" fmla="*/ 2073 h 49"/>
                <a:gd name="T10" fmla="*/ 37159 w 199"/>
                <a:gd name="T11" fmla="*/ 1555 h 49"/>
                <a:gd name="T12" fmla="*/ 50991 w 199"/>
                <a:gd name="T13" fmla="*/ 0 h 49"/>
                <a:gd name="T14" fmla="*/ 53161 w 199"/>
                <a:gd name="T15" fmla="*/ 518 h 49"/>
                <a:gd name="T16" fmla="*/ 53975 w 199"/>
                <a:gd name="T17" fmla="*/ 1814 h 49"/>
                <a:gd name="T18" fmla="*/ 53704 w 199"/>
                <a:gd name="T19" fmla="*/ 3888 h 49"/>
                <a:gd name="T20" fmla="*/ 52076 w 199"/>
                <a:gd name="T21" fmla="*/ 4665 h 49"/>
                <a:gd name="T22" fmla="*/ 37701 w 199"/>
                <a:gd name="T23" fmla="*/ 7516 h 49"/>
                <a:gd name="T24" fmla="*/ 19800 w 199"/>
                <a:gd name="T25" fmla="*/ 8035 h 49"/>
                <a:gd name="T26" fmla="*/ 2712 w 199"/>
                <a:gd name="T27" fmla="*/ 12700 h 49"/>
                <a:gd name="T28" fmla="*/ 0 w 199"/>
                <a:gd name="T29" fmla="*/ 11404 h 49"/>
                <a:gd name="T30" fmla="*/ 1085 w 199"/>
                <a:gd name="T31" fmla="*/ 9071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9" h="49">
                  <a:moveTo>
                    <a:pt x="4" y="35"/>
                  </a:moveTo>
                  <a:lnTo>
                    <a:pt x="23" y="28"/>
                  </a:lnTo>
                  <a:lnTo>
                    <a:pt x="39" y="21"/>
                  </a:lnTo>
                  <a:lnTo>
                    <a:pt x="70" y="13"/>
                  </a:lnTo>
                  <a:lnTo>
                    <a:pt x="101" y="8"/>
                  </a:lnTo>
                  <a:lnTo>
                    <a:pt x="137" y="6"/>
                  </a:lnTo>
                  <a:lnTo>
                    <a:pt x="188" y="0"/>
                  </a:lnTo>
                  <a:lnTo>
                    <a:pt x="196" y="2"/>
                  </a:lnTo>
                  <a:lnTo>
                    <a:pt x="199" y="7"/>
                  </a:lnTo>
                  <a:lnTo>
                    <a:pt x="198" y="15"/>
                  </a:lnTo>
                  <a:lnTo>
                    <a:pt x="192" y="18"/>
                  </a:lnTo>
                  <a:lnTo>
                    <a:pt x="139" y="29"/>
                  </a:lnTo>
                  <a:lnTo>
                    <a:pt x="73" y="31"/>
                  </a:lnTo>
                  <a:lnTo>
                    <a:pt x="10" y="49"/>
                  </a:lnTo>
                  <a:lnTo>
                    <a:pt x="0" y="44"/>
                  </a:lnTo>
                  <a:lnTo>
                    <a:pt x="4" y="3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724"/>
            <p:cNvSpPr>
              <a:spLocks noChangeArrowheads="1"/>
            </p:cNvSpPr>
            <p:nvPr/>
          </p:nvSpPr>
          <p:spPr bwMode="auto">
            <a:xfrm>
              <a:off x="5686847" y="3315047"/>
              <a:ext cx="31750" cy="15875"/>
            </a:xfrm>
            <a:custGeom>
              <a:avLst/>
              <a:gdLst>
                <a:gd name="T0" fmla="*/ 0 w 123"/>
                <a:gd name="T1" fmla="*/ 11010 h 62"/>
                <a:gd name="T2" fmla="*/ 3614 w 123"/>
                <a:gd name="T3" fmla="*/ 8962 h 62"/>
                <a:gd name="T4" fmla="*/ 12648 w 123"/>
                <a:gd name="T5" fmla="*/ 5633 h 62"/>
                <a:gd name="T6" fmla="*/ 17037 w 123"/>
                <a:gd name="T7" fmla="*/ 3841 h 62"/>
                <a:gd name="T8" fmla="*/ 21425 w 123"/>
                <a:gd name="T9" fmla="*/ 2048 h 62"/>
                <a:gd name="T10" fmla="*/ 29169 w 123"/>
                <a:gd name="T11" fmla="*/ 0 h 62"/>
                <a:gd name="T12" fmla="*/ 31750 w 123"/>
                <a:gd name="T13" fmla="*/ 768 h 62"/>
                <a:gd name="T14" fmla="*/ 30717 w 123"/>
                <a:gd name="T15" fmla="*/ 3329 h 62"/>
                <a:gd name="T16" fmla="*/ 26846 w 123"/>
                <a:gd name="T17" fmla="*/ 5377 h 62"/>
                <a:gd name="T18" fmla="*/ 22974 w 123"/>
                <a:gd name="T19" fmla="*/ 6657 h 62"/>
                <a:gd name="T20" fmla="*/ 14197 w 123"/>
                <a:gd name="T21" fmla="*/ 9474 h 62"/>
                <a:gd name="T22" fmla="*/ 5421 w 123"/>
                <a:gd name="T23" fmla="*/ 12034 h 62"/>
                <a:gd name="T24" fmla="*/ 3356 w 123"/>
                <a:gd name="T25" fmla="*/ 14851 h 62"/>
                <a:gd name="T26" fmla="*/ 1549 w 123"/>
                <a:gd name="T27" fmla="*/ 15875 h 62"/>
                <a:gd name="T28" fmla="*/ 0 w 123"/>
                <a:gd name="T29" fmla="*/ 14595 h 62"/>
                <a:gd name="T30" fmla="*/ 0 w 123"/>
                <a:gd name="T31" fmla="*/ 11010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3" h="62">
                  <a:moveTo>
                    <a:pt x="0" y="43"/>
                  </a:moveTo>
                  <a:lnTo>
                    <a:pt x="14" y="35"/>
                  </a:lnTo>
                  <a:lnTo>
                    <a:pt x="49" y="22"/>
                  </a:lnTo>
                  <a:lnTo>
                    <a:pt x="66" y="15"/>
                  </a:lnTo>
                  <a:lnTo>
                    <a:pt x="83" y="8"/>
                  </a:lnTo>
                  <a:lnTo>
                    <a:pt x="113" y="0"/>
                  </a:lnTo>
                  <a:lnTo>
                    <a:pt x="123" y="3"/>
                  </a:lnTo>
                  <a:lnTo>
                    <a:pt x="119" y="13"/>
                  </a:lnTo>
                  <a:lnTo>
                    <a:pt x="104" y="21"/>
                  </a:lnTo>
                  <a:lnTo>
                    <a:pt x="89" y="26"/>
                  </a:lnTo>
                  <a:lnTo>
                    <a:pt x="55" y="37"/>
                  </a:lnTo>
                  <a:lnTo>
                    <a:pt x="21" y="47"/>
                  </a:lnTo>
                  <a:lnTo>
                    <a:pt x="13" y="58"/>
                  </a:lnTo>
                  <a:lnTo>
                    <a:pt x="6" y="62"/>
                  </a:lnTo>
                  <a:lnTo>
                    <a:pt x="0" y="57"/>
                  </a:lnTo>
                  <a:lnTo>
                    <a:pt x="0" y="4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725"/>
            <p:cNvSpPr>
              <a:spLocks noChangeArrowheads="1"/>
            </p:cNvSpPr>
            <p:nvPr/>
          </p:nvSpPr>
          <p:spPr bwMode="auto">
            <a:xfrm>
              <a:off x="5791622" y="3283297"/>
              <a:ext cx="30163" cy="11112"/>
            </a:xfrm>
            <a:custGeom>
              <a:avLst/>
              <a:gdLst>
                <a:gd name="T0" fmla="*/ 2936 w 113"/>
                <a:gd name="T1" fmla="*/ 0 h 43"/>
                <a:gd name="T2" fmla="*/ 8275 w 113"/>
                <a:gd name="T3" fmla="*/ 4393 h 43"/>
                <a:gd name="T4" fmla="*/ 14414 w 113"/>
                <a:gd name="T5" fmla="*/ 5944 h 43"/>
                <a:gd name="T6" fmla="*/ 28294 w 113"/>
                <a:gd name="T7" fmla="*/ 7494 h 43"/>
                <a:gd name="T8" fmla="*/ 30163 w 113"/>
                <a:gd name="T9" fmla="*/ 9561 h 43"/>
                <a:gd name="T10" fmla="*/ 29362 w 113"/>
                <a:gd name="T11" fmla="*/ 10854 h 43"/>
                <a:gd name="T12" fmla="*/ 27761 w 113"/>
                <a:gd name="T13" fmla="*/ 11112 h 43"/>
                <a:gd name="T14" fmla="*/ 12546 w 113"/>
                <a:gd name="T15" fmla="*/ 9561 h 43"/>
                <a:gd name="T16" fmla="*/ 5872 w 113"/>
                <a:gd name="T17" fmla="*/ 7494 h 43"/>
                <a:gd name="T18" fmla="*/ 0 w 113"/>
                <a:gd name="T19" fmla="*/ 2584 h 43"/>
                <a:gd name="T20" fmla="*/ 0 w 113"/>
                <a:gd name="T21" fmla="*/ 0 h 43"/>
                <a:gd name="T22" fmla="*/ 2936 w 113"/>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 h="43">
                  <a:moveTo>
                    <a:pt x="11" y="0"/>
                  </a:moveTo>
                  <a:lnTo>
                    <a:pt x="31" y="17"/>
                  </a:lnTo>
                  <a:lnTo>
                    <a:pt x="54" y="23"/>
                  </a:lnTo>
                  <a:lnTo>
                    <a:pt x="106" y="29"/>
                  </a:lnTo>
                  <a:lnTo>
                    <a:pt x="113" y="37"/>
                  </a:lnTo>
                  <a:lnTo>
                    <a:pt x="110" y="42"/>
                  </a:lnTo>
                  <a:lnTo>
                    <a:pt x="104" y="43"/>
                  </a:lnTo>
                  <a:lnTo>
                    <a:pt x="47" y="37"/>
                  </a:lnTo>
                  <a:lnTo>
                    <a:pt x="22" y="29"/>
                  </a:lnTo>
                  <a:lnTo>
                    <a:pt x="0" y="10"/>
                  </a:lnTo>
                  <a:lnTo>
                    <a:pt x="0" y="0"/>
                  </a:lnTo>
                  <a:lnTo>
                    <a:pt x="11"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726"/>
            <p:cNvSpPr>
              <a:spLocks noChangeArrowheads="1"/>
            </p:cNvSpPr>
            <p:nvPr/>
          </p:nvSpPr>
          <p:spPr bwMode="auto">
            <a:xfrm>
              <a:off x="5782097" y="3295997"/>
              <a:ext cx="42863" cy="7937"/>
            </a:xfrm>
            <a:custGeom>
              <a:avLst/>
              <a:gdLst>
                <a:gd name="T0" fmla="*/ 2426 w 159"/>
                <a:gd name="T1" fmla="*/ 0 h 33"/>
                <a:gd name="T2" fmla="*/ 22645 w 159"/>
                <a:gd name="T3" fmla="*/ 2886 h 33"/>
                <a:gd name="T4" fmla="*/ 40706 w 159"/>
                <a:gd name="T5" fmla="*/ 2646 h 33"/>
                <a:gd name="T6" fmla="*/ 42863 w 159"/>
                <a:gd name="T7" fmla="*/ 4329 h 33"/>
                <a:gd name="T8" fmla="*/ 42593 w 159"/>
                <a:gd name="T9" fmla="*/ 5532 h 33"/>
                <a:gd name="T10" fmla="*/ 40976 w 159"/>
                <a:gd name="T11" fmla="*/ 6253 h 33"/>
                <a:gd name="T12" fmla="*/ 31541 w 159"/>
                <a:gd name="T13" fmla="*/ 7215 h 33"/>
                <a:gd name="T14" fmla="*/ 21836 w 159"/>
                <a:gd name="T15" fmla="*/ 7937 h 33"/>
                <a:gd name="T16" fmla="*/ 11861 w 159"/>
                <a:gd name="T17" fmla="*/ 5291 h 33"/>
                <a:gd name="T18" fmla="*/ 1887 w 159"/>
                <a:gd name="T19" fmla="*/ 3848 h 33"/>
                <a:gd name="T20" fmla="*/ 0 w 159"/>
                <a:gd name="T21" fmla="*/ 1684 h 33"/>
                <a:gd name="T22" fmla="*/ 2426 w 159"/>
                <a:gd name="T23" fmla="*/ 0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9" h="33">
                  <a:moveTo>
                    <a:pt x="9" y="0"/>
                  </a:moveTo>
                  <a:lnTo>
                    <a:pt x="84" y="12"/>
                  </a:lnTo>
                  <a:lnTo>
                    <a:pt x="151" y="11"/>
                  </a:lnTo>
                  <a:lnTo>
                    <a:pt x="159" y="18"/>
                  </a:lnTo>
                  <a:lnTo>
                    <a:pt x="158" y="23"/>
                  </a:lnTo>
                  <a:lnTo>
                    <a:pt x="152" y="26"/>
                  </a:lnTo>
                  <a:lnTo>
                    <a:pt x="117" y="30"/>
                  </a:lnTo>
                  <a:lnTo>
                    <a:pt x="81" y="33"/>
                  </a:lnTo>
                  <a:lnTo>
                    <a:pt x="44" y="22"/>
                  </a:lnTo>
                  <a:lnTo>
                    <a:pt x="7" y="16"/>
                  </a:lnTo>
                  <a:lnTo>
                    <a:pt x="0" y="7"/>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727"/>
            <p:cNvSpPr>
              <a:spLocks noChangeArrowheads="1"/>
            </p:cNvSpPr>
            <p:nvPr/>
          </p:nvSpPr>
          <p:spPr bwMode="auto">
            <a:xfrm>
              <a:off x="5618585" y="3157884"/>
              <a:ext cx="79375" cy="42863"/>
            </a:xfrm>
            <a:custGeom>
              <a:avLst/>
              <a:gdLst>
                <a:gd name="T0" fmla="*/ 0 w 296"/>
                <a:gd name="T1" fmla="*/ 40482 h 162"/>
                <a:gd name="T2" fmla="*/ 2413 w 296"/>
                <a:gd name="T3" fmla="*/ 33867 h 162"/>
                <a:gd name="T4" fmla="*/ 4827 w 296"/>
                <a:gd name="T5" fmla="*/ 27782 h 162"/>
                <a:gd name="T6" fmla="*/ 6972 w 296"/>
                <a:gd name="T7" fmla="*/ 22225 h 162"/>
                <a:gd name="T8" fmla="*/ 9922 w 296"/>
                <a:gd name="T9" fmla="*/ 16669 h 162"/>
                <a:gd name="T10" fmla="*/ 13676 w 296"/>
                <a:gd name="T11" fmla="*/ 11906 h 162"/>
                <a:gd name="T12" fmla="*/ 17698 w 296"/>
                <a:gd name="T13" fmla="*/ 7673 h 162"/>
                <a:gd name="T14" fmla="*/ 20112 w 296"/>
                <a:gd name="T15" fmla="*/ 5821 h 162"/>
                <a:gd name="T16" fmla="*/ 23062 w 296"/>
                <a:gd name="T17" fmla="*/ 4233 h 162"/>
                <a:gd name="T18" fmla="*/ 26011 w 296"/>
                <a:gd name="T19" fmla="*/ 2381 h 162"/>
                <a:gd name="T20" fmla="*/ 29229 w 296"/>
                <a:gd name="T21" fmla="*/ 794 h 162"/>
                <a:gd name="T22" fmla="*/ 36470 w 296"/>
                <a:gd name="T23" fmla="*/ 0 h 162"/>
                <a:gd name="T24" fmla="*/ 41028 w 296"/>
                <a:gd name="T25" fmla="*/ 265 h 162"/>
                <a:gd name="T26" fmla="*/ 47196 w 296"/>
                <a:gd name="T27" fmla="*/ 1323 h 162"/>
                <a:gd name="T28" fmla="*/ 53364 w 296"/>
                <a:gd name="T29" fmla="*/ 2910 h 162"/>
                <a:gd name="T30" fmla="*/ 57118 w 296"/>
                <a:gd name="T31" fmla="*/ 5292 h 162"/>
                <a:gd name="T32" fmla="*/ 60872 w 296"/>
                <a:gd name="T33" fmla="*/ 7938 h 162"/>
                <a:gd name="T34" fmla="*/ 66772 w 296"/>
                <a:gd name="T35" fmla="*/ 12436 h 162"/>
                <a:gd name="T36" fmla="*/ 73207 w 296"/>
                <a:gd name="T37" fmla="*/ 19315 h 162"/>
                <a:gd name="T38" fmla="*/ 79375 w 296"/>
                <a:gd name="T39" fmla="*/ 34925 h 162"/>
                <a:gd name="T40" fmla="*/ 79107 w 296"/>
                <a:gd name="T41" fmla="*/ 37836 h 162"/>
                <a:gd name="T42" fmla="*/ 77498 w 296"/>
                <a:gd name="T43" fmla="*/ 39159 h 162"/>
                <a:gd name="T44" fmla="*/ 74816 w 296"/>
                <a:gd name="T45" fmla="*/ 38630 h 162"/>
                <a:gd name="T46" fmla="*/ 73207 w 296"/>
                <a:gd name="T47" fmla="*/ 36778 h 162"/>
                <a:gd name="T48" fmla="*/ 71062 w 296"/>
                <a:gd name="T49" fmla="*/ 29898 h 162"/>
                <a:gd name="T50" fmla="*/ 67576 w 296"/>
                <a:gd name="T51" fmla="*/ 23548 h 162"/>
                <a:gd name="T52" fmla="*/ 62213 w 296"/>
                <a:gd name="T53" fmla="*/ 17198 h 162"/>
                <a:gd name="T54" fmla="*/ 57386 w 296"/>
                <a:gd name="T55" fmla="*/ 13758 h 162"/>
                <a:gd name="T56" fmla="*/ 50414 w 296"/>
                <a:gd name="T57" fmla="*/ 9261 h 162"/>
                <a:gd name="T58" fmla="*/ 45855 w 296"/>
                <a:gd name="T59" fmla="*/ 7938 h 162"/>
                <a:gd name="T60" fmla="*/ 40224 w 296"/>
                <a:gd name="T61" fmla="*/ 7408 h 162"/>
                <a:gd name="T62" fmla="*/ 36738 w 296"/>
                <a:gd name="T63" fmla="*/ 7408 h 162"/>
                <a:gd name="T64" fmla="*/ 30838 w 296"/>
                <a:gd name="T65" fmla="*/ 7938 h 162"/>
                <a:gd name="T66" fmla="*/ 24939 w 296"/>
                <a:gd name="T67" fmla="*/ 10583 h 162"/>
                <a:gd name="T68" fmla="*/ 20380 w 296"/>
                <a:gd name="T69" fmla="*/ 13758 h 162"/>
                <a:gd name="T70" fmla="*/ 13408 w 296"/>
                <a:gd name="T71" fmla="*/ 21167 h 162"/>
                <a:gd name="T72" fmla="*/ 8313 w 296"/>
                <a:gd name="T73" fmla="*/ 30692 h 162"/>
                <a:gd name="T74" fmla="*/ 3754 w 296"/>
                <a:gd name="T75" fmla="*/ 41540 h 162"/>
                <a:gd name="T76" fmla="*/ 2682 w 296"/>
                <a:gd name="T77" fmla="*/ 42863 h 162"/>
                <a:gd name="T78" fmla="*/ 1341 w 296"/>
                <a:gd name="T79" fmla="*/ 42863 h 162"/>
                <a:gd name="T80" fmla="*/ 0 w 296"/>
                <a:gd name="T81" fmla="*/ 40482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96" h="162">
                  <a:moveTo>
                    <a:pt x="0" y="153"/>
                  </a:moveTo>
                  <a:lnTo>
                    <a:pt x="9" y="128"/>
                  </a:lnTo>
                  <a:lnTo>
                    <a:pt x="18" y="105"/>
                  </a:lnTo>
                  <a:lnTo>
                    <a:pt x="26" y="84"/>
                  </a:lnTo>
                  <a:lnTo>
                    <a:pt x="37" y="63"/>
                  </a:lnTo>
                  <a:lnTo>
                    <a:pt x="51" y="45"/>
                  </a:lnTo>
                  <a:lnTo>
                    <a:pt x="66" y="29"/>
                  </a:lnTo>
                  <a:lnTo>
                    <a:pt x="75" y="22"/>
                  </a:lnTo>
                  <a:lnTo>
                    <a:pt x="86" y="16"/>
                  </a:lnTo>
                  <a:lnTo>
                    <a:pt x="97" y="9"/>
                  </a:lnTo>
                  <a:lnTo>
                    <a:pt x="109" y="3"/>
                  </a:lnTo>
                  <a:lnTo>
                    <a:pt x="136" y="0"/>
                  </a:lnTo>
                  <a:lnTo>
                    <a:pt x="153" y="1"/>
                  </a:lnTo>
                  <a:lnTo>
                    <a:pt x="176" y="5"/>
                  </a:lnTo>
                  <a:lnTo>
                    <a:pt x="199" y="11"/>
                  </a:lnTo>
                  <a:lnTo>
                    <a:pt x="213" y="20"/>
                  </a:lnTo>
                  <a:lnTo>
                    <a:pt x="227" y="30"/>
                  </a:lnTo>
                  <a:lnTo>
                    <a:pt x="249" y="47"/>
                  </a:lnTo>
                  <a:lnTo>
                    <a:pt x="273" y="73"/>
                  </a:lnTo>
                  <a:lnTo>
                    <a:pt x="296" y="132"/>
                  </a:lnTo>
                  <a:lnTo>
                    <a:pt x="295" y="143"/>
                  </a:lnTo>
                  <a:lnTo>
                    <a:pt x="289" y="148"/>
                  </a:lnTo>
                  <a:lnTo>
                    <a:pt x="279" y="146"/>
                  </a:lnTo>
                  <a:lnTo>
                    <a:pt x="273" y="139"/>
                  </a:lnTo>
                  <a:lnTo>
                    <a:pt x="265" y="113"/>
                  </a:lnTo>
                  <a:lnTo>
                    <a:pt x="252" y="89"/>
                  </a:lnTo>
                  <a:lnTo>
                    <a:pt x="232" y="65"/>
                  </a:lnTo>
                  <a:lnTo>
                    <a:pt x="214" y="52"/>
                  </a:lnTo>
                  <a:lnTo>
                    <a:pt x="188" y="35"/>
                  </a:lnTo>
                  <a:lnTo>
                    <a:pt x="171" y="30"/>
                  </a:lnTo>
                  <a:lnTo>
                    <a:pt x="150" y="28"/>
                  </a:lnTo>
                  <a:lnTo>
                    <a:pt x="137" y="28"/>
                  </a:lnTo>
                  <a:lnTo>
                    <a:pt x="115" y="30"/>
                  </a:lnTo>
                  <a:lnTo>
                    <a:pt x="93" y="40"/>
                  </a:lnTo>
                  <a:lnTo>
                    <a:pt x="76" y="52"/>
                  </a:lnTo>
                  <a:lnTo>
                    <a:pt x="50" y="80"/>
                  </a:lnTo>
                  <a:lnTo>
                    <a:pt x="31" y="116"/>
                  </a:lnTo>
                  <a:lnTo>
                    <a:pt x="14" y="157"/>
                  </a:lnTo>
                  <a:lnTo>
                    <a:pt x="10" y="162"/>
                  </a:lnTo>
                  <a:lnTo>
                    <a:pt x="5" y="162"/>
                  </a:lnTo>
                  <a:lnTo>
                    <a:pt x="0" y="15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728"/>
            <p:cNvSpPr>
              <a:spLocks noChangeArrowheads="1"/>
            </p:cNvSpPr>
            <p:nvPr/>
          </p:nvSpPr>
          <p:spPr bwMode="auto">
            <a:xfrm>
              <a:off x="5632872" y="3176934"/>
              <a:ext cx="47625" cy="30163"/>
            </a:xfrm>
            <a:custGeom>
              <a:avLst/>
              <a:gdLst>
                <a:gd name="T0" fmla="*/ 0 w 183"/>
                <a:gd name="T1" fmla="*/ 27862 h 118"/>
                <a:gd name="T2" fmla="*/ 1301 w 183"/>
                <a:gd name="T3" fmla="*/ 22239 h 118"/>
                <a:gd name="T4" fmla="*/ 3643 w 183"/>
                <a:gd name="T5" fmla="*/ 17893 h 118"/>
                <a:gd name="T6" fmla="*/ 6766 w 183"/>
                <a:gd name="T7" fmla="*/ 13548 h 118"/>
                <a:gd name="T8" fmla="*/ 10150 w 183"/>
                <a:gd name="T9" fmla="*/ 8435 h 118"/>
                <a:gd name="T10" fmla="*/ 14053 w 183"/>
                <a:gd name="T11" fmla="*/ 5112 h 118"/>
                <a:gd name="T12" fmla="*/ 18477 w 183"/>
                <a:gd name="T13" fmla="*/ 2812 h 118"/>
                <a:gd name="T14" fmla="*/ 28107 w 183"/>
                <a:gd name="T15" fmla="*/ 0 h 118"/>
                <a:gd name="T16" fmla="*/ 38516 w 183"/>
                <a:gd name="T17" fmla="*/ 2045 h 118"/>
                <a:gd name="T18" fmla="*/ 42941 w 183"/>
                <a:gd name="T19" fmla="*/ 4601 h 118"/>
                <a:gd name="T20" fmla="*/ 47625 w 183"/>
                <a:gd name="T21" fmla="*/ 7669 h 118"/>
                <a:gd name="T22" fmla="*/ 47625 w 183"/>
                <a:gd name="T23" fmla="*/ 10480 h 118"/>
                <a:gd name="T24" fmla="*/ 45023 w 183"/>
                <a:gd name="T25" fmla="*/ 10736 h 118"/>
                <a:gd name="T26" fmla="*/ 41379 w 183"/>
                <a:gd name="T27" fmla="*/ 8180 h 118"/>
                <a:gd name="T28" fmla="*/ 37475 w 183"/>
                <a:gd name="T29" fmla="*/ 7413 h 118"/>
                <a:gd name="T30" fmla="*/ 28887 w 183"/>
                <a:gd name="T31" fmla="*/ 6902 h 118"/>
                <a:gd name="T32" fmla="*/ 21861 w 183"/>
                <a:gd name="T33" fmla="*/ 8691 h 118"/>
                <a:gd name="T34" fmla="*/ 15875 w 183"/>
                <a:gd name="T35" fmla="*/ 13037 h 118"/>
                <a:gd name="T36" fmla="*/ 3904 w 183"/>
                <a:gd name="T37" fmla="*/ 28374 h 118"/>
                <a:gd name="T38" fmla="*/ 1561 w 183"/>
                <a:gd name="T39" fmla="*/ 30163 h 118"/>
                <a:gd name="T40" fmla="*/ 0 w 183"/>
                <a:gd name="T41" fmla="*/ 27862 h 1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3" h="118">
                  <a:moveTo>
                    <a:pt x="0" y="109"/>
                  </a:moveTo>
                  <a:lnTo>
                    <a:pt x="5" y="87"/>
                  </a:lnTo>
                  <a:lnTo>
                    <a:pt x="14" y="70"/>
                  </a:lnTo>
                  <a:lnTo>
                    <a:pt x="26" y="53"/>
                  </a:lnTo>
                  <a:lnTo>
                    <a:pt x="39" y="33"/>
                  </a:lnTo>
                  <a:lnTo>
                    <a:pt x="54" y="20"/>
                  </a:lnTo>
                  <a:lnTo>
                    <a:pt x="71" y="11"/>
                  </a:lnTo>
                  <a:lnTo>
                    <a:pt x="108" y="0"/>
                  </a:lnTo>
                  <a:lnTo>
                    <a:pt x="148" y="8"/>
                  </a:lnTo>
                  <a:lnTo>
                    <a:pt x="165" y="18"/>
                  </a:lnTo>
                  <a:lnTo>
                    <a:pt x="183" y="30"/>
                  </a:lnTo>
                  <a:lnTo>
                    <a:pt x="183" y="41"/>
                  </a:lnTo>
                  <a:lnTo>
                    <a:pt x="173" y="42"/>
                  </a:lnTo>
                  <a:lnTo>
                    <a:pt x="159" y="32"/>
                  </a:lnTo>
                  <a:lnTo>
                    <a:pt x="144" y="29"/>
                  </a:lnTo>
                  <a:lnTo>
                    <a:pt x="111" y="27"/>
                  </a:lnTo>
                  <a:lnTo>
                    <a:pt x="84" y="34"/>
                  </a:lnTo>
                  <a:lnTo>
                    <a:pt x="61" y="51"/>
                  </a:lnTo>
                  <a:lnTo>
                    <a:pt x="15" y="111"/>
                  </a:lnTo>
                  <a:lnTo>
                    <a:pt x="6" y="118"/>
                  </a:lnTo>
                  <a:lnTo>
                    <a:pt x="0" y="10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729"/>
            <p:cNvSpPr>
              <a:spLocks noChangeArrowheads="1"/>
            </p:cNvSpPr>
            <p:nvPr/>
          </p:nvSpPr>
          <p:spPr bwMode="auto">
            <a:xfrm>
              <a:off x="5697960" y="3216622"/>
              <a:ext cx="33337" cy="25400"/>
            </a:xfrm>
            <a:custGeom>
              <a:avLst/>
              <a:gdLst>
                <a:gd name="T0" fmla="*/ 27825 w 127"/>
                <a:gd name="T1" fmla="*/ 25400 h 95"/>
                <a:gd name="T2" fmla="*/ 24412 w 127"/>
                <a:gd name="T3" fmla="*/ 22994 h 95"/>
                <a:gd name="T4" fmla="*/ 21000 w 127"/>
                <a:gd name="T5" fmla="*/ 20320 h 95"/>
                <a:gd name="T6" fmla="*/ 14437 w 127"/>
                <a:gd name="T7" fmla="*/ 15240 h 95"/>
                <a:gd name="T8" fmla="*/ 7612 w 127"/>
                <a:gd name="T9" fmla="*/ 10160 h 95"/>
                <a:gd name="T10" fmla="*/ 0 w 127"/>
                <a:gd name="T11" fmla="*/ 4278 h 95"/>
                <a:gd name="T12" fmla="*/ 1575 w 127"/>
                <a:gd name="T13" fmla="*/ 1604 h 95"/>
                <a:gd name="T14" fmla="*/ 2625 w 127"/>
                <a:gd name="T15" fmla="*/ 0 h 95"/>
                <a:gd name="T16" fmla="*/ 4200 w 127"/>
                <a:gd name="T17" fmla="*/ 267 h 95"/>
                <a:gd name="T18" fmla="*/ 7875 w 127"/>
                <a:gd name="T19" fmla="*/ 3476 h 95"/>
                <a:gd name="T20" fmla="*/ 11550 w 127"/>
                <a:gd name="T21" fmla="*/ 6417 h 95"/>
                <a:gd name="T22" fmla="*/ 14962 w 127"/>
                <a:gd name="T23" fmla="*/ 9091 h 95"/>
                <a:gd name="T24" fmla="*/ 18900 w 127"/>
                <a:gd name="T25" fmla="*/ 11764 h 95"/>
                <a:gd name="T26" fmla="*/ 22312 w 127"/>
                <a:gd name="T27" fmla="*/ 13903 h 95"/>
                <a:gd name="T28" fmla="*/ 25987 w 127"/>
                <a:gd name="T29" fmla="*/ 16309 h 95"/>
                <a:gd name="T30" fmla="*/ 29400 w 127"/>
                <a:gd name="T31" fmla="*/ 18448 h 95"/>
                <a:gd name="T32" fmla="*/ 33337 w 127"/>
                <a:gd name="T33" fmla="*/ 20855 h 95"/>
                <a:gd name="T34" fmla="*/ 27825 w 127"/>
                <a:gd name="T35" fmla="*/ 25400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7" h="95">
                  <a:moveTo>
                    <a:pt x="106" y="95"/>
                  </a:moveTo>
                  <a:lnTo>
                    <a:pt x="93" y="86"/>
                  </a:lnTo>
                  <a:lnTo>
                    <a:pt x="80" y="76"/>
                  </a:lnTo>
                  <a:lnTo>
                    <a:pt x="55" y="57"/>
                  </a:lnTo>
                  <a:lnTo>
                    <a:pt x="29" y="38"/>
                  </a:lnTo>
                  <a:lnTo>
                    <a:pt x="0" y="16"/>
                  </a:lnTo>
                  <a:lnTo>
                    <a:pt x="6" y="6"/>
                  </a:lnTo>
                  <a:lnTo>
                    <a:pt x="10" y="0"/>
                  </a:lnTo>
                  <a:lnTo>
                    <a:pt x="16" y="1"/>
                  </a:lnTo>
                  <a:lnTo>
                    <a:pt x="30" y="13"/>
                  </a:lnTo>
                  <a:lnTo>
                    <a:pt x="44" y="24"/>
                  </a:lnTo>
                  <a:lnTo>
                    <a:pt x="57" y="34"/>
                  </a:lnTo>
                  <a:lnTo>
                    <a:pt x="72" y="44"/>
                  </a:lnTo>
                  <a:lnTo>
                    <a:pt x="85" y="52"/>
                  </a:lnTo>
                  <a:lnTo>
                    <a:pt x="99" y="61"/>
                  </a:lnTo>
                  <a:lnTo>
                    <a:pt x="112" y="69"/>
                  </a:lnTo>
                  <a:lnTo>
                    <a:pt x="127" y="78"/>
                  </a:lnTo>
                  <a:lnTo>
                    <a:pt x="106" y="9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730"/>
            <p:cNvSpPr>
              <a:spLocks noChangeArrowheads="1"/>
            </p:cNvSpPr>
            <p:nvPr/>
          </p:nvSpPr>
          <p:spPr bwMode="auto">
            <a:xfrm>
              <a:off x="5688435" y="3226147"/>
              <a:ext cx="33337" cy="28575"/>
            </a:xfrm>
            <a:custGeom>
              <a:avLst/>
              <a:gdLst>
                <a:gd name="T0" fmla="*/ 1897 w 123"/>
                <a:gd name="T1" fmla="*/ 0 h 105"/>
                <a:gd name="T2" fmla="*/ 4337 w 123"/>
                <a:gd name="T3" fmla="*/ 1633 h 105"/>
                <a:gd name="T4" fmla="*/ 7047 w 123"/>
                <a:gd name="T5" fmla="*/ 3538 h 105"/>
                <a:gd name="T6" fmla="*/ 10299 w 123"/>
                <a:gd name="T7" fmla="*/ 5443 h 105"/>
                <a:gd name="T8" fmla="*/ 13281 w 123"/>
                <a:gd name="T9" fmla="*/ 7348 h 105"/>
                <a:gd name="T10" fmla="*/ 16533 w 123"/>
                <a:gd name="T11" fmla="*/ 9525 h 105"/>
                <a:gd name="T12" fmla="*/ 19785 w 123"/>
                <a:gd name="T13" fmla="*/ 11430 h 105"/>
                <a:gd name="T14" fmla="*/ 22767 w 123"/>
                <a:gd name="T15" fmla="*/ 13607 h 105"/>
                <a:gd name="T16" fmla="*/ 26019 w 123"/>
                <a:gd name="T17" fmla="*/ 15784 h 105"/>
                <a:gd name="T18" fmla="*/ 29543 w 123"/>
                <a:gd name="T19" fmla="*/ 19050 h 105"/>
                <a:gd name="T20" fmla="*/ 33337 w 123"/>
                <a:gd name="T21" fmla="*/ 22588 h 105"/>
                <a:gd name="T22" fmla="*/ 29543 w 123"/>
                <a:gd name="T23" fmla="*/ 28575 h 105"/>
                <a:gd name="T24" fmla="*/ 20870 w 123"/>
                <a:gd name="T25" fmla="*/ 21771 h 105"/>
                <a:gd name="T26" fmla="*/ 17888 w 123"/>
                <a:gd name="T27" fmla="*/ 19594 h 105"/>
                <a:gd name="T28" fmla="*/ 15178 w 123"/>
                <a:gd name="T29" fmla="*/ 17417 h 105"/>
                <a:gd name="T30" fmla="*/ 10028 w 123"/>
                <a:gd name="T31" fmla="*/ 13879 h 105"/>
                <a:gd name="T32" fmla="*/ 4879 w 123"/>
                <a:gd name="T33" fmla="*/ 10341 h 105"/>
                <a:gd name="T34" fmla="*/ 0 w 123"/>
                <a:gd name="T35" fmla="*/ 6804 h 105"/>
                <a:gd name="T36" fmla="*/ 1897 w 123"/>
                <a:gd name="T37" fmla="*/ 0 h 1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3" h="105">
                  <a:moveTo>
                    <a:pt x="7" y="0"/>
                  </a:moveTo>
                  <a:lnTo>
                    <a:pt x="16" y="6"/>
                  </a:lnTo>
                  <a:lnTo>
                    <a:pt x="26" y="13"/>
                  </a:lnTo>
                  <a:lnTo>
                    <a:pt x="38" y="20"/>
                  </a:lnTo>
                  <a:lnTo>
                    <a:pt x="49" y="27"/>
                  </a:lnTo>
                  <a:lnTo>
                    <a:pt x="61" y="35"/>
                  </a:lnTo>
                  <a:lnTo>
                    <a:pt x="73" y="42"/>
                  </a:lnTo>
                  <a:lnTo>
                    <a:pt x="84" y="50"/>
                  </a:lnTo>
                  <a:lnTo>
                    <a:pt x="96" y="58"/>
                  </a:lnTo>
                  <a:lnTo>
                    <a:pt x="109" y="70"/>
                  </a:lnTo>
                  <a:lnTo>
                    <a:pt x="123" y="83"/>
                  </a:lnTo>
                  <a:lnTo>
                    <a:pt x="109" y="105"/>
                  </a:lnTo>
                  <a:lnTo>
                    <a:pt x="77" y="80"/>
                  </a:lnTo>
                  <a:lnTo>
                    <a:pt x="66" y="72"/>
                  </a:lnTo>
                  <a:lnTo>
                    <a:pt x="56" y="64"/>
                  </a:lnTo>
                  <a:lnTo>
                    <a:pt x="37" y="51"/>
                  </a:lnTo>
                  <a:lnTo>
                    <a:pt x="18" y="38"/>
                  </a:lnTo>
                  <a:lnTo>
                    <a:pt x="0" y="25"/>
                  </a:lnTo>
                  <a:lnTo>
                    <a:pt x="7"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731"/>
            <p:cNvSpPr>
              <a:spLocks noChangeArrowheads="1"/>
            </p:cNvSpPr>
            <p:nvPr/>
          </p:nvSpPr>
          <p:spPr bwMode="auto">
            <a:xfrm>
              <a:off x="5639222" y="3191222"/>
              <a:ext cx="41275" cy="34925"/>
            </a:xfrm>
            <a:custGeom>
              <a:avLst/>
              <a:gdLst>
                <a:gd name="T0" fmla="*/ 38455 w 161"/>
                <a:gd name="T1" fmla="*/ 34925 h 132"/>
                <a:gd name="T2" fmla="*/ 35122 w 161"/>
                <a:gd name="T3" fmla="*/ 31750 h 132"/>
                <a:gd name="T4" fmla="*/ 29226 w 161"/>
                <a:gd name="T5" fmla="*/ 27781 h 132"/>
                <a:gd name="T6" fmla="*/ 16151 w 161"/>
                <a:gd name="T7" fmla="*/ 17463 h 132"/>
                <a:gd name="T8" fmla="*/ 11536 w 161"/>
                <a:gd name="T9" fmla="*/ 14023 h 132"/>
                <a:gd name="T10" fmla="*/ 7435 w 161"/>
                <a:gd name="T11" fmla="*/ 11113 h 132"/>
                <a:gd name="T12" fmla="*/ 0 w 161"/>
                <a:gd name="T13" fmla="*/ 4763 h 132"/>
                <a:gd name="T14" fmla="*/ 1795 w 161"/>
                <a:gd name="T15" fmla="*/ 0 h 132"/>
                <a:gd name="T16" fmla="*/ 6409 w 161"/>
                <a:gd name="T17" fmla="*/ 2646 h 132"/>
                <a:gd name="T18" fmla="*/ 10767 w 161"/>
                <a:gd name="T19" fmla="*/ 5292 h 132"/>
                <a:gd name="T20" fmla="*/ 15638 w 161"/>
                <a:gd name="T21" fmla="*/ 8202 h 132"/>
                <a:gd name="T22" fmla="*/ 20766 w 161"/>
                <a:gd name="T23" fmla="*/ 11377 h 132"/>
                <a:gd name="T24" fmla="*/ 26918 w 161"/>
                <a:gd name="T25" fmla="*/ 16669 h 132"/>
                <a:gd name="T26" fmla="*/ 29995 w 161"/>
                <a:gd name="T27" fmla="*/ 19050 h 132"/>
                <a:gd name="T28" fmla="*/ 33584 w 161"/>
                <a:gd name="T29" fmla="*/ 21431 h 132"/>
                <a:gd name="T30" fmla="*/ 39480 w 161"/>
                <a:gd name="T31" fmla="*/ 26194 h 132"/>
                <a:gd name="T32" fmla="*/ 41275 w 161"/>
                <a:gd name="T33" fmla="*/ 28046 h 132"/>
                <a:gd name="T34" fmla="*/ 38455 w 161"/>
                <a:gd name="T35" fmla="*/ 34925 h 1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32">
                  <a:moveTo>
                    <a:pt x="150" y="132"/>
                  </a:moveTo>
                  <a:lnTo>
                    <a:pt x="137" y="120"/>
                  </a:lnTo>
                  <a:lnTo>
                    <a:pt x="114" y="105"/>
                  </a:lnTo>
                  <a:lnTo>
                    <a:pt x="63" y="66"/>
                  </a:lnTo>
                  <a:lnTo>
                    <a:pt x="45" y="53"/>
                  </a:lnTo>
                  <a:lnTo>
                    <a:pt x="29" y="42"/>
                  </a:lnTo>
                  <a:lnTo>
                    <a:pt x="0" y="18"/>
                  </a:lnTo>
                  <a:lnTo>
                    <a:pt x="7" y="0"/>
                  </a:lnTo>
                  <a:lnTo>
                    <a:pt x="25" y="10"/>
                  </a:lnTo>
                  <a:lnTo>
                    <a:pt x="42" y="20"/>
                  </a:lnTo>
                  <a:lnTo>
                    <a:pt x="61" y="31"/>
                  </a:lnTo>
                  <a:lnTo>
                    <a:pt x="81" y="43"/>
                  </a:lnTo>
                  <a:lnTo>
                    <a:pt x="105" y="63"/>
                  </a:lnTo>
                  <a:lnTo>
                    <a:pt x="117" y="72"/>
                  </a:lnTo>
                  <a:lnTo>
                    <a:pt x="131" y="81"/>
                  </a:lnTo>
                  <a:lnTo>
                    <a:pt x="154" y="99"/>
                  </a:lnTo>
                  <a:lnTo>
                    <a:pt x="161" y="106"/>
                  </a:lnTo>
                  <a:lnTo>
                    <a:pt x="150" y="13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732"/>
            <p:cNvSpPr>
              <a:spLocks noChangeArrowheads="1"/>
            </p:cNvSpPr>
            <p:nvPr/>
          </p:nvSpPr>
          <p:spPr bwMode="auto">
            <a:xfrm>
              <a:off x="5634460" y="3310284"/>
              <a:ext cx="217487" cy="76200"/>
            </a:xfrm>
            <a:custGeom>
              <a:avLst/>
              <a:gdLst>
                <a:gd name="T0" fmla="*/ 0 w 821"/>
                <a:gd name="T1" fmla="*/ 72687 h 282"/>
                <a:gd name="T2" fmla="*/ 5563 w 821"/>
                <a:gd name="T3" fmla="*/ 67013 h 282"/>
                <a:gd name="T4" fmla="*/ 9801 w 821"/>
                <a:gd name="T5" fmla="*/ 64311 h 282"/>
                <a:gd name="T6" fmla="*/ 14305 w 821"/>
                <a:gd name="T7" fmla="*/ 62149 h 282"/>
                <a:gd name="T8" fmla="*/ 18543 w 821"/>
                <a:gd name="T9" fmla="*/ 59717 h 282"/>
                <a:gd name="T10" fmla="*/ 22782 w 821"/>
                <a:gd name="T11" fmla="*/ 57285 h 282"/>
                <a:gd name="T12" fmla="*/ 27020 w 821"/>
                <a:gd name="T13" fmla="*/ 54853 h 282"/>
                <a:gd name="T14" fmla="*/ 31524 w 821"/>
                <a:gd name="T15" fmla="*/ 53232 h 282"/>
                <a:gd name="T16" fmla="*/ 35497 w 821"/>
                <a:gd name="T17" fmla="*/ 51070 h 282"/>
                <a:gd name="T18" fmla="*/ 39471 w 821"/>
                <a:gd name="T19" fmla="*/ 49179 h 282"/>
                <a:gd name="T20" fmla="*/ 47948 w 821"/>
                <a:gd name="T21" fmla="*/ 45666 h 282"/>
                <a:gd name="T22" fmla="*/ 56160 w 821"/>
                <a:gd name="T23" fmla="*/ 42423 h 282"/>
                <a:gd name="T24" fmla="*/ 64372 w 821"/>
                <a:gd name="T25" fmla="*/ 39451 h 282"/>
                <a:gd name="T26" fmla="*/ 72319 w 821"/>
                <a:gd name="T27" fmla="*/ 36479 h 282"/>
                <a:gd name="T28" fmla="*/ 80796 w 821"/>
                <a:gd name="T29" fmla="*/ 34047 h 282"/>
                <a:gd name="T30" fmla="*/ 89538 w 821"/>
                <a:gd name="T31" fmla="*/ 31345 h 282"/>
                <a:gd name="T32" fmla="*/ 98280 w 821"/>
                <a:gd name="T33" fmla="*/ 28913 h 282"/>
                <a:gd name="T34" fmla="*/ 107287 w 821"/>
                <a:gd name="T35" fmla="*/ 26751 h 282"/>
                <a:gd name="T36" fmla="*/ 116558 w 821"/>
                <a:gd name="T37" fmla="*/ 24589 h 282"/>
                <a:gd name="T38" fmla="*/ 126095 w 821"/>
                <a:gd name="T39" fmla="*/ 21887 h 282"/>
                <a:gd name="T40" fmla="*/ 136161 w 821"/>
                <a:gd name="T41" fmla="*/ 19455 h 282"/>
                <a:gd name="T42" fmla="*/ 146492 w 821"/>
                <a:gd name="T43" fmla="*/ 16753 h 282"/>
                <a:gd name="T44" fmla="*/ 164241 w 821"/>
                <a:gd name="T45" fmla="*/ 13240 h 282"/>
                <a:gd name="T46" fmla="*/ 181990 w 821"/>
                <a:gd name="T47" fmla="*/ 9457 h 282"/>
                <a:gd name="T48" fmla="*/ 212454 w 821"/>
                <a:gd name="T49" fmla="*/ 270 h 282"/>
                <a:gd name="T50" fmla="*/ 216427 w 821"/>
                <a:gd name="T51" fmla="*/ 0 h 282"/>
                <a:gd name="T52" fmla="*/ 217487 w 821"/>
                <a:gd name="T53" fmla="*/ 1621 h 282"/>
                <a:gd name="T54" fmla="*/ 215898 w 821"/>
                <a:gd name="T55" fmla="*/ 4053 h 282"/>
                <a:gd name="T56" fmla="*/ 212189 w 821"/>
                <a:gd name="T57" fmla="*/ 6215 h 282"/>
                <a:gd name="T58" fmla="*/ 181195 w 821"/>
                <a:gd name="T59" fmla="*/ 17023 h 282"/>
                <a:gd name="T60" fmla="*/ 163181 w 821"/>
                <a:gd name="T61" fmla="*/ 21347 h 282"/>
                <a:gd name="T62" fmla="*/ 154705 w 821"/>
                <a:gd name="T63" fmla="*/ 22968 h 282"/>
                <a:gd name="T64" fmla="*/ 145168 w 821"/>
                <a:gd name="T65" fmla="*/ 24860 h 282"/>
                <a:gd name="T66" fmla="*/ 135102 w 821"/>
                <a:gd name="T67" fmla="*/ 27562 h 282"/>
                <a:gd name="T68" fmla="*/ 125565 w 821"/>
                <a:gd name="T69" fmla="*/ 29994 h 282"/>
                <a:gd name="T70" fmla="*/ 116293 w 821"/>
                <a:gd name="T71" fmla="*/ 31885 h 282"/>
                <a:gd name="T72" fmla="*/ 107551 w 821"/>
                <a:gd name="T73" fmla="*/ 34047 h 282"/>
                <a:gd name="T74" fmla="*/ 90333 w 821"/>
                <a:gd name="T75" fmla="*/ 37830 h 282"/>
                <a:gd name="T76" fmla="*/ 82121 w 821"/>
                <a:gd name="T77" fmla="*/ 39991 h 282"/>
                <a:gd name="T78" fmla="*/ 74173 w 821"/>
                <a:gd name="T79" fmla="*/ 41883 h 282"/>
                <a:gd name="T80" fmla="*/ 65961 w 821"/>
                <a:gd name="T81" fmla="*/ 44315 h 282"/>
                <a:gd name="T82" fmla="*/ 58279 w 821"/>
                <a:gd name="T83" fmla="*/ 46747 h 282"/>
                <a:gd name="T84" fmla="*/ 50332 w 821"/>
                <a:gd name="T85" fmla="*/ 49449 h 282"/>
                <a:gd name="T86" fmla="*/ 42120 w 821"/>
                <a:gd name="T87" fmla="*/ 52421 h 282"/>
                <a:gd name="T88" fmla="*/ 34173 w 821"/>
                <a:gd name="T89" fmla="*/ 56204 h 282"/>
                <a:gd name="T90" fmla="*/ 25961 w 821"/>
                <a:gd name="T91" fmla="*/ 59987 h 282"/>
                <a:gd name="T92" fmla="*/ 21722 w 821"/>
                <a:gd name="T93" fmla="*/ 62419 h 282"/>
                <a:gd name="T94" fmla="*/ 17484 w 821"/>
                <a:gd name="T95" fmla="*/ 64311 h 282"/>
                <a:gd name="T96" fmla="*/ 13510 w 821"/>
                <a:gd name="T97" fmla="*/ 66743 h 282"/>
                <a:gd name="T98" fmla="*/ 9007 w 821"/>
                <a:gd name="T99" fmla="*/ 69445 h 282"/>
                <a:gd name="T100" fmla="*/ 5563 w 821"/>
                <a:gd name="T101" fmla="*/ 75119 h 282"/>
                <a:gd name="T102" fmla="*/ 3179 w 821"/>
                <a:gd name="T103" fmla="*/ 76200 h 282"/>
                <a:gd name="T104" fmla="*/ 795 w 821"/>
                <a:gd name="T105" fmla="*/ 76200 h 282"/>
                <a:gd name="T106" fmla="*/ 0 w 821"/>
                <a:gd name="T107" fmla="*/ 72687 h 2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21" h="282">
                  <a:moveTo>
                    <a:pt x="0" y="269"/>
                  </a:moveTo>
                  <a:lnTo>
                    <a:pt x="21" y="248"/>
                  </a:lnTo>
                  <a:lnTo>
                    <a:pt x="37" y="238"/>
                  </a:lnTo>
                  <a:lnTo>
                    <a:pt x="54" y="230"/>
                  </a:lnTo>
                  <a:lnTo>
                    <a:pt x="70" y="221"/>
                  </a:lnTo>
                  <a:lnTo>
                    <a:pt x="86" y="212"/>
                  </a:lnTo>
                  <a:lnTo>
                    <a:pt x="102" y="203"/>
                  </a:lnTo>
                  <a:lnTo>
                    <a:pt x="119" y="197"/>
                  </a:lnTo>
                  <a:lnTo>
                    <a:pt x="134" y="189"/>
                  </a:lnTo>
                  <a:lnTo>
                    <a:pt x="149" y="182"/>
                  </a:lnTo>
                  <a:lnTo>
                    <a:pt x="181" y="169"/>
                  </a:lnTo>
                  <a:lnTo>
                    <a:pt x="212" y="157"/>
                  </a:lnTo>
                  <a:lnTo>
                    <a:pt x="243" y="146"/>
                  </a:lnTo>
                  <a:lnTo>
                    <a:pt x="273" y="135"/>
                  </a:lnTo>
                  <a:lnTo>
                    <a:pt x="305" y="126"/>
                  </a:lnTo>
                  <a:lnTo>
                    <a:pt x="338" y="116"/>
                  </a:lnTo>
                  <a:lnTo>
                    <a:pt x="371" y="107"/>
                  </a:lnTo>
                  <a:lnTo>
                    <a:pt x="405" y="99"/>
                  </a:lnTo>
                  <a:lnTo>
                    <a:pt x="440" y="91"/>
                  </a:lnTo>
                  <a:lnTo>
                    <a:pt x="476" y="81"/>
                  </a:lnTo>
                  <a:lnTo>
                    <a:pt x="514" y="72"/>
                  </a:lnTo>
                  <a:lnTo>
                    <a:pt x="553" y="62"/>
                  </a:lnTo>
                  <a:lnTo>
                    <a:pt x="620" y="49"/>
                  </a:lnTo>
                  <a:lnTo>
                    <a:pt x="687" y="35"/>
                  </a:lnTo>
                  <a:lnTo>
                    <a:pt x="802" y="1"/>
                  </a:lnTo>
                  <a:lnTo>
                    <a:pt x="817" y="0"/>
                  </a:lnTo>
                  <a:lnTo>
                    <a:pt x="821" y="6"/>
                  </a:lnTo>
                  <a:lnTo>
                    <a:pt x="815" y="15"/>
                  </a:lnTo>
                  <a:lnTo>
                    <a:pt x="801" y="23"/>
                  </a:lnTo>
                  <a:lnTo>
                    <a:pt x="684" y="63"/>
                  </a:lnTo>
                  <a:lnTo>
                    <a:pt x="616" y="79"/>
                  </a:lnTo>
                  <a:lnTo>
                    <a:pt x="584" y="85"/>
                  </a:lnTo>
                  <a:lnTo>
                    <a:pt x="548" y="92"/>
                  </a:lnTo>
                  <a:lnTo>
                    <a:pt x="510" y="102"/>
                  </a:lnTo>
                  <a:lnTo>
                    <a:pt x="474" y="111"/>
                  </a:lnTo>
                  <a:lnTo>
                    <a:pt x="439" y="118"/>
                  </a:lnTo>
                  <a:lnTo>
                    <a:pt x="406" y="126"/>
                  </a:lnTo>
                  <a:lnTo>
                    <a:pt x="341" y="140"/>
                  </a:lnTo>
                  <a:lnTo>
                    <a:pt x="310" y="148"/>
                  </a:lnTo>
                  <a:lnTo>
                    <a:pt x="280" y="155"/>
                  </a:lnTo>
                  <a:lnTo>
                    <a:pt x="249" y="164"/>
                  </a:lnTo>
                  <a:lnTo>
                    <a:pt x="220" y="173"/>
                  </a:lnTo>
                  <a:lnTo>
                    <a:pt x="190" y="183"/>
                  </a:lnTo>
                  <a:lnTo>
                    <a:pt x="159" y="194"/>
                  </a:lnTo>
                  <a:lnTo>
                    <a:pt x="129" y="208"/>
                  </a:lnTo>
                  <a:lnTo>
                    <a:pt x="98" y="222"/>
                  </a:lnTo>
                  <a:lnTo>
                    <a:pt x="82" y="231"/>
                  </a:lnTo>
                  <a:lnTo>
                    <a:pt x="66" y="238"/>
                  </a:lnTo>
                  <a:lnTo>
                    <a:pt x="51" y="247"/>
                  </a:lnTo>
                  <a:lnTo>
                    <a:pt x="34" y="257"/>
                  </a:lnTo>
                  <a:lnTo>
                    <a:pt x="21" y="278"/>
                  </a:lnTo>
                  <a:lnTo>
                    <a:pt x="12" y="282"/>
                  </a:lnTo>
                  <a:lnTo>
                    <a:pt x="3" y="282"/>
                  </a:lnTo>
                  <a:lnTo>
                    <a:pt x="0" y="26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733"/>
            <p:cNvSpPr>
              <a:spLocks noChangeArrowheads="1"/>
            </p:cNvSpPr>
            <p:nvPr/>
          </p:nvSpPr>
          <p:spPr bwMode="auto">
            <a:xfrm>
              <a:off x="5515397" y="3288059"/>
              <a:ext cx="114300" cy="96838"/>
            </a:xfrm>
            <a:custGeom>
              <a:avLst/>
              <a:gdLst>
                <a:gd name="T0" fmla="*/ 2890 w 435"/>
                <a:gd name="T1" fmla="*/ 0 h 369"/>
                <a:gd name="T2" fmla="*/ 7620 w 435"/>
                <a:gd name="T3" fmla="*/ 2099 h 369"/>
                <a:gd name="T4" fmla="*/ 11824 w 435"/>
                <a:gd name="T5" fmla="*/ 4724 h 369"/>
                <a:gd name="T6" fmla="*/ 16028 w 435"/>
                <a:gd name="T7" fmla="*/ 7086 h 369"/>
                <a:gd name="T8" fmla="*/ 19707 w 435"/>
                <a:gd name="T9" fmla="*/ 9448 h 369"/>
                <a:gd name="T10" fmla="*/ 23386 w 435"/>
                <a:gd name="T11" fmla="*/ 12072 h 369"/>
                <a:gd name="T12" fmla="*/ 26801 w 435"/>
                <a:gd name="T13" fmla="*/ 14696 h 369"/>
                <a:gd name="T14" fmla="*/ 33633 w 435"/>
                <a:gd name="T15" fmla="*/ 20207 h 369"/>
                <a:gd name="T16" fmla="*/ 39677 w 435"/>
                <a:gd name="T17" fmla="*/ 25456 h 369"/>
                <a:gd name="T18" fmla="*/ 45983 w 435"/>
                <a:gd name="T19" fmla="*/ 31230 h 369"/>
                <a:gd name="T20" fmla="*/ 48873 w 435"/>
                <a:gd name="T21" fmla="*/ 34641 h 369"/>
                <a:gd name="T22" fmla="*/ 52026 w 435"/>
                <a:gd name="T23" fmla="*/ 38053 h 369"/>
                <a:gd name="T24" fmla="*/ 55179 w 435"/>
                <a:gd name="T25" fmla="*/ 41202 h 369"/>
                <a:gd name="T26" fmla="*/ 58595 w 435"/>
                <a:gd name="T27" fmla="*/ 44876 h 369"/>
                <a:gd name="T28" fmla="*/ 63325 w 435"/>
                <a:gd name="T29" fmla="*/ 49338 h 369"/>
                <a:gd name="T30" fmla="*/ 67266 w 435"/>
                <a:gd name="T31" fmla="*/ 53536 h 369"/>
                <a:gd name="T32" fmla="*/ 71208 w 435"/>
                <a:gd name="T33" fmla="*/ 57211 h 369"/>
                <a:gd name="T34" fmla="*/ 75149 w 435"/>
                <a:gd name="T35" fmla="*/ 60885 h 369"/>
                <a:gd name="T36" fmla="*/ 79090 w 435"/>
                <a:gd name="T37" fmla="*/ 64296 h 369"/>
                <a:gd name="T38" fmla="*/ 82769 w 435"/>
                <a:gd name="T39" fmla="*/ 67970 h 369"/>
                <a:gd name="T40" fmla="*/ 86973 w 435"/>
                <a:gd name="T41" fmla="*/ 72169 h 369"/>
                <a:gd name="T42" fmla="*/ 90914 w 435"/>
                <a:gd name="T43" fmla="*/ 76631 h 369"/>
                <a:gd name="T44" fmla="*/ 96432 w 435"/>
                <a:gd name="T45" fmla="*/ 81092 h 369"/>
                <a:gd name="T46" fmla="*/ 99060 w 435"/>
                <a:gd name="T47" fmla="*/ 82929 h 369"/>
                <a:gd name="T48" fmla="*/ 101688 w 435"/>
                <a:gd name="T49" fmla="*/ 84766 h 369"/>
                <a:gd name="T50" fmla="*/ 106680 w 435"/>
                <a:gd name="T51" fmla="*/ 87915 h 369"/>
                <a:gd name="T52" fmla="*/ 112461 w 435"/>
                <a:gd name="T53" fmla="*/ 91327 h 369"/>
                <a:gd name="T54" fmla="*/ 114300 w 435"/>
                <a:gd name="T55" fmla="*/ 93426 h 369"/>
                <a:gd name="T56" fmla="*/ 114037 w 435"/>
                <a:gd name="T57" fmla="*/ 95526 h 369"/>
                <a:gd name="T58" fmla="*/ 112198 w 435"/>
                <a:gd name="T59" fmla="*/ 96838 h 369"/>
                <a:gd name="T60" fmla="*/ 109570 w 435"/>
                <a:gd name="T61" fmla="*/ 96838 h 369"/>
                <a:gd name="T62" fmla="*/ 103264 w 435"/>
                <a:gd name="T63" fmla="*/ 93426 h 369"/>
                <a:gd name="T64" fmla="*/ 97221 w 435"/>
                <a:gd name="T65" fmla="*/ 90540 h 369"/>
                <a:gd name="T66" fmla="*/ 91440 w 435"/>
                <a:gd name="T67" fmla="*/ 87128 h 369"/>
                <a:gd name="T68" fmla="*/ 85397 w 435"/>
                <a:gd name="T69" fmla="*/ 82142 h 369"/>
                <a:gd name="T70" fmla="*/ 81455 w 435"/>
                <a:gd name="T71" fmla="*/ 77943 h 369"/>
                <a:gd name="T72" fmla="*/ 77251 w 435"/>
                <a:gd name="T73" fmla="*/ 73481 h 369"/>
                <a:gd name="T74" fmla="*/ 73572 w 435"/>
                <a:gd name="T75" fmla="*/ 69545 h 369"/>
                <a:gd name="T76" fmla="*/ 69894 w 435"/>
                <a:gd name="T77" fmla="*/ 65608 h 369"/>
                <a:gd name="T78" fmla="*/ 66478 w 435"/>
                <a:gd name="T79" fmla="*/ 61934 h 369"/>
                <a:gd name="T80" fmla="*/ 62274 w 435"/>
                <a:gd name="T81" fmla="*/ 57998 h 369"/>
                <a:gd name="T82" fmla="*/ 58332 w 435"/>
                <a:gd name="T83" fmla="*/ 53536 h 369"/>
                <a:gd name="T84" fmla="*/ 53603 w 435"/>
                <a:gd name="T85" fmla="*/ 48550 h 369"/>
                <a:gd name="T86" fmla="*/ 50450 w 435"/>
                <a:gd name="T87" fmla="*/ 45401 h 369"/>
                <a:gd name="T88" fmla="*/ 47559 w 435"/>
                <a:gd name="T89" fmla="*/ 41989 h 369"/>
                <a:gd name="T90" fmla="*/ 44669 w 435"/>
                <a:gd name="T91" fmla="*/ 38840 h 369"/>
                <a:gd name="T92" fmla="*/ 42041 w 435"/>
                <a:gd name="T93" fmla="*/ 35691 h 369"/>
                <a:gd name="T94" fmla="*/ 39151 w 435"/>
                <a:gd name="T95" fmla="*/ 32804 h 369"/>
                <a:gd name="T96" fmla="*/ 36261 w 435"/>
                <a:gd name="T97" fmla="*/ 29655 h 369"/>
                <a:gd name="T98" fmla="*/ 30480 w 435"/>
                <a:gd name="T99" fmla="*/ 23881 h 369"/>
                <a:gd name="T100" fmla="*/ 24699 w 435"/>
                <a:gd name="T101" fmla="*/ 18633 h 369"/>
                <a:gd name="T102" fmla="*/ 17868 w 435"/>
                <a:gd name="T103" fmla="*/ 13384 h 369"/>
                <a:gd name="T104" fmla="*/ 14452 w 435"/>
                <a:gd name="T105" fmla="*/ 10760 h 369"/>
                <a:gd name="T106" fmla="*/ 10510 w 435"/>
                <a:gd name="T107" fmla="*/ 8660 h 369"/>
                <a:gd name="T108" fmla="*/ 6569 w 435"/>
                <a:gd name="T109" fmla="*/ 6298 h 369"/>
                <a:gd name="T110" fmla="*/ 2102 w 435"/>
                <a:gd name="T111" fmla="*/ 3937 h 369"/>
                <a:gd name="T112" fmla="*/ 0 w 435"/>
                <a:gd name="T113" fmla="*/ 787 h 369"/>
                <a:gd name="T114" fmla="*/ 1051 w 435"/>
                <a:gd name="T115" fmla="*/ 0 h 369"/>
                <a:gd name="T116" fmla="*/ 2890 w 435"/>
                <a:gd name="T117" fmla="*/ 0 h 3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35" h="369">
                  <a:moveTo>
                    <a:pt x="11" y="0"/>
                  </a:moveTo>
                  <a:lnTo>
                    <a:pt x="29" y="8"/>
                  </a:lnTo>
                  <a:lnTo>
                    <a:pt x="45" y="18"/>
                  </a:lnTo>
                  <a:lnTo>
                    <a:pt x="61" y="27"/>
                  </a:lnTo>
                  <a:lnTo>
                    <a:pt x="75" y="36"/>
                  </a:lnTo>
                  <a:lnTo>
                    <a:pt x="89" y="46"/>
                  </a:lnTo>
                  <a:lnTo>
                    <a:pt x="102" y="56"/>
                  </a:lnTo>
                  <a:lnTo>
                    <a:pt x="128" y="77"/>
                  </a:lnTo>
                  <a:lnTo>
                    <a:pt x="151" y="97"/>
                  </a:lnTo>
                  <a:lnTo>
                    <a:pt x="175" y="119"/>
                  </a:lnTo>
                  <a:lnTo>
                    <a:pt x="186" y="132"/>
                  </a:lnTo>
                  <a:lnTo>
                    <a:pt x="198" y="145"/>
                  </a:lnTo>
                  <a:lnTo>
                    <a:pt x="210" y="157"/>
                  </a:lnTo>
                  <a:lnTo>
                    <a:pt x="223" y="171"/>
                  </a:lnTo>
                  <a:lnTo>
                    <a:pt x="241" y="188"/>
                  </a:lnTo>
                  <a:lnTo>
                    <a:pt x="256" y="204"/>
                  </a:lnTo>
                  <a:lnTo>
                    <a:pt x="271" y="218"/>
                  </a:lnTo>
                  <a:lnTo>
                    <a:pt x="286" y="232"/>
                  </a:lnTo>
                  <a:lnTo>
                    <a:pt x="301" y="245"/>
                  </a:lnTo>
                  <a:lnTo>
                    <a:pt x="315" y="259"/>
                  </a:lnTo>
                  <a:lnTo>
                    <a:pt x="331" y="275"/>
                  </a:lnTo>
                  <a:lnTo>
                    <a:pt x="346" y="292"/>
                  </a:lnTo>
                  <a:lnTo>
                    <a:pt x="367" y="309"/>
                  </a:lnTo>
                  <a:lnTo>
                    <a:pt x="377" y="316"/>
                  </a:lnTo>
                  <a:lnTo>
                    <a:pt x="387" y="323"/>
                  </a:lnTo>
                  <a:lnTo>
                    <a:pt x="406" y="335"/>
                  </a:lnTo>
                  <a:lnTo>
                    <a:pt x="428" y="348"/>
                  </a:lnTo>
                  <a:lnTo>
                    <a:pt x="435" y="356"/>
                  </a:lnTo>
                  <a:lnTo>
                    <a:pt x="434" y="364"/>
                  </a:lnTo>
                  <a:lnTo>
                    <a:pt x="427" y="369"/>
                  </a:lnTo>
                  <a:lnTo>
                    <a:pt x="417" y="369"/>
                  </a:lnTo>
                  <a:lnTo>
                    <a:pt x="393" y="356"/>
                  </a:lnTo>
                  <a:lnTo>
                    <a:pt x="370" y="345"/>
                  </a:lnTo>
                  <a:lnTo>
                    <a:pt x="348" y="332"/>
                  </a:lnTo>
                  <a:lnTo>
                    <a:pt x="325" y="313"/>
                  </a:lnTo>
                  <a:lnTo>
                    <a:pt x="310" y="297"/>
                  </a:lnTo>
                  <a:lnTo>
                    <a:pt x="294" y="280"/>
                  </a:lnTo>
                  <a:lnTo>
                    <a:pt x="280" y="265"/>
                  </a:lnTo>
                  <a:lnTo>
                    <a:pt x="266" y="250"/>
                  </a:lnTo>
                  <a:lnTo>
                    <a:pt x="253" y="236"/>
                  </a:lnTo>
                  <a:lnTo>
                    <a:pt x="237" y="221"/>
                  </a:lnTo>
                  <a:lnTo>
                    <a:pt x="222" y="204"/>
                  </a:lnTo>
                  <a:lnTo>
                    <a:pt x="204" y="185"/>
                  </a:lnTo>
                  <a:lnTo>
                    <a:pt x="192" y="173"/>
                  </a:lnTo>
                  <a:lnTo>
                    <a:pt x="181" y="160"/>
                  </a:lnTo>
                  <a:lnTo>
                    <a:pt x="170" y="148"/>
                  </a:lnTo>
                  <a:lnTo>
                    <a:pt x="160" y="136"/>
                  </a:lnTo>
                  <a:lnTo>
                    <a:pt x="149" y="125"/>
                  </a:lnTo>
                  <a:lnTo>
                    <a:pt x="138" y="113"/>
                  </a:lnTo>
                  <a:lnTo>
                    <a:pt x="116" y="91"/>
                  </a:lnTo>
                  <a:lnTo>
                    <a:pt x="94" y="71"/>
                  </a:lnTo>
                  <a:lnTo>
                    <a:pt x="68" y="51"/>
                  </a:lnTo>
                  <a:lnTo>
                    <a:pt x="55" y="41"/>
                  </a:lnTo>
                  <a:lnTo>
                    <a:pt x="40" y="33"/>
                  </a:lnTo>
                  <a:lnTo>
                    <a:pt x="25" y="24"/>
                  </a:lnTo>
                  <a:lnTo>
                    <a:pt x="8" y="15"/>
                  </a:lnTo>
                  <a:lnTo>
                    <a:pt x="0" y="3"/>
                  </a:lnTo>
                  <a:lnTo>
                    <a:pt x="4" y="0"/>
                  </a:lnTo>
                  <a:lnTo>
                    <a:pt x="11"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 name="Freeform 734"/>
            <p:cNvSpPr>
              <a:spLocks noChangeArrowheads="1"/>
            </p:cNvSpPr>
            <p:nvPr/>
          </p:nvSpPr>
          <p:spPr bwMode="auto">
            <a:xfrm>
              <a:off x="5664622" y="3188047"/>
              <a:ext cx="25400" cy="12700"/>
            </a:xfrm>
            <a:custGeom>
              <a:avLst/>
              <a:gdLst>
                <a:gd name="T0" fmla="*/ 0 w 98"/>
                <a:gd name="T1" fmla="*/ 4907 h 44"/>
                <a:gd name="T2" fmla="*/ 6739 w 98"/>
                <a:gd name="T3" fmla="*/ 2020 h 44"/>
                <a:gd name="T4" fmla="*/ 15033 w 98"/>
                <a:gd name="T5" fmla="*/ 0 h 44"/>
                <a:gd name="T6" fmla="*/ 19439 w 98"/>
                <a:gd name="T7" fmla="*/ 2886 h 44"/>
                <a:gd name="T8" fmla="*/ 19957 w 98"/>
                <a:gd name="T9" fmla="*/ 5195 h 44"/>
                <a:gd name="T10" fmla="*/ 19439 w 98"/>
                <a:gd name="T11" fmla="*/ 8082 h 44"/>
                <a:gd name="T12" fmla="*/ 25400 w 98"/>
                <a:gd name="T13" fmla="*/ 10680 h 44"/>
                <a:gd name="T14" fmla="*/ 22290 w 98"/>
                <a:gd name="T15" fmla="*/ 12700 h 44"/>
                <a:gd name="T16" fmla="*/ 17624 w 98"/>
                <a:gd name="T17" fmla="*/ 10680 h 44"/>
                <a:gd name="T18" fmla="*/ 15033 w 98"/>
                <a:gd name="T19" fmla="*/ 6639 h 44"/>
                <a:gd name="T20" fmla="*/ 12182 w 98"/>
                <a:gd name="T21" fmla="*/ 4330 h 44"/>
                <a:gd name="T22" fmla="*/ 4924 w 98"/>
                <a:gd name="T23" fmla="*/ 9525 h 44"/>
                <a:gd name="T24" fmla="*/ 0 w 98"/>
                <a:gd name="T25" fmla="*/ 4907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8" h="44">
                  <a:moveTo>
                    <a:pt x="0" y="17"/>
                  </a:moveTo>
                  <a:lnTo>
                    <a:pt x="26" y="7"/>
                  </a:lnTo>
                  <a:lnTo>
                    <a:pt x="58" y="0"/>
                  </a:lnTo>
                  <a:lnTo>
                    <a:pt x="75" y="10"/>
                  </a:lnTo>
                  <a:lnTo>
                    <a:pt x="77" y="18"/>
                  </a:lnTo>
                  <a:lnTo>
                    <a:pt x="75" y="28"/>
                  </a:lnTo>
                  <a:lnTo>
                    <a:pt x="98" y="37"/>
                  </a:lnTo>
                  <a:lnTo>
                    <a:pt x="86" y="44"/>
                  </a:lnTo>
                  <a:lnTo>
                    <a:pt x="68" y="37"/>
                  </a:lnTo>
                  <a:lnTo>
                    <a:pt x="58" y="23"/>
                  </a:lnTo>
                  <a:lnTo>
                    <a:pt x="47" y="15"/>
                  </a:lnTo>
                  <a:lnTo>
                    <a:pt x="19" y="33"/>
                  </a:lnTo>
                  <a:lnTo>
                    <a:pt x="0" y="1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04" name="Picture 7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6435" y="4124672"/>
              <a:ext cx="3254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Freeform 736"/>
            <p:cNvSpPr>
              <a:spLocks noEditPoints="1" noChangeArrowheads="1"/>
            </p:cNvSpPr>
            <p:nvPr/>
          </p:nvSpPr>
          <p:spPr bwMode="auto">
            <a:xfrm>
              <a:off x="5051847" y="4351684"/>
              <a:ext cx="128588" cy="182563"/>
            </a:xfrm>
            <a:custGeom>
              <a:avLst/>
              <a:gdLst>
                <a:gd name="T0" fmla="*/ 9223 w 488"/>
                <a:gd name="T1" fmla="*/ 87960 h 687"/>
                <a:gd name="T2" fmla="*/ 9223 w 488"/>
                <a:gd name="T3" fmla="*/ 178045 h 687"/>
                <a:gd name="T4" fmla="*/ 0 w 488"/>
                <a:gd name="T5" fmla="*/ 178045 h 687"/>
                <a:gd name="T6" fmla="*/ 0 w 488"/>
                <a:gd name="T7" fmla="*/ 87960 h 687"/>
                <a:gd name="T8" fmla="*/ 9223 w 488"/>
                <a:gd name="T9" fmla="*/ 87960 h 687"/>
                <a:gd name="T10" fmla="*/ 4480 w 488"/>
                <a:gd name="T11" fmla="*/ 182563 h 687"/>
                <a:gd name="T12" fmla="*/ 0 w 488"/>
                <a:gd name="T13" fmla="*/ 182563 h 687"/>
                <a:gd name="T14" fmla="*/ 0 w 488"/>
                <a:gd name="T15" fmla="*/ 178045 h 687"/>
                <a:gd name="T16" fmla="*/ 4480 w 488"/>
                <a:gd name="T17" fmla="*/ 178045 h 687"/>
                <a:gd name="T18" fmla="*/ 4480 w 488"/>
                <a:gd name="T19" fmla="*/ 182563 h 687"/>
                <a:gd name="T20" fmla="*/ 4480 w 488"/>
                <a:gd name="T21" fmla="*/ 173528 h 687"/>
                <a:gd name="T22" fmla="*/ 124109 w 488"/>
                <a:gd name="T23" fmla="*/ 173528 h 687"/>
                <a:gd name="T24" fmla="*/ 124109 w 488"/>
                <a:gd name="T25" fmla="*/ 182563 h 687"/>
                <a:gd name="T26" fmla="*/ 4480 w 488"/>
                <a:gd name="T27" fmla="*/ 182563 h 687"/>
                <a:gd name="T28" fmla="*/ 4480 w 488"/>
                <a:gd name="T29" fmla="*/ 173528 h 687"/>
                <a:gd name="T30" fmla="*/ 128588 w 488"/>
                <a:gd name="T31" fmla="*/ 178045 h 687"/>
                <a:gd name="T32" fmla="*/ 128588 w 488"/>
                <a:gd name="T33" fmla="*/ 182563 h 687"/>
                <a:gd name="T34" fmla="*/ 124109 w 488"/>
                <a:gd name="T35" fmla="*/ 182563 h 687"/>
                <a:gd name="T36" fmla="*/ 124109 w 488"/>
                <a:gd name="T37" fmla="*/ 178045 h 687"/>
                <a:gd name="T38" fmla="*/ 128588 w 488"/>
                <a:gd name="T39" fmla="*/ 178045 h 687"/>
                <a:gd name="T40" fmla="*/ 119366 w 488"/>
                <a:gd name="T41" fmla="*/ 178045 h 687"/>
                <a:gd name="T42" fmla="*/ 119366 w 488"/>
                <a:gd name="T43" fmla="*/ 0 h 687"/>
                <a:gd name="T44" fmla="*/ 128588 w 488"/>
                <a:gd name="T45" fmla="*/ 0 h 687"/>
                <a:gd name="T46" fmla="*/ 128588 w 488"/>
                <a:gd name="T47" fmla="*/ 178045 h 687"/>
                <a:gd name="T48" fmla="*/ 119366 w 488"/>
                <a:gd name="T49" fmla="*/ 178045 h 6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88" h="687">
                  <a:moveTo>
                    <a:pt x="35" y="331"/>
                  </a:moveTo>
                  <a:lnTo>
                    <a:pt x="35" y="670"/>
                  </a:lnTo>
                  <a:lnTo>
                    <a:pt x="0" y="670"/>
                  </a:lnTo>
                  <a:lnTo>
                    <a:pt x="0" y="331"/>
                  </a:lnTo>
                  <a:lnTo>
                    <a:pt x="35" y="331"/>
                  </a:lnTo>
                  <a:close/>
                  <a:moveTo>
                    <a:pt x="17" y="687"/>
                  </a:moveTo>
                  <a:lnTo>
                    <a:pt x="0" y="687"/>
                  </a:lnTo>
                  <a:lnTo>
                    <a:pt x="0" y="670"/>
                  </a:lnTo>
                  <a:lnTo>
                    <a:pt x="17" y="670"/>
                  </a:lnTo>
                  <a:lnTo>
                    <a:pt x="17" y="687"/>
                  </a:lnTo>
                  <a:close/>
                  <a:moveTo>
                    <a:pt x="17" y="653"/>
                  </a:moveTo>
                  <a:lnTo>
                    <a:pt x="471" y="653"/>
                  </a:lnTo>
                  <a:lnTo>
                    <a:pt x="471" y="687"/>
                  </a:lnTo>
                  <a:lnTo>
                    <a:pt x="17" y="687"/>
                  </a:lnTo>
                  <a:lnTo>
                    <a:pt x="17" y="653"/>
                  </a:lnTo>
                  <a:close/>
                  <a:moveTo>
                    <a:pt x="488" y="670"/>
                  </a:moveTo>
                  <a:lnTo>
                    <a:pt x="488" y="687"/>
                  </a:lnTo>
                  <a:lnTo>
                    <a:pt x="471" y="687"/>
                  </a:lnTo>
                  <a:lnTo>
                    <a:pt x="471" y="670"/>
                  </a:lnTo>
                  <a:lnTo>
                    <a:pt x="488" y="670"/>
                  </a:lnTo>
                  <a:close/>
                  <a:moveTo>
                    <a:pt x="453" y="670"/>
                  </a:moveTo>
                  <a:lnTo>
                    <a:pt x="453" y="0"/>
                  </a:lnTo>
                  <a:lnTo>
                    <a:pt x="488" y="0"/>
                  </a:lnTo>
                  <a:lnTo>
                    <a:pt x="488" y="670"/>
                  </a:lnTo>
                  <a:lnTo>
                    <a:pt x="453" y="67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737"/>
            <p:cNvSpPr>
              <a:spLocks noEditPoints="1" noChangeArrowheads="1"/>
            </p:cNvSpPr>
            <p:nvPr/>
          </p:nvSpPr>
          <p:spPr bwMode="auto">
            <a:xfrm>
              <a:off x="4975647" y="4343747"/>
              <a:ext cx="80963" cy="100012"/>
            </a:xfrm>
            <a:custGeom>
              <a:avLst/>
              <a:gdLst>
                <a:gd name="T0" fmla="*/ 80963 w 300"/>
                <a:gd name="T1" fmla="*/ 100012 h 379"/>
                <a:gd name="T2" fmla="*/ 36973 w 300"/>
                <a:gd name="T3" fmla="*/ 100012 h 379"/>
                <a:gd name="T4" fmla="*/ 36973 w 300"/>
                <a:gd name="T5" fmla="*/ 90512 h 379"/>
                <a:gd name="T6" fmla="*/ 80963 w 300"/>
                <a:gd name="T7" fmla="*/ 90512 h 379"/>
                <a:gd name="T8" fmla="*/ 80963 w 300"/>
                <a:gd name="T9" fmla="*/ 100012 h 379"/>
                <a:gd name="T10" fmla="*/ 36973 w 300"/>
                <a:gd name="T11" fmla="*/ 100012 h 379"/>
                <a:gd name="T12" fmla="*/ 36433 w 300"/>
                <a:gd name="T13" fmla="*/ 100012 h 379"/>
                <a:gd name="T14" fmla="*/ 36163 w 300"/>
                <a:gd name="T15" fmla="*/ 100012 h 379"/>
                <a:gd name="T16" fmla="*/ 36973 w 300"/>
                <a:gd name="T17" fmla="*/ 95262 h 379"/>
                <a:gd name="T18" fmla="*/ 36973 w 300"/>
                <a:gd name="T19" fmla="*/ 100012 h 379"/>
                <a:gd name="T20" fmla="*/ 36163 w 300"/>
                <a:gd name="T21" fmla="*/ 100012 h 379"/>
                <a:gd name="T22" fmla="*/ 34274 w 300"/>
                <a:gd name="T23" fmla="*/ 99220 h 379"/>
                <a:gd name="T24" fmla="*/ 30496 w 300"/>
                <a:gd name="T25" fmla="*/ 97637 h 379"/>
                <a:gd name="T26" fmla="*/ 27527 w 300"/>
                <a:gd name="T27" fmla="*/ 95526 h 379"/>
                <a:gd name="T28" fmla="*/ 24559 w 300"/>
                <a:gd name="T29" fmla="*/ 92887 h 379"/>
                <a:gd name="T30" fmla="*/ 21320 w 300"/>
                <a:gd name="T31" fmla="*/ 89457 h 379"/>
                <a:gd name="T32" fmla="*/ 18082 w 300"/>
                <a:gd name="T33" fmla="*/ 85235 h 379"/>
                <a:gd name="T34" fmla="*/ 16193 w 300"/>
                <a:gd name="T35" fmla="*/ 82596 h 379"/>
                <a:gd name="T36" fmla="*/ 14843 w 300"/>
                <a:gd name="T37" fmla="*/ 79693 h 379"/>
                <a:gd name="T38" fmla="*/ 12954 w 300"/>
                <a:gd name="T39" fmla="*/ 76526 h 379"/>
                <a:gd name="T40" fmla="*/ 11605 w 300"/>
                <a:gd name="T41" fmla="*/ 72832 h 379"/>
                <a:gd name="T42" fmla="*/ 9716 w 300"/>
                <a:gd name="T43" fmla="*/ 69138 h 379"/>
                <a:gd name="T44" fmla="*/ 8366 w 300"/>
                <a:gd name="T45" fmla="*/ 64915 h 379"/>
                <a:gd name="T46" fmla="*/ 7017 w 300"/>
                <a:gd name="T47" fmla="*/ 60166 h 379"/>
                <a:gd name="T48" fmla="*/ 5667 w 300"/>
                <a:gd name="T49" fmla="*/ 55152 h 379"/>
                <a:gd name="T50" fmla="*/ 4318 w 300"/>
                <a:gd name="T51" fmla="*/ 49874 h 379"/>
                <a:gd name="T52" fmla="*/ 3508 w 300"/>
                <a:gd name="T53" fmla="*/ 44069 h 379"/>
                <a:gd name="T54" fmla="*/ 2429 w 300"/>
                <a:gd name="T55" fmla="*/ 37735 h 379"/>
                <a:gd name="T56" fmla="*/ 1619 w 300"/>
                <a:gd name="T57" fmla="*/ 31138 h 379"/>
                <a:gd name="T58" fmla="*/ 810 w 300"/>
                <a:gd name="T59" fmla="*/ 24277 h 379"/>
                <a:gd name="T60" fmla="*/ 540 w 300"/>
                <a:gd name="T61" fmla="*/ 16625 h 379"/>
                <a:gd name="T62" fmla="*/ 270 w 300"/>
                <a:gd name="T63" fmla="*/ 8444 h 379"/>
                <a:gd name="T64" fmla="*/ 0 w 300"/>
                <a:gd name="T65" fmla="*/ 0 h 379"/>
                <a:gd name="T66" fmla="*/ 9446 w 300"/>
                <a:gd name="T67" fmla="*/ 0 h 379"/>
                <a:gd name="T68" fmla="*/ 9446 w 300"/>
                <a:gd name="T69" fmla="*/ 7917 h 379"/>
                <a:gd name="T70" fmla="*/ 9716 w 300"/>
                <a:gd name="T71" fmla="*/ 15041 h 379"/>
                <a:gd name="T72" fmla="*/ 9985 w 300"/>
                <a:gd name="T73" fmla="*/ 22166 h 379"/>
                <a:gd name="T74" fmla="*/ 10525 w 300"/>
                <a:gd name="T75" fmla="*/ 28763 h 379"/>
                <a:gd name="T76" fmla="*/ 11335 w 300"/>
                <a:gd name="T77" fmla="*/ 34569 h 379"/>
                <a:gd name="T78" fmla="*/ 12144 w 300"/>
                <a:gd name="T79" fmla="*/ 40374 h 379"/>
                <a:gd name="T80" fmla="*/ 12954 w 300"/>
                <a:gd name="T81" fmla="*/ 45652 h 379"/>
                <a:gd name="T82" fmla="*/ 13764 w 300"/>
                <a:gd name="T83" fmla="*/ 50666 h 379"/>
                <a:gd name="T84" fmla="*/ 15113 w 300"/>
                <a:gd name="T85" fmla="*/ 55152 h 379"/>
                <a:gd name="T86" fmla="*/ 15923 w 300"/>
                <a:gd name="T87" fmla="*/ 59374 h 379"/>
                <a:gd name="T88" fmla="*/ 17002 w 300"/>
                <a:gd name="T89" fmla="*/ 63068 h 379"/>
                <a:gd name="T90" fmla="*/ 18352 w 300"/>
                <a:gd name="T91" fmla="*/ 66499 h 379"/>
                <a:gd name="T92" fmla="*/ 21050 w 300"/>
                <a:gd name="T93" fmla="*/ 72568 h 379"/>
                <a:gd name="T94" fmla="*/ 23749 w 300"/>
                <a:gd name="T95" fmla="*/ 77846 h 379"/>
                <a:gd name="T96" fmla="*/ 26178 w 300"/>
                <a:gd name="T97" fmla="*/ 81540 h 379"/>
                <a:gd name="T98" fmla="*/ 28607 w 300"/>
                <a:gd name="T99" fmla="*/ 84707 h 379"/>
                <a:gd name="T100" fmla="*/ 31306 w 300"/>
                <a:gd name="T101" fmla="*/ 87082 h 379"/>
                <a:gd name="T102" fmla="*/ 33465 w 300"/>
                <a:gd name="T103" fmla="*/ 88929 h 379"/>
                <a:gd name="T104" fmla="*/ 36703 w 300"/>
                <a:gd name="T105" fmla="*/ 90248 h 379"/>
                <a:gd name="T106" fmla="*/ 37783 w 300"/>
                <a:gd name="T107" fmla="*/ 91040 h 379"/>
                <a:gd name="T108" fmla="*/ 36163 w 300"/>
                <a:gd name="T109" fmla="*/ 100012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0" h="379">
                  <a:moveTo>
                    <a:pt x="300" y="379"/>
                  </a:moveTo>
                  <a:lnTo>
                    <a:pt x="137" y="379"/>
                  </a:lnTo>
                  <a:lnTo>
                    <a:pt x="137" y="343"/>
                  </a:lnTo>
                  <a:lnTo>
                    <a:pt x="300" y="343"/>
                  </a:lnTo>
                  <a:lnTo>
                    <a:pt x="300" y="379"/>
                  </a:lnTo>
                  <a:close/>
                  <a:moveTo>
                    <a:pt x="137" y="379"/>
                  </a:moveTo>
                  <a:lnTo>
                    <a:pt x="135" y="379"/>
                  </a:lnTo>
                  <a:lnTo>
                    <a:pt x="134" y="379"/>
                  </a:lnTo>
                  <a:lnTo>
                    <a:pt x="137" y="361"/>
                  </a:lnTo>
                  <a:lnTo>
                    <a:pt x="137" y="379"/>
                  </a:lnTo>
                  <a:close/>
                  <a:moveTo>
                    <a:pt x="134" y="379"/>
                  </a:moveTo>
                  <a:lnTo>
                    <a:pt x="127" y="376"/>
                  </a:lnTo>
                  <a:lnTo>
                    <a:pt x="113" y="370"/>
                  </a:lnTo>
                  <a:lnTo>
                    <a:pt x="102" y="362"/>
                  </a:lnTo>
                  <a:lnTo>
                    <a:pt x="91" y="352"/>
                  </a:lnTo>
                  <a:lnTo>
                    <a:pt x="79" y="339"/>
                  </a:lnTo>
                  <a:lnTo>
                    <a:pt x="67" y="323"/>
                  </a:lnTo>
                  <a:lnTo>
                    <a:pt x="60" y="313"/>
                  </a:lnTo>
                  <a:lnTo>
                    <a:pt x="55" y="302"/>
                  </a:lnTo>
                  <a:lnTo>
                    <a:pt x="48" y="290"/>
                  </a:lnTo>
                  <a:lnTo>
                    <a:pt x="43" y="276"/>
                  </a:lnTo>
                  <a:lnTo>
                    <a:pt x="36" y="262"/>
                  </a:lnTo>
                  <a:lnTo>
                    <a:pt x="31" y="246"/>
                  </a:lnTo>
                  <a:lnTo>
                    <a:pt x="26" y="228"/>
                  </a:lnTo>
                  <a:lnTo>
                    <a:pt x="21" y="209"/>
                  </a:lnTo>
                  <a:lnTo>
                    <a:pt x="16" y="189"/>
                  </a:lnTo>
                  <a:lnTo>
                    <a:pt x="13" y="167"/>
                  </a:lnTo>
                  <a:lnTo>
                    <a:pt x="9" y="143"/>
                  </a:lnTo>
                  <a:lnTo>
                    <a:pt x="6" y="118"/>
                  </a:lnTo>
                  <a:lnTo>
                    <a:pt x="3" y="92"/>
                  </a:lnTo>
                  <a:lnTo>
                    <a:pt x="2" y="63"/>
                  </a:lnTo>
                  <a:lnTo>
                    <a:pt x="1" y="32"/>
                  </a:lnTo>
                  <a:lnTo>
                    <a:pt x="0" y="0"/>
                  </a:lnTo>
                  <a:lnTo>
                    <a:pt x="35" y="0"/>
                  </a:lnTo>
                  <a:lnTo>
                    <a:pt x="35" y="30"/>
                  </a:lnTo>
                  <a:lnTo>
                    <a:pt x="36" y="57"/>
                  </a:lnTo>
                  <a:lnTo>
                    <a:pt x="37" y="84"/>
                  </a:lnTo>
                  <a:lnTo>
                    <a:pt x="39" y="109"/>
                  </a:lnTo>
                  <a:lnTo>
                    <a:pt x="42" y="131"/>
                  </a:lnTo>
                  <a:lnTo>
                    <a:pt x="45" y="153"/>
                  </a:lnTo>
                  <a:lnTo>
                    <a:pt x="48" y="173"/>
                  </a:lnTo>
                  <a:lnTo>
                    <a:pt x="51" y="192"/>
                  </a:lnTo>
                  <a:lnTo>
                    <a:pt x="56" y="209"/>
                  </a:lnTo>
                  <a:lnTo>
                    <a:pt x="59" y="225"/>
                  </a:lnTo>
                  <a:lnTo>
                    <a:pt x="63" y="239"/>
                  </a:lnTo>
                  <a:lnTo>
                    <a:pt x="68" y="252"/>
                  </a:lnTo>
                  <a:lnTo>
                    <a:pt x="78" y="275"/>
                  </a:lnTo>
                  <a:lnTo>
                    <a:pt x="88" y="295"/>
                  </a:lnTo>
                  <a:lnTo>
                    <a:pt x="97" y="309"/>
                  </a:lnTo>
                  <a:lnTo>
                    <a:pt x="106" y="321"/>
                  </a:lnTo>
                  <a:lnTo>
                    <a:pt x="116" y="330"/>
                  </a:lnTo>
                  <a:lnTo>
                    <a:pt x="124" y="337"/>
                  </a:lnTo>
                  <a:lnTo>
                    <a:pt x="136" y="342"/>
                  </a:lnTo>
                  <a:lnTo>
                    <a:pt x="140" y="345"/>
                  </a:lnTo>
                  <a:lnTo>
                    <a:pt x="134" y="37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738"/>
            <p:cNvSpPr>
              <a:spLocks noEditPoints="1" noChangeArrowheads="1"/>
            </p:cNvSpPr>
            <p:nvPr/>
          </p:nvSpPr>
          <p:spPr bwMode="auto">
            <a:xfrm>
              <a:off x="4937547" y="4146897"/>
              <a:ext cx="288925" cy="215900"/>
            </a:xfrm>
            <a:custGeom>
              <a:avLst/>
              <a:gdLst>
                <a:gd name="T0" fmla="*/ 43286 w 1088"/>
                <a:gd name="T1" fmla="*/ 198108 h 813"/>
                <a:gd name="T2" fmla="*/ 2656 w 1088"/>
                <a:gd name="T3" fmla="*/ 198108 h 813"/>
                <a:gd name="T4" fmla="*/ 65061 w 1088"/>
                <a:gd name="T5" fmla="*/ 60282 h 813"/>
                <a:gd name="T6" fmla="*/ 73293 w 1088"/>
                <a:gd name="T7" fmla="*/ 64265 h 813"/>
                <a:gd name="T8" fmla="*/ 64796 w 1088"/>
                <a:gd name="T9" fmla="*/ 60813 h 813"/>
                <a:gd name="T10" fmla="*/ 70903 w 1088"/>
                <a:gd name="T11" fmla="*/ 49129 h 813"/>
                <a:gd name="T12" fmla="*/ 79136 w 1088"/>
                <a:gd name="T13" fmla="*/ 38241 h 813"/>
                <a:gd name="T14" fmla="*/ 101974 w 1088"/>
                <a:gd name="T15" fmla="*/ 20183 h 813"/>
                <a:gd name="T16" fmla="*/ 90555 w 1088"/>
                <a:gd name="T17" fmla="*/ 39834 h 813"/>
                <a:gd name="T18" fmla="*/ 77277 w 1088"/>
                <a:gd name="T19" fmla="*/ 56299 h 813"/>
                <a:gd name="T20" fmla="*/ 64796 w 1088"/>
                <a:gd name="T21" fmla="*/ 60813 h 813"/>
                <a:gd name="T22" fmla="*/ 121890 w 1088"/>
                <a:gd name="T23" fmla="*/ 10091 h 813"/>
                <a:gd name="T24" fmla="*/ 150836 w 1088"/>
                <a:gd name="T25" fmla="*/ 1859 h 813"/>
                <a:gd name="T26" fmla="*/ 145525 w 1088"/>
                <a:gd name="T27" fmla="*/ 12481 h 813"/>
                <a:gd name="T28" fmla="*/ 118969 w 1088"/>
                <a:gd name="T29" fmla="*/ 21510 h 813"/>
                <a:gd name="T30" fmla="*/ 158803 w 1088"/>
                <a:gd name="T31" fmla="*/ 797 h 813"/>
                <a:gd name="T32" fmla="*/ 189607 w 1088"/>
                <a:gd name="T33" fmla="*/ 531 h 813"/>
                <a:gd name="T34" fmla="*/ 219615 w 1088"/>
                <a:gd name="T35" fmla="*/ 7701 h 813"/>
                <a:gd name="T36" fmla="*/ 195715 w 1088"/>
                <a:gd name="T37" fmla="*/ 10622 h 813"/>
                <a:gd name="T38" fmla="*/ 167035 w 1088"/>
                <a:gd name="T39" fmla="*/ 9295 h 813"/>
                <a:gd name="T40" fmla="*/ 223598 w 1088"/>
                <a:gd name="T41" fmla="*/ 9295 h 813"/>
                <a:gd name="T42" fmla="*/ 237407 w 1088"/>
                <a:gd name="T43" fmla="*/ 16465 h 813"/>
                <a:gd name="T44" fmla="*/ 250685 w 1088"/>
                <a:gd name="T45" fmla="*/ 26556 h 813"/>
                <a:gd name="T46" fmla="*/ 261838 w 1088"/>
                <a:gd name="T47" fmla="*/ 38772 h 813"/>
                <a:gd name="T48" fmla="*/ 261573 w 1088"/>
                <a:gd name="T49" fmla="*/ 54440 h 813"/>
                <a:gd name="T50" fmla="*/ 252278 w 1088"/>
                <a:gd name="T51" fmla="*/ 41427 h 813"/>
                <a:gd name="T52" fmla="*/ 241656 w 1088"/>
                <a:gd name="T53" fmla="*/ 30805 h 813"/>
                <a:gd name="T54" fmla="*/ 229706 w 1088"/>
                <a:gd name="T55" fmla="*/ 22307 h 813"/>
                <a:gd name="T56" fmla="*/ 269539 w 1088"/>
                <a:gd name="T57" fmla="*/ 49660 h 813"/>
                <a:gd name="T58" fmla="*/ 269539 w 1088"/>
                <a:gd name="T59" fmla="*/ 49660 h 813"/>
                <a:gd name="T60" fmla="*/ 277506 w 1088"/>
                <a:gd name="T61" fmla="*/ 64531 h 813"/>
                <a:gd name="T62" fmla="*/ 284411 w 1088"/>
                <a:gd name="T63" fmla="*/ 84448 h 813"/>
                <a:gd name="T64" fmla="*/ 288128 w 1088"/>
                <a:gd name="T65" fmla="*/ 104099 h 813"/>
                <a:gd name="T66" fmla="*/ 288925 w 1088"/>
                <a:gd name="T67" fmla="*/ 123485 h 813"/>
                <a:gd name="T68" fmla="*/ 279631 w 1088"/>
                <a:gd name="T69" fmla="*/ 118705 h 813"/>
                <a:gd name="T70" fmla="*/ 278303 w 1088"/>
                <a:gd name="T71" fmla="*/ 100647 h 813"/>
                <a:gd name="T72" fmla="*/ 274054 w 1088"/>
                <a:gd name="T73" fmla="*/ 82058 h 813"/>
                <a:gd name="T74" fmla="*/ 266618 w 1088"/>
                <a:gd name="T75" fmla="*/ 63734 h 813"/>
                <a:gd name="T76" fmla="*/ 288659 w 1088"/>
                <a:gd name="T77" fmla="*/ 128265 h 813"/>
                <a:gd name="T78" fmla="*/ 284942 w 1088"/>
                <a:gd name="T79" fmla="*/ 153759 h 813"/>
                <a:gd name="T80" fmla="*/ 276709 w 1088"/>
                <a:gd name="T81" fmla="*/ 176332 h 813"/>
                <a:gd name="T82" fmla="*/ 274585 w 1088"/>
                <a:gd name="T83" fmla="*/ 157211 h 813"/>
                <a:gd name="T84" fmla="*/ 279099 w 1088"/>
                <a:gd name="T85" fmla="*/ 133842 h 813"/>
                <a:gd name="T86" fmla="*/ 274585 w 1088"/>
                <a:gd name="T87" fmla="*/ 181377 h 813"/>
                <a:gd name="T88" fmla="*/ 262901 w 1088"/>
                <a:gd name="T89" fmla="*/ 197576 h 813"/>
                <a:gd name="T90" fmla="*/ 248295 w 1088"/>
                <a:gd name="T91" fmla="*/ 197576 h 813"/>
                <a:gd name="T92" fmla="*/ 258917 w 1088"/>
                <a:gd name="T93" fmla="*/ 188016 h 813"/>
                <a:gd name="T94" fmla="*/ 268743 w 1088"/>
                <a:gd name="T95" fmla="*/ 172348 h 813"/>
                <a:gd name="T96" fmla="*/ 248295 w 1088"/>
                <a:gd name="T97" fmla="*/ 197576 h 813"/>
                <a:gd name="T98" fmla="*/ 249357 w 1088"/>
                <a:gd name="T99" fmla="*/ 207668 h 813"/>
                <a:gd name="T100" fmla="*/ 240063 w 1088"/>
                <a:gd name="T101" fmla="*/ 210058 h 813"/>
                <a:gd name="T102" fmla="*/ 243515 w 1088"/>
                <a:gd name="T103" fmla="*/ 199966 h 8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88" h="813">
                  <a:moveTo>
                    <a:pt x="161" y="780"/>
                  </a:moveTo>
                  <a:lnTo>
                    <a:pt x="25" y="770"/>
                  </a:lnTo>
                  <a:lnTo>
                    <a:pt x="27" y="736"/>
                  </a:lnTo>
                  <a:lnTo>
                    <a:pt x="163" y="746"/>
                  </a:lnTo>
                  <a:lnTo>
                    <a:pt x="161" y="780"/>
                  </a:lnTo>
                  <a:close/>
                  <a:moveTo>
                    <a:pt x="25" y="770"/>
                  </a:moveTo>
                  <a:lnTo>
                    <a:pt x="0" y="769"/>
                  </a:lnTo>
                  <a:lnTo>
                    <a:pt x="10" y="746"/>
                  </a:lnTo>
                  <a:lnTo>
                    <a:pt x="26" y="753"/>
                  </a:lnTo>
                  <a:lnTo>
                    <a:pt x="25" y="770"/>
                  </a:lnTo>
                  <a:close/>
                  <a:moveTo>
                    <a:pt x="10" y="746"/>
                  </a:moveTo>
                  <a:lnTo>
                    <a:pt x="245" y="227"/>
                  </a:lnTo>
                  <a:lnTo>
                    <a:pt x="275" y="243"/>
                  </a:lnTo>
                  <a:lnTo>
                    <a:pt x="42" y="760"/>
                  </a:lnTo>
                  <a:lnTo>
                    <a:pt x="10" y="746"/>
                  </a:lnTo>
                  <a:close/>
                  <a:moveTo>
                    <a:pt x="276" y="242"/>
                  </a:moveTo>
                  <a:lnTo>
                    <a:pt x="275" y="243"/>
                  </a:lnTo>
                  <a:lnTo>
                    <a:pt x="260" y="235"/>
                  </a:lnTo>
                  <a:lnTo>
                    <a:pt x="276" y="242"/>
                  </a:lnTo>
                  <a:close/>
                  <a:moveTo>
                    <a:pt x="244" y="229"/>
                  </a:moveTo>
                  <a:lnTo>
                    <a:pt x="249" y="218"/>
                  </a:lnTo>
                  <a:lnTo>
                    <a:pt x="253" y="207"/>
                  </a:lnTo>
                  <a:lnTo>
                    <a:pt x="260" y="196"/>
                  </a:lnTo>
                  <a:lnTo>
                    <a:pt x="267" y="185"/>
                  </a:lnTo>
                  <a:lnTo>
                    <a:pt x="273" y="175"/>
                  </a:lnTo>
                  <a:lnTo>
                    <a:pt x="281" y="164"/>
                  </a:lnTo>
                  <a:lnTo>
                    <a:pt x="290" y="154"/>
                  </a:lnTo>
                  <a:lnTo>
                    <a:pt x="298" y="144"/>
                  </a:lnTo>
                  <a:lnTo>
                    <a:pt x="317" y="125"/>
                  </a:lnTo>
                  <a:lnTo>
                    <a:pt x="338" y="108"/>
                  </a:lnTo>
                  <a:lnTo>
                    <a:pt x="360" y="91"/>
                  </a:lnTo>
                  <a:lnTo>
                    <a:pt x="384" y="76"/>
                  </a:lnTo>
                  <a:lnTo>
                    <a:pt x="403" y="105"/>
                  </a:lnTo>
                  <a:lnTo>
                    <a:pt x="381" y="120"/>
                  </a:lnTo>
                  <a:lnTo>
                    <a:pt x="360" y="134"/>
                  </a:lnTo>
                  <a:lnTo>
                    <a:pt x="341" y="150"/>
                  </a:lnTo>
                  <a:lnTo>
                    <a:pt x="325" y="167"/>
                  </a:lnTo>
                  <a:lnTo>
                    <a:pt x="309" y="185"/>
                  </a:lnTo>
                  <a:lnTo>
                    <a:pt x="296" y="203"/>
                  </a:lnTo>
                  <a:lnTo>
                    <a:pt x="291" y="212"/>
                  </a:lnTo>
                  <a:lnTo>
                    <a:pt x="285" y="222"/>
                  </a:lnTo>
                  <a:lnTo>
                    <a:pt x="281" y="232"/>
                  </a:lnTo>
                  <a:lnTo>
                    <a:pt x="276" y="242"/>
                  </a:lnTo>
                  <a:lnTo>
                    <a:pt x="244" y="229"/>
                  </a:lnTo>
                  <a:close/>
                  <a:moveTo>
                    <a:pt x="384" y="76"/>
                  </a:moveTo>
                  <a:lnTo>
                    <a:pt x="408" y="61"/>
                  </a:lnTo>
                  <a:lnTo>
                    <a:pt x="432" y="49"/>
                  </a:lnTo>
                  <a:lnTo>
                    <a:pt x="459" y="38"/>
                  </a:lnTo>
                  <a:lnTo>
                    <a:pt x="485" y="28"/>
                  </a:lnTo>
                  <a:lnTo>
                    <a:pt x="512" y="21"/>
                  </a:lnTo>
                  <a:lnTo>
                    <a:pt x="540" y="13"/>
                  </a:lnTo>
                  <a:lnTo>
                    <a:pt x="568" y="7"/>
                  </a:lnTo>
                  <a:lnTo>
                    <a:pt x="598" y="3"/>
                  </a:lnTo>
                  <a:lnTo>
                    <a:pt x="601" y="38"/>
                  </a:lnTo>
                  <a:lnTo>
                    <a:pt x="575" y="42"/>
                  </a:lnTo>
                  <a:lnTo>
                    <a:pt x="548" y="47"/>
                  </a:lnTo>
                  <a:lnTo>
                    <a:pt x="522" y="54"/>
                  </a:lnTo>
                  <a:lnTo>
                    <a:pt x="496" y="61"/>
                  </a:lnTo>
                  <a:lnTo>
                    <a:pt x="472" y="71"/>
                  </a:lnTo>
                  <a:lnTo>
                    <a:pt x="448" y="81"/>
                  </a:lnTo>
                  <a:lnTo>
                    <a:pt x="425" y="92"/>
                  </a:lnTo>
                  <a:lnTo>
                    <a:pt x="403" y="105"/>
                  </a:lnTo>
                  <a:lnTo>
                    <a:pt x="384" y="76"/>
                  </a:lnTo>
                  <a:close/>
                  <a:moveTo>
                    <a:pt x="598" y="3"/>
                  </a:moveTo>
                  <a:lnTo>
                    <a:pt x="627" y="1"/>
                  </a:lnTo>
                  <a:lnTo>
                    <a:pt x="656" y="0"/>
                  </a:lnTo>
                  <a:lnTo>
                    <a:pt x="685" y="0"/>
                  </a:lnTo>
                  <a:lnTo>
                    <a:pt x="714" y="2"/>
                  </a:lnTo>
                  <a:lnTo>
                    <a:pt x="744" y="6"/>
                  </a:lnTo>
                  <a:lnTo>
                    <a:pt x="772" y="12"/>
                  </a:lnTo>
                  <a:lnTo>
                    <a:pt x="800" y="20"/>
                  </a:lnTo>
                  <a:lnTo>
                    <a:pt x="827" y="29"/>
                  </a:lnTo>
                  <a:lnTo>
                    <a:pt x="815" y="61"/>
                  </a:lnTo>
                  <a:lnTo>
                    <a:pt x="790" y="53"/>
                  </a:lnTo>
                  <a:lnTo>
                    <a:pt x="764" y="46"/>
                  </a:lnTo>
                  <a:lnTo>
                    <a:pt x="737" y="40"/>
                  </a:lnTo>
                  <a:lnTo>
                    <a:pt x="710" y="36"/>
                  </a:lnTo>
                  <a:lnTo>
                    <a:pt x="684" y="35"/>
                  </a:lnTo>
                  <a:lnTo>
                    <a:pt x="656" y="34"/>
                  </a:lnTo>
                  <a:lnTo>
                    <a:pt x="629" y="35"/>
                  </a:lnTo>
                  <a:lnTo>
                    <a:pt x="601" y="38"/>
                  </a:lnTo>
                  <a:lnTo>
                    <a:pt x="598" y="3"/>
                  </a:lnTo>
                  <a:close/>
                  <a:moveTo>
                    <a:pt x="827" y="29"/>
                  </a:moveTo>
                  <a:lnTo>
                    <a:pt x="842" y="35"/>
                  </a:lnTo>
                  <a:lnTo>
                    <a:pt x="856" y="40"/>
                  </a:lnTo>
                  <a:lnTo>
                    <a:pt x="869" y="47"/>
                  </a:lnTo>
                  <a:lnTo>
                    <a:pt x="882" y="55"/>
                  </a:lnTo>
                  <a:lnTo>
                    <a:pt x="894" y="62"/>
                  </a:lnTo>
                  <a:lnTo>
                    <a:pt x="907" y="71"/>
                  </a:lnTo>
                  <a:lnTo>
                    <a:pt x="919" y="80"/>
                  </a:lnTo>
                  <a:lnTo>
                    <a:pt x="932" y="90"/>
                  </a:lnTo>
                  <a:lnTo>
                    <a:pt x="944" y="100"/>
                  </a:lnTo>
                  <a:lnTo>
                    <a:pt x="955" y="110"/>
                  </a:lnTo>
                  <a:lnTo>
                    <a:pt x="966" y="122"/>
                  </a:lnTo>
                  <a:lnTo>
                    <a:pt x="977" y="134"/>
                  </a:lnTo>
                  <a:lnTo>
                    <a:pt x="986" y="146"/>
                  </a:lnTo>
                  <a:lnTo>
                    <a:pt x="996" y="159"/>
                  </a:lnTo>
                  <a:lnTo>
                    <a:pt x="1006" y="172"/>
                  </a:lnTo>
                  <a:lnTo>
                    <a:pt x="1015" y="187"/>
                  </a:lnTo>
                  <a:lnTo>
                    <a:pt x="985" y="205"/>
                  </a:lnTo>
                  <a:lnTo>
                    <a:pt x="978" y="192"/>
                  </a:lnTo>
                  <a:lnTo>
                    <a:pt x="969" y="180"/>
                  </a:lnTo>
                  <a:lnTo>
                    <a:pt x="960" y="168"/>
                  </a:lnTo>
                  <a:lnTo>
                    <a:pt x="950" y="156"/>
                  </a:lnTo>
                  <a:lnTo>
                    <a:pt x="940" y="146"/>
                  </a:lnTo>
                  <a:lnTo>
                    <a:pt x="930" y="135"/>
                  </a:lnTo>
                  <a:lnTo>
                    <a:pt x="921" y="125"/>
                  </a:lnTo>
                  <a:lnTo>
                    <a:pt x="910" y="116"/>
                  </a:lnTo>
                  <a:lnTo>
                    <a:pt x="899" y="108"/>
                  </a:lnTo>
                  <a:lnTo>
                    <a:pt x="888" y="100"/>
                  </a:lnTo>
                  <a:lnTo>
                    <a:pt x="876" y="92"/>
                  </a:lnTo>
                  <a:lnTo>
                    <a:pt x="865" y="84"/>
                  </a:lnTo>
                  <a:lnTo>
                    <a:pt x="840" y="72"/>
                  </a:lnTo>
                  <a:lnTo>
                    <a:pt x="815" y="61"/>
                  </a:lnTo>
                  <a:lnTo>
                    <a:pt x="827" y="29"/>
                  </a:lnTo>
                  <a:close/>
                  <a:moveTo>
                    <a:pt x="1015" y="187"/>
                  </a:moveTo>
                  <a:lnTo>
                    <a:pt x="950" y="80"/>
                  </a:lnTo>
                  <a:lnTo>
                    <a:pt x="1015" y="187"/>
                  </a:lnTo>
                  <a:lnTo>
                    <a:pt x="1001" y="197"/>
                  </a:lnTo>
                  <a:lnTo>
                    <a:pt x="1015" y="187"/>
                  </a:lnTo>
                  <a:close/>
                  <a:moveTo>
                    <a:pt x="1015" y="187"/>
                  </a:moveTo>
                  <a:lnTo>
                    <a:pt x="1026" y="205"/>
                  </a:lnTo>
                  <a:lnTo>
                    <a:pt x="1036" y="224"/>
                  </a:lnTo>
                  <a:lnTo>
                    <a:pt x="1045" y="243"/>
                  </a:lnTo>
                  <a:lnTo>
                    <a:pt x="1052" y="262"/>
                  </a:lnTo>
                  <a:lnTo>
                    <a:pt x="1059" y="280"/>
                  </a:lnTo>
                  <a:lnTo>
                    <a:pt x="1065" y="299"/>
                  </a:lnTo>
                  <a:lnTo>
                    <a:pt x="1071" y="318"/>
                  </a:lnTo>
                  <a:lnTo>
                    <a:pt x="1075" y="336"/>
                  </a:lnTo>
                  <a:lnTo>
                    <a:pt x="1080" y="355"/>
                  </a:lnTo>
                  <a:lnTo>
                    <a:pt x="1083" y="374"/>
                  </a:lnTo>
                  <a:lnTo>
                    <a:pt x="1085" y="392"/>
                  </a:lnTo>
                  <a:lnTo>
                    <a:pt x="1087" y="411"/>
                  </a:lnTo>
                  <a:lnTo>
                    <a:pt x="1088" y="429"/>
                  </a:lnTo>
                  <a:lnTo>
                    <a:pt x="1088" y="447"/>
                  </a:lnTo>
                  <a:lnTo>
                    <a:pt x="1088" y="465"/>
                  </a:lnTo>
                  <a:lnTo>
                    <a:pt x="1087" y="483"/>
                  </a:lnTo>
                  <a:lnTo>
                    <a:pt x="1053" y="480"/>
                  </a:lnTo>
                  <a:lnTo>
                    <a:pt x="1053" y="464"/>
                  </a:lnTo>
                  <a:lnTo>
                    <a:pt x="1053" y="447"/>
                  </a:lnTo>
                  <a:lnTo>
                    <a:pt x="1053" y="431"/>
                  </a:lnTo>
                  <a:lnTo>
                    <a:pt x="1052" y="413"/>
                  </a:lnTo>
                  <a:lnTo>
                    <a:pt x="1050" y="397"/>
                  </a:lnTo>
                  <a:lnTo>
                    <a:pt x="1048" y="379"/>
                  </a:lnTo>
                  <a:lnTo>
                    <a:pt x="1046" y="362"/>
                  </a:lnTo>
                  <a:lnTo>
                    <a:pt x="1041" y="344"/>
                  </a:lnTo>
                  <a:lnTo>
                    <a:pt x="1037" y="326"/>
                  </a:lnTo>
                  <a:lnTo>
                    <a:pt x="1032" y="309"/>
                  </a:lnTo>
                  <a:lnTo>
                    <a:pt x="1026" y="292"/>
                  </a:lnTo>
                  <a:lnTo>
                    <a:pt x="1019" y="275"/>
                  </a:lnTo>
                  <a:lnTo>
                    <a:pt x="1013" y="257"/>
                  </a:lnTo>
                  <a:lnTo>
                    <a:pt x="1004" y="240"/>
                  </a:lnTo>
                  <a:lnTo>
                    <a:pt x="995" y="222"/>
                  </a:lnTo>
                  <a:lnTo>
                    <a:pt x="985" y="205"/>
                  </a:lnTo>
                  <a:lnTo>
                    <a:pt x="1015" y="187"/>
                  </a:lnTo>
                  <a:close/>
                  <a:moveTo>
                    <a:pt x="1087" y="483"/>
                  </a:moveTo>
                  <a:lnTo>
                    <a:pt x="1085" y="508"/>
                  </a:lnTo>
                  <a:lnTo>
                    <a:pt x="1082" y="532"/>
                  </a:lnTo>
                  <a:lnTo>
                    <a:pt x="1079" y="556"/>
                  </a:lnTo>
                  <a:lnTo>
                    <a:pt x="1073" y="579"/>
                  </a:lnTo>
                  <a:lnTo>
                    <a:pt x="1067" y="603"/>
                  </a:lnTo>
                  <a:lnTo>
                    <a:pt x="1060" y="623"/>
                  </a:lnTo>
                  <a:lnTo>
                    <a:pt x="1051" y="644"/>
                  </a:lnTo>
                  <a:lnTo>
                    <a:pt x="1042" y="664"/>
                  </a:lnTo>
                  <a:lnTo>
                    <a:pt x="1012" y="649"/>
                  </a:lnTo>
                  <a:lnTo>
                    <a:pt x="1019" y="631"/>
                  </a:lnTo>
                  <a:lnTo>
                    <a:pt x="1027" y="611"/>
                  </a:lnTo>
                  <a:lnTo>
                    <a:pt x="1034" y="592"/>
                  </a:lnTo>
                  <a:lnTo>
                    <a:pt x="1039" y="571"/>
                  </a:lnTo>
                  <a:lnTo>
                    <a:pt x="1043" y="550"/>
                  </a:lnTo>
                  <a:lnTo>
                    <a:pt x="1048" y="527"/>
                  </a:lnTo>
                  <a:lnTo>
                    <a:pt x="1051" y="504"/>
                  </a:lnTo>
                  <a:lnTo>
                    <a:pt x="1053" y="480"/>
                  </a:lnTo>
                  <a:lnTo>
                    <a:pt x="1087" y="483"/>
                  </a:lnTo>
                  <a:close/>
                  <a:moveTo>
                    <a:pt x="1042" y="664"/>
                  </a:moveTo>
                  <a:lnTo>
                    <a:pt x="1034" y="683"/>
                  </a:lnTo>
                  <a:lnTo>
                    <a:pt x="1024" y="700"/>
                  </a:lnTo>
                  <a:lnTo>
                    <a:pt x="1013" y="716"/>
                  </a:lnTo>
                  <a:lnTo>
                    <a:pt x="1002" y="731"/>
                  </a:lnTo>
                  <a:lnTo>
                    <a:pt x="990" y="744"/>
                  </a:lnTo>
                  <a:lnTo>
                    <a:pt x="978" y="756"/>
                  </a:lnTo>
                  <a:lnTo>
                    <a:pt x="966" y="766"/>
                  </a:lnTo>
                  <a:lnTo>
                    <a:pt x="953" y="775"/>
                  </a:lnTo>
                  <a:lnTo>
                    <a:pt x="935" y="744"/>
                  </a:lnTo>
                  <a:lnTo>
                    <a:pt x="946" y="738"/>
                  </a:lnTo>
                  <a:lnTo>
                    <a:pt x="956" y="729"/>
                  </a:lnTo>
                  <a:lnTo>
                    <a:pt x="966" y="719"/>
                  </a:lnTo>
                  <a:lnTo>
                    <a:pt x="975" y="708"/>
                  </a:lnTo>
                  <a:lnTo>
                    <a:pt x="985" y="695"/>
                  </a:lnTo>
                  <a:lnTo>
                    <a:pt x="994" y="681"/>
                  </a:lnTo>
                  <a:lnTo>
                    <a:pt x="1003" y="665"/>
                  </a:lnTo>
                  <a:lnTo>
                    <a:pt x="1012" y="649"/>
                  </a:lnTo>
                  <a:lnTo>
                    <a:pt x="1042" y="664"/>
                  </a:lnTo>
                  <a:close/>
                  <a:moveTo>
                    <a:pt x="935" y="744"/>
                  </a:moveTo>
                  <a:lnTo>
                    <a:pt x="823" y="813"/>
                  </a:lnTo>
                  <a:lnTo>
                    <a:pt x="935" y="744"/>
                  </a:lnTo>
                  <a:lnTo>
                    <a:pt x="944" y="760"/>
                  </a:lnTo>
                  <a:lnTo>
                    <a:pt x="935" y="744"/>
                  </a:lnTo>
                  <a:close/>
                  <a:moveTo>
                    <a:pt x="953" y="775"/>
                  </a:moveTo>
                  <a:lnTo>
                    <a:pt x="939" y="782"/>
                  </a:lnTo>
                  <a:lnTo>
                    <a:pt x="925" y="787"/>
                  </a:lnTo>
                  <a:lnTo>
                    <a:pt x="918" y="788"/>
                  </a:lnTo>
                  <a:lnTo>
                    <a:pt x="911" y="789"/>
                  </a:lnTo>
                  <a:lnTo>
                    <a:pt x="904" y="791"/>
                  </a:lnTo>
                  <a:lnTo>
                    <a:pt x="898" y="791"/>
                  </a:lnTo>
                  <a:lnTo>
                    <a:pt x="900" y="755"/>
                  </a:lnTo>
                  <a:lnTo>
                    <a:pt x="907" y="755"/>
                  </a:lnTo>
                  <a:lnTo>
                    <a:pt x="917" y="753"/>
                  </a:lnTo>
                  <a:lnTo>
                    <a:pt x="926" y="750"/>
                  </a:lnTo>
                  <a:lnTo>
                    <a:pt x="935" y="744"/>
                  </a:lnTo>
                  <a:lnTo>
                    <a:pt x="953" y="77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739"/>
            <p:cNvSpPr>
              <a:spLocks noChangeArrowheads="1"/>
            </p:cNvSpPr>
            <p:nvPr/>
          </p:nvSpPr>
          <p:spPr bwMode="auto">
            <a:xfrm>
              <a:off x="5283622" y="3361084"/>
              <a:ext cx="23813" cy="23813"/>
            </a:xfrm>
            <a:custGeom>
              <a:avLst/>
              <a:gdLst>
                <a:gd name="T0" fmla="*/ 0 w 91"/>
                <a:gd name="T1" fmla="*/ 12037 h 91"/>
                <a:gd name="T2" fmla="*/ 23813 w 91"/>
                <a:gd name="T3" fmla="*/ 0 h 91"/>
                <a:gd name="T4" fmla="*/ 23813 w 91"/>
                <a:gd name="T5" fmla="*/ 23813 h 91"/>
                <a:gd name="T6" fmla="*/ 0 w 91"/>
                <a:gd name="T7" fmla="*/ 12037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1">
                  <a:moveTo>
                    <a:pt x="0" y="46"/>
                  </a:moveTo>
                  <a:lnTo>
                    <a:pt x="91" y="0"/>
                  </a:lnTo>
                  <a:lnTo>
                    <a:pt x="91" y="91"/>
                  </a:lnTo>
                  <a:lnTo>
                    <a:pt x="0"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Rectangle 740"/>
            <p:cNvSpPr>
              <a:spLocks noChangeArrowheads="1"/>
            </p:cNvSpPr>
            <p:nvPr/>
          </p:nvSpPr>
          <p:spPr bwMode="auto">
            <a:xfrm>
              <a:off x="5307435" y="3369022"/>
              <a:ext cx="206375" cy="9525"/>
            </a:xfrm>
            <a:prstGeom prst="rect">
              <a:avLst/>
            </a:prstGeom>
            <a:solidFill>
              <a:srgbClr val="1F1A17"/>
            </a:solidFill>
            <a:ln w="9525">
              <a:solidFill>
                <a:schemeClr val="tx1"/>
              </a:solidFill>
              <a:miter lim="800000"/>
              <a:headEnd/>
              <a:tailEnd/>
            </a:ln>
          </p:spPr>
          <p:txBody>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endParaRPr lang="zh-CN" altLang="en-US">
                <a:latin typeface="Arial" pitchFamily="34" charset="0"/>
                <a:ea typeface="宋体" pitchFamily="2" charset="-122"/>
              </a:endParaRPr>
            </a:p>
          </p:txBody>
        </p:sp>
        <p:sp>
          <p:nvSpPr>
            <p:cNvPr id="310" name="Freeform 741"/>
            <p:cNvSpPr>
              <a:spLocks noChangeArrowheads="1"/>
            </p:cNvSpPr>
            <p:nvPr/>
          </p:nvSpPr>
          <p:spPr bwMode="auto">
            <a:xfrm>
              <a:off x="5513810" y="3361084"/>
              <a:ext cx="23812" cy="23813"/>
            </a:xfrm>
            <a:custGeom>
              <a:avLst/>
              <a:gdLst>
                <a:gd name="T0" fmla="*/ 23812 w 91"/>
                <a:gd name="T1" fmla="*/ 12037 h 91"/>
                <a:gd name="T2" fmla="*/ 0 w 91"/>
                <a:gd name="T3" fmla="*/ 0 h 91"/>
                <a:gd name="T4" fmla="*/ 0 w 91"/>
                <a:gd name="T5" fmla="*/ 23813 h 91"/>
                <a:gd name="T6" fmla="*/ 23812 w 91"/>
                <a:gd name="T7" fmla="*/ 12037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1">
                  <a:moveTo>
                    <a:pt x="91" y="46"/>
                  </a:moveTo>
                  <a:lnTo>
                    <a:pt x="0" y="0"/>
                  </a:lnTo>
                  <a:lnTo>
                    <a:pt x="0" y="91"/>
                  </a:lnTo>
                  <a:lnTo>
                    <a:pt x="91"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742"/>
            <p:cNvSpPr>
              <a:spLocks noChangeArrowheads="1"/>
            </p:cNvSpPr>
            <p:nvPr/>
          </p:nvSpPr>
          <p:spPr bwMode="auto">
            <a:xfrm>
              <a:off x="5212185" y="3451572"/>
              <a:ext cx="26987" cy="22225"/>
            </a:xfrm>
            <a:custGeom>
              <a:avLst/>
              <a:gdLst>
                <a:gd name="T0" fmla="*/ 265 w 102"/>
                <a:gd name="T1" fmla="*/ 0 h 89"/>
                <a:gd name="T2" fmla="*/ 26987 w 102"/>
                <a:gd name="T3" fmla="*/ 2997 h 89"/>
                <a:gd name="T4" fmla="*/ 13494 w 102"/>
                <a:gd name="T5" fmla="*/ 22225 h 89"/>
                <a:gd name="T6" fmla="*/ 265 w 102"/>
                <a:gd name="T7" fmla="*/ 0 h 89"/>
                <a:gd name="T8" fmla="*/ 0 w 102"/>
                <a:gd name="T9" fmla="*/ 0 h 89"/>
                <a:gd name="T10" fmla="*/ 265 w 102"/>
                <a:gd name="T11" fmla="*/ 0 h 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 h="89">
                  <a:moveTo>
                    <a:pt x="1" y="0"/>
                  </a:moveTo>
                  <a:lnTo>
                    <a:pt x="102" y="12"/>
                  </a:lnTo>
                  <a:lnTo>
                    <a:pt x="51" y="89"/>
                  </a:lnTo>
                  <a:lnTo>
                    <a:pt x="1" y="0"/>
                  </a:lnTo>
                  <a:lnTo>
                    <a:pt x="0" y="0"/>
                  </a:lnTo>
                  <a:lnTo>
                    <a:pt x="1"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743"/>
            <p:cNvSpPr>
              <a:spLocks noChangeArrowheads="1"/>
            </p:cNvSpPr>
            <p:nvPr/>
          </p:nvSpPr>
          <p:spPr bwMode="auto">
            <a:xfrm>
              <a:off x="5229647" y="3459509"/>
              <a:ext cx="400050" cy="268288"/>
            </a:xfrm>
            <a:custGeom>
              <a:avLst/>
              <a:gdLst>
                <a:gd name="T0" fmla="*/ 400050 w 1513"/>
                <a:gd name="T1" fmla="*/ 260592 h 1011"/>
                <a:gd name="T2" fmla="*/ 5024 w 1513"/>
                <a:gd name="T3" fmla="*/ 0 h 1011"/>
                <a:gd name="T4" fmla="*/ 0 w 1513"/>
                <a:gd name="T5" fmla="*/ 7961 h 1011"/>
                <a:gd name="T6" fmla="*/ 395026 w 1513"/>
                <a:gd name="T7" fmla="*/ 268288 h 1011"/>
                <a:gd name="T8" fmla="*/ 400050 w 1513"/>
                <a:gd name="T9" fmla="*/ 260592 h 10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3" h="1011">
                  <a:moveTo>
                    <a:pt x="1513" y="982"/>
                  </a:moveTo>
                  <a:lnTo>
                    <a:pt x="19" y="0"/>
                  </a:lnTo>
                  <a:lnTo>
                    <a:pt x="0" y="30"/>
                  </a:lnTo>
                  <a:lnTo>
                    <a:pt x="1494" y="1011"/>
                  </a:lnTo>
                  <a:lnTo>
                    <a:pt x="1513" y="982"/>
                  </a:lnTo>
                  <a:close/>
                </a:path>
              </a:pathLst>
            </a:custGeom>
            <a:solidFill>
              <a:srgbClr val="1F1A17"/>
            </a:solidFill>
            <a:ln w="9525">
              <a:solidFill>
                <a:schemeClr val="tx1"/>
              </a:solidFill>
              <a:round/>
              <a:headEnd/>
              <a:tailEnd/>
            </a:ln>
          </p:spPr>
          <p:txBody>
            <a:bodyPr/>
            <a:lstStyle/>
            <a:p>
              <a:endParaRPr lang="zh-CN" altLang="en-US"/>
            </a:p>
          </p:txBody>
        </p:sp>
        <p:sp>
          <p:nvSpPr>
            <p:cNvPr id="313" name="Freeform 744"/>
            <p:cNvSpPr>
              <a:spLocks noChangeArrowheads="1"/>
            </p:cNvSpPr>
            <p:nvPr/>
          </p:nvSpPr>
          <p:spPr bwMode="auto">
            <a:xfrm>
              <a:off x="5620172" y="3713509"/>
              <a:ext cx="26988" cy="23813"/>
            </a:xfrm>
            <a:custGeom>
              <a:avLst/>
              <a:gdLst>
                <a:gd name="T0" fmla="*/ 26988 w 101"/>
                <a:gd name="T1" fmla="*/ 23813 h 88"/>
                <a:gd name="T2" fmla="*/ 13093 w 101"/>
                <a:gd name="T3" fmla="*/ 0 h 88"/>
                <a:gd name="T4" fmla="*/ 0 w 101"/>
                <a:gd name="T5" fmla="*/ 20566 h 88"/>
                <a:gd name="T6" fmla="*/ 26988 w 101"/>
                <a:gd name="T7" fmla="*/ 23813 h 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 h="88">
                  <a:moveTo>
                    <a:pt x="101" y="88"/>
                  </a:moveTo>
                  <a:lnTo>
                    <a:pt x="49" y="0"/>
                  </a:lnTo>
                  <a:lnTo>
                    <a:pt x="0" y="76"/>
                  </a:lnTo>
                  <a:lnTo>
                    <a:pt x="101" y="8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745"/>
            <p:cNvSpPr>
              <a:spLocks noChangeArrowheads="1"/>
            </p:cNvSpPr>
            <p:nvPr/>
          </p:nvSpPr>
          <p:spPr bwMode="auto">
            <a:xfrm>
              <a:off x="5756697" y="3408709"/>
              <a:ext cx="23813" cy="23813"/>
            </a:xfrm>
            <a:custGeom>
              <a:avLst/>
              <a:gdLst>
                <a:gd name="T0" fmla="*/ 12037 w 91"/>
                <a:gd name="T1" fmla="*/ 0 h 91"/>
                <a:gd name="T2" fmla="*/ 23813 w 91"/>
                <a:gd name="T3" fmla="*/ 23813 h 91"/>
                <a:gd name="T4" fmla="*/ 0 w 91"/>
                <a:gd name="T5" fmla="*/ 23813 h 91"/>
                <a:gd name="T6" fmla="*/ 12037 w 91"/>
                <a:gd name="T7" fmla="*/ 0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1">
                  <a:moveTo>
                    <a:pt x="46" y="0"/>
                  </a:moveTo>
                  <a:lnTo>
                    <a:pt x="91" y="91"/>
                  </a:lnTo>
                  <a:lnTo>
                    <a:pt x="0" y="91"/>
                  </a:lnTo>
                  <a:lnTo>
                    <a:pt x="4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Rectangle 746"/>
            <p:cNvSpPr>
              <a:spLocks noChangeArrowheads="1"/>
            </p:cNvSpPr>
            <p:nvPr/>
          </p:nvSpPr>
          <p:spPr bwMode="auto">
            <a:xfrm>
              <a:off x="5764635" y="3432522"/>
              <a:ext cx="7937" cy="158750"/>
            </a:xfrm>
            <a:prstGeom prst="rect">
              <a:avLst/>
            </a:prstGeom>
            <a:solidFill>
              <a:srgbClr val="1F1A17"/>
            </a:solidFill>
            <a:ln w="9525">
              <a:solidFill>
                <a:schemeClr val="tx1"/>
              </a:solidFill>
              <a:miter lim="800000"/>
              <a:headEnd/>
              <a:tailEnd/>
            </a:ln>
          </p:spPr>
          <p:txBody>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endParaRPr lang="zh-CN" altLang="en-US">
                <a:latin typeface="Arial" pitchFamily="34" charset="0"/>
                <a:ea typeface="宋体" pitchFamily="2" charset="-122"/>
              </a:endParaRPr>
            </a:p>
          </p:txBody>
        </p:sp>
        <p:sp>
          <p:nvSpPr>
            <p:cNvPr id="316" name="Freeform 747"/>
            <p:cNvSpPr>
              <a:spLocks noChangeArrowheads="1"/>
            </p:cNvSpPr>
            <p:nvPr/>
          </p:nvSpPr>
          <p:spPr bwMode="auto">
            <a:xfrm>
              <a:off x="5756697" y="3591272"/>
              <a:ext cx="23813" cy="23812"/>
            </a:xfrm>
            <a:custGeom>
              <a:avLst/>
              <a:gdLst>
                <a:gd name="T0" fmla="*/ 12037 w 91"/>
                <a:gd name="T1" fmla="*/ 23812 h 91"/>
                <a:gd name="T2" fmla="*/ 23813 w 91"/>
                <a:gd name="T3" fmla="*/ 0 h 91"/>
                <a:gd name="T4" fmla="*/ 0 w 91"/>
                <a:gd name="T5" fmla="*/ 0 h 91"/>
                <a:gd name="T6" fmla="*/ 12037 w 91"/>
                <a:gd name="T7" fmla="*/ 23812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1">
                  <a:moveTo>
                    <a:pt x="46" y="91"/>
                  </a:moveTo>
                  <a:lnTo>
                    <a:pt x="91" y="0"/>
                  </a:lnTo>
                  <a:lnTo>
                    <a:pt x="0" y="0"/>
                  </a:lnTo>
                  <a:lnTo>
                    <a:pt x="46" y="9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748"/>
            <p:cNvSpPr>
              <a:spLocks noChangeArrowheads="1"/>
            </p:cNvSpPr>
            <p:nvPr/>
          </p:nvSpPr>
          <p:spPr bwMode="auto">
            <a:xfrm>
              <a:off x="5261397" y="4164359"/>
              <a:ext cx="26988" cy="22225"/>
            </a:xfrm>
            <a:custGeom>
              <a:avLst/>
              <a:gdLst>
                <a:gd name="T0" fmla="*/ 265 w 102"/>
                <a:gd name="T1" fmla="*/ 22225 h 83"/>
                <a:gd name="T2" fmla="*/ 15611 w 102"/>
                <a:gd name="T3" fmla="*/ 0 h 83"/>
                <a:gd name="T4" fmla="*/ 26988 w 102"/>
                <a:gd name="T5" fmla="*/ 21422 h 83"/>
                <a:gd name="T6" fmla="*/ 265 w 102"/>
                <a:gd name="T7" fmla="*/ 22225 h 83"/>
                <a:gd name="T8" fmla="*/ 0 w 102"/>
                <a:gd name="T9" fmla="*/ 22225 h 83"/>
                <a:gd name="T10" fmla="*/ 265 w 102"/>
                <a:gd name="T11" fmla="*/ 22225 h 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 h="83">
                  <a:moveTo>
                    <a:pt x="1" y="83"/>
                  </a:moveTo>
                  <a:lnTo>
                    <a:pt x="59" y="0"/>
                  </a:lnTo>
                  <a:lnTo>
                    <a:pt x="102" y="80"/>
                  </a:lnTo>
                  <a:lnTo>
                    <a:pt x="1" y="83"/>
                  </a:lnTo>
                  <a:lnTo>
                    <a:pt x="0" y="83"/>
                  </a:lnTo>
                  <a:lnTo>
                    <a:pt x="1" y="8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749"/>
            <p:cNvSpPr>
              <a:spLocks noChangeArrowheads="1"/>
            </p:cNvSpPr>
            <p:nvPr/>
          </p:nvSpPr>
          <p:spPr bwMode="auto">
            <a:xfrm>
              <a:off x="5280447" y="3980209"/>
              <a:ext cx="355600" cy="200025"/>
            </a:xfrm>
            <a:custGeom>
              <a:avLst/>
              <a:gdLst>
                <a:gd name="T0" fmla="*/ 351092 w 1341"/>
                <a:gd name="T1" fmla="*/ 0 h 755"/>
                <a:gd name="T2" fmla="*/ 0 w 1341"/>
                <a:gd name="T3" fmla="*/ 191812 h 755"/>
                <a:gd name="T4" fmla="*/ 4243 w 1341"/>
                <a:gd name="T5" fmla="*/ 200025 h 755"/>
                <a:gd name="T6" fmla="*/ 355600 w 1341"/>
                <a:gd name="T7" fmla="*/ 8213 h 755"/>
                <a:gd name="T8" fmla="*/ 351092 w 1341"/>
                <a:gd name="T9" fmla="*/ 0 h 7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1" h="755">
                  <a:moveTo>
                    <a:pt x="1324" y="0"/>
                  </a:moveTo>
                  <a:lnTo>
                    <a:pt x="0" y="724"/>
                  </a:lnTo>
                  <a:lnTo>
                    <a:pt x="16" y="755"/>
                  </a:lnTo>
                  <a:lnTo>
                    <a:pt x="1341" y="31"/>
                  </a:lnTo>
                  <a:lnTo>
                    <a:pt x="1324" y="0"/>
                  </a:lnTo>
                  <a:close/>
                </a:path>
              </a:pathLst>
            </a:custGeom>
            <a:solidFill>
              <a:srgbClr val="1F1A17"/>
            </a:solidFill>
            <a:ln w="9525">
              <a:solidFill>
                <a:schemeClr val="tx1"/>
              </a:solidFill>
              <a:round/>
              <a:headEnd/>
              <a:tailEnd/>
            </a:ln>
          </p:spPr>
          <p:txBody>
            <a:bodyPr/>
            <a:lstStyle/>
            <a:p>
              <a:endParaRPr lang="zh-CN" altLang="en-US"/>
            </a:p>
          </p:txBody>
        </p:sp>
        <p:sp>
          <p:nvSpPr>
            <p:cNvPr id="319" name="Freeform 750"/>
            <p:cNvSpPr>
              <a:spLocks noChangeArrowheads="1"/>
            </p:cNvSpPr>
            <p:nvPr/>
          </p:nvSpPr>
          <p:spPr bwMode="auto">
            <a:xfrm>
              <a:off x="5628110" y="3972272"/>
              <a:ext cx="26987" cy="22225"/>
            </a:xfrm>
            <a:custGeom>
              <a:avLst/>
              <a:gdLst>
                <a:gd name="T0" fmla="*/ 26722 w 102"/>
                <a:gd name="T1" fmla="*/ 0 h 84"/>
                <a:gd name="T2" fmla="*/ 0 w 102"/>
                <a:gd name="T3" fmla="*/ 794 h 84"/>
                <a:gd name="T4" fmla="*/ 11377 w 102"/>
                <a:gd name="T5" fmla="*/ 22225 h 84"/>
                <a:gd name="T6" fmla="*/ 26722 w 102"/>
                <a:gd name="T7" fmla="*/ 0 h 84"/>
                <a:gd name="T8" fmla="*/ 26987 w 102"/>
                <a:gd name="T9" fmla="*/ 0 h 84"/>
                <a:gd name="T10" fmla="*/ 26722 w 102"/>
                <a:gd name="T11" fmla="*/ 0 h 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 h="84">
                  <a:moveTo>
                    <a:pt x="101" y="0"/>
                  </a:moveTo>
                  <a:lnTo>
                    <a:pt x="0" y="3"/>
                  </a:lnTo>
                  <a:lnTo>
                    <a:pt x="43" y="84"/>
                  </a:lnTo>
                  <a:lnTo>
                    <a:pt x="101" y="0"/>
                  </a:lnTo>
                  <a:lnTo>
                    <a:pt x="102" y="0"/>
                  </a:lnTo>
                  <a:lnTo>
                    <a:pt x="101"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751"/>
            <p:cNvSpPr>
              <a:spLocks noChangeArrowheads="1"/>
            </p:cNvSpPr>
            <p:nvPr/>
          </p:nvSpPr>
          <p:spPr bwMode="auto">
            <a:xfrm>
              <a:off x="5804322" y="4072284"/>
              <a:ext cx="23813" cy="26988"/>
            </a:xfrm>
            <a:custGeom>
              <a:avLst/>
              <a:gdLst>
                <a:gd name="T0" fmla="*/ 7144 w 90"/>
                <a:gd name="T1" fmla="*/ 273 h 99"/>
                <a:gd name="T2" fmla="*/ 23813 w 90"/>
                <a:gd name="T3" fmla="*/ 21808 h 99"/>
                <a:gd name="T4" fmla="*/ 0 w 90"/>
                <a:gd name="T5" fmla="*/ 26988 h 99"/>
                <a:gd name="T6" fmla="*/ 7144 w 90"/>
                <a:gd name="T7" fmla="*/ 273 h 99"/>
                <a:gd name="T8" fmla="*/ 7144 w 90"/>
                <a:gd name="T9" fmla="*/ 0 h 99"/>
                <a:gd name="T10" fmla="*/ 7144 w 90"/>
                <a:gd name="T11" fmla="*/ 273 h 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99">
                  <a:moveTo>
                    <a:pt x="27" y="1"/>
                  </a:moveTo>
                  <a:lnTo>
                    <a:pt x="90" y="80"/>
                  </a:lnTo>
                  <a:lnTo>
                    <a:pt x="0" y="99"/>
                  </a:lnTo>
                  <a:lnTo>
                    <a:pt x="27" y="1"/>
                  </a:lnTo>
                  <a:lnTo>
                    <a:pt x="27" y="0"/>
                  </a:lnTo>
                  <a:lnTo>
                    <a:pt x="27"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752"/>
            <p:cNvSpPr>
              <a:spLocks noChangeArrowheads="1"/>
            </p:cNvSpPr>
            <p:nvPr/>
          </p:nvSpPr>
          <p:spPr bwMode="auto">
            <a:xfrm>
              <a:off x="5812260" y="4096097"/>
              <a:ext cx="55562" cy="225425"/>
            </a:xfrm>
            <a:custGeom>
              <a:avLst/>
              <a:gdLst>
                <a:gd name="T0" fmla="*/ 55562 w 212"/>
                <a:gd name="T1" fmla="*/ 223321 h 857"/>
                <a:gd name="T2" fmla="*/ 8911 w 212"/>
                <a:gd name="T3" fmla="*/ 0 h 857"/>
                <a:gd name="T4" fmla="*/ 0 w 212"/>
                <a:gd name="T5" fmla="*/ 1841 h 857"/>
                <a:gd name="T6" fmla="*/ 46651 w 212"/>
                <a:gd name="T7" fmla="*/ 225425 h 857"/>
                <a:gd name="T8" fmla="*/ 55562 w 212"/>
                <a:gd name="T9" fmla="*/ 223321 h 8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2" h="857">
                  <a:moveTo>
                    <a:pt x="212" y="849"/>
                  </a:moveTo>
                  <a:lnTo>
                    <a:pt x="34" y="0"/>
                  </a:lnTo>
                  <a:lnTo>
                    <a:pt x="0" y="7"/>
                  </a:lnTo>
                  <a:lnTo>
                    <a:pt x="178" y="857"/>
                  </a:lnTo>
                  <a:lnTo>
                    <a:pt x="212" y="84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753"/>
            <p:cNvSpPr>
              <a:spLocks noChangeArrowheads="1"/>
            </p:cNvSpPr>
            <p:nvPr/>
          </p:nvSpPr>
          <p:spPr bwMode="auto">
            <a:xfrm>
              <a:off x="5851947" y="4318347"/>
              <a:ext cx="23813" cy="26987"/>
            </a:xfrm>
            <a:custGeom>
              <a:avLst/>
              <a:gdLst>
                <a:gd name="T0" fmla="*/ 16856 w 89"/>
                <a:gd name="T1" fmla="*/ 26987 h 99"/>
                <a:gd name="T2" fmla="*/ 23813 w 89"/>
                <a:gd name="T3" fmla="*/ 0 h 99"/>
                <a:gd name="T4" fmla="*/ 0 w 89"/>
                <a:gd name="T5" fmla="*/ 4907 h 99"/>
                <a:gd name="T6" fmla="*/ 16856 w 89"/>
                <a:gd name="T7" fmla="*/ 26987 h 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99">
                  <a:moveTo>
                    <a:pt x="63" y="99"/>
                  </a:moveTo>
                  <a:lnTo>
                    <a:pt x="89" y="0"/>
                  </a:lnTo>
                  <a:lnTo>
                    <a:pt x="0" y="18"/>
                  </a:lnTo>
                  <a:lnTo>
                    <a:pt x="63" y="9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754"/>
            <p:cNvSpPr>
              <a:spLocks noChangeArrowheads="1"/>
            </p:cNvSpPr>
            <p:nvPr/>
          </p:nvSpPr>
          <p:spPr bwMode="auto">
            <a:xfrm>
              <a:off x="5255047" y="4332634"/>
              <a:ext cx="26988" cy="22225"/>
            </a:xfrm>
            <a:custGeom>
              <a:avLst/>
              <a:gdLst>
                <a:gd name="T0" fmla="*/ 0 w 100"/>
                <a:gd name="T1" fmla="*/ 5051 h 88"/>
                <a:gd name="T2" fmla="*/ 26988 w 100"/>
                <a:gd name="T3" fmla="*/ 0 h 88"/>
                <a:gd name="T4" fmla="*/ 20781 w 100"/>
                <a:gd name="T5" fmla="*/ 22225 h 88"/>
                <a:gd name="T6" fmla="*/ 0 w 100"/>
                <a:gd name="T7" fmla="*/ 5051 h 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88">
                  <a:moveTo>
                    <a:pt x="0" y="20"/>
                  </a:moveTo>
                  <a:lnTo>
                    <a:pt x="100" y="0"/>
                  </a:lnTo>
                  <a:lnTo>
                    <a:pt x="77" y="88"/>
                  </a:lnTo>
                  <a:lnTo>
                    <a:pt x="0" y="2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755"/>
            <p:cNvSpPr>
              <a:spLocks noChangeArrowheads="1"/>
            </p:cNvSpPr>
            <p:nvPr/>
          </p:nvSpPr>
          <p:spPr bwMode="auto">
            <a:xfrm>
              <a:off x="5277272" y="4338984"/>
              <a:ext cx="412750" cy="119063"/>
            </a:xfrm>
            <a:custGeom>
              <a:avLst/>
              <a:gdLst>
                <a:gd name="T0" fmla="*/ 412750 w 1561"/>
                <a:gd name="T1" fmla="*/ 110253 h 446"/>
                <a:gd name="T2" fmla="*/ 2380 w 1561"/>
                <a:gd name="T3" fmla="*/ 0 h 446"/>
                <a:gd name="T4" fmla="*/ 0 w 1561"/>
                <a:gd name="T5" fmla="*/ 9077 h 446"/>
                <a:gd name="T6" fmla="*/ 410370 w 1561"/>
                <a:gd name="T7" fmla="*/ 119063 h 446"/>
                <a:gd name="T8" fmla="*/ 412750 w 1561"/>
                <a:gd name="T9" fmla="*/ 110253 h 4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61" h="446">
                  <a:moveTo>
                    <a:pt x="1561" y="413"/>
                  </a:moveTo>
                  <a:lnTo>
                    <a:pt x="9" y="0"/>
                  </a:lnTo>
                  <a:lnTo>
                    <a:pt x="0" y="34"/>
                  </a:lnTo>
                  <a:lnTo>
                    <a:pt x="1552" y="446"/>
                  </a:lnTo>
                  <a:lnTo>
                    <a:pt x="1561" y="413"/>
                  </a:lnTo>
                  <a:close/>
                </a:path>
              </a:pathLst>
            </a:custGeom>
            <a:solidFill>
              <a:srgbClr val="1F1A17"/>
            </a:solidFill>
            <a:ln w="9525">
              <a:solidFill>
                <a:schemeClr val="tx1"/>
              </a:solidFill>
              <a:round/>
              <a:headEnd/>
              <a:tailEnd/>
            </a:ln>
          </p:spPr>
          <p:txBody>
            <a:bodyPr/>
            <a:lstStyle/>
            <a:p>
              <a:endParaRPr lang="zh-CN" altLang="en-US"/>
            </a:p>
          </p:txBody>
        </p:sp>
        <p:sp>
          <p:nvSpPr>
            <p:cNvPr id="325" name="Freeform 756"/>
            <p:cNvSpPr>
              <a:spLocks noChangeArrowheads="1"/>
            </p:cNvSpPr>
            <p:nvPr/>
          </p:nvSpPr>
          <p:spPr bwMode="auto">
            <a:xfrm>
              <a:off x="5685260" y="4440584"/>
              <a:ext cx="26987" cy="23813"/>
            </a:xfrm>
            <a:custGeom>
              <a:avLst/>
              <a:gdLst>
                <a:gd name="T0" fmla="*/ 26987 w 100"/>
                <a:gd name="T1" fmla="*/ 18130 h 88"/>
                <a:gd name="T2" fmla="*/ 6207 w 100"/>
                <a:gd name="T3" fmla="*/ 0 h 88"/>
                <a:gd name="T4" fmla="*/ 0 w 100"/>
                <a:gd name="T5" fmla="*/ 23813 h 88"/>
                <a:gd name="T6" fmla="*/ 26987 w 100"/>
                <a:gd name="T7" fmla="*/ 18130 h 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88">
                  <a:moveTo>
                    <a:pt x="100" y="67"/>
                  </a:moveTo>
                  <a:lnTo>
                    <a:pt x="23" y="0"/>
                  </a:lnTo>
                  <a:lnTo>
                    <a:pt x="0" y="88"/>
                  </a:lnTo>
                  <a:lnTo>
                    <a:pt x="100" y="6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6" name="Freeform 757"/>
            <p:cNvSpPr>
              <a:spLocks noChangeArrowheads="1"/>
            </p:cNvSpPr>
            <p:nvPr/>
          </p:nvSpPr>
          <p:spPr bwMode="auto">
            <a:xfrm>
              <a:off x="4866110" y="3959572"/>
              <a:ext cx="26987" cy="23812"/>
            </a:xfrm>
            <a:custGeom>
              <a:avLst/>
              <a:gdLst>
                <a:gd name="T0" fmla="*/ 0 w 101"/>
                <a:gd name="T1" fmla="*/ 0 h 89"/>
                <a:gd name="T2" fmla="*/ 26987 w 101"/>
                <a:gd name="T3" fmla="*/ 3211 h 89"/>
                <a:gd name="T4" fmla="*/ 13627 w 101"/>
                <a:gd name="T5" fmla="*/ 23812 h 89"/>
                <a:gd name="T6" fmla="*/ 0 w 101"/>
                <a:gd name="T7" fmla="*/ 0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 h="89">
                  <a:moveTo>
                    <a:pt x="0" y="0"/>
                  </a:moveTo>
                  <a:lnTo>
                    <a:pt x="101" y="12"/>
                  </a:lnTo>
                  <a:lnTo>
                    <a:pt x="51" y="89"/>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Freeform 758"/>
            <p:cNvSpPr>
              <a:spLocks noChangeArrowheads="1"/>
            </p:cNvSpPr>
            <p:nvPr/>
          </p:nvSpPr>
          <p:spPr bwMode="auto">
            <a:xfrm>
              <a:off x="4883572" y="3969097"/>
              <a:ext cx="47625" cy="39687"/>
            </a:xfrm>
            <a:custGeom>
              <a:avLst/>
              <a:gdLst>
                <a:gd name="T0" fmla="*/ 47625 w 183"/>
                <a:gd name="T1" fmla="*/ 39687 h 149"/>
                <a:gd name="T2" fmla="*/ 47625 w 183"/>
                <a:gd name="T3" fmla="*/ 39687 h 149"/>
                <a:gd name="T4" fmla="*/ 47365 w 183"/>
                <a:gd name="T5" fmla="*/ 38089 h 149"/>
                <a:gd name="T6" fmla="*/ 47105 w 183"/>
                <a:gd name="T7" fmla="*/ 35958 h 149"/>
                <a:gd name="T8" fmla="*/ 46844 w 183"/>
                <a:gd name="T9" fmla="*/ 34094 h 149"/>
                <a:gd name="T10" fmla="*/ 45803 w 183"/>
                <a:gd name="T11" fmla="*/ 32229 h 149"/>
                <a:gd name="T12" fmla="*/ 44242 w 183"/>
                <a:gd name="T13" fmla="*/ 28766 h 149"/>
                <a:gd name="T14" fmla="*/ 42160 w 183"/>
                <a:gd name="T15" fmla="*/ 25570 h 149"/>
                <a:gd name="T16" fmla="*/ 39557 w 183"/>
                <a:gd name="T17" fmla="*/ 22907 h 149"/>
                <a:gd name="T18" fmla="*/ 36695 w 183"/>
                <a:gd name="T19" fmla="*/ 20509 h 149"/>
                <a:gd name="T20" fmla="*/ 33572 w 183"/>
                <a:gd name="T21" fmla="*/ 17846 h 149"/>
                <a:gd name="T22" fmla="*/ 30189 w 183"/>
                <a:gd name="T23" fmla="*/ 15449 h 149"/>
                <a:gd name="T24" fmla="*/ 16656 w 183"/>
                <a:gd name="T25" fmla="*/ 7192 h 149"/>
                <a:gd name="T26" fmla="*/ 4684 w 183"/>
                <a:gd name="T27" fmla="*/ 0 h 149"/>
                <a:gd name="T28" fmla="*/ 0 w 183"/>
                <a:gd name="T29" fmla="*/ 7724 h 149"/>
                <a:gd name="T30" fmla="*/ 12232 w 183"/>
                <a:gd name="T31" fmla="*/ 15182 h 149"/>
                <a:gd name="T32" fmla="*/ 25244 w 183"/>
                <a:gd name="T33" fmla="*/ 23439 h 149"/>
                <a:gd name="T34" fmla="*/ 28107 w 183"/>
                <a:gd name="T35" fmla="*/ 25304 h 149"/>
                <a:gd name="T36" fmla="*/ 30709 w 183"/>
                <a:gd name="T37" fmla="*/ 27435 h 149"/>
                <a:gd name="T38" fmla="*/ 33051 w 183"/>
                <a:gd name="T39" fmla="*/ 29565 h 149"/>
                <a:gd name="T40" fmla="*/ 35133 w 183"/>
                <a:gd name="T41" fmla="*/ 31696 h 149"/>
                <a:gd name="T42" fmla="*/ 36434 w 183"/>
                <a:gd name="T43" fmla="*/ 33827 h 149"/>
                <a:gd name="T44" fmla="*/ 37475 w 183"/>
                <a:gd name="T45" fmla="*/ 35958 h 149"/>
                <a:gd name="T46" fmla="*/ 37996 w 183"/>
                <a:gd name="T47" fmla="*/ 36757 h 149"/>
                <a:gd name="T48" fmla="*/ 38256 w 183"/>
                <a:gd name="T49" fmla="*/ 38089 h 149"/>
                <a:gd name="T50" fmla="*/ 38516 w 183"/>
                <a:gd name="T51" fmla="*/ 38888 h 149"/>
                <a:gd name="T52" fmla="*/ 38516 w 183"/>
                <a:gd name="T53" fmla="*/ 39687 h 149"/>
                <a:gd name="T54" fmla="*/ 47625 w 183"/>
                <a:gd name="T55" fmla="*/ 39687 h 1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83" h="149">
                  <a:moveTo>
                    <a:pt x="183" y="149"/>
                  </a:moveTo>
                  <a:lnTo>
                    <a:pt x="183" y="149"/>
                  </a:lnTo>
                  <a:lnTo>
                    <a:pt x="182" y="143"/>
                  </a:lnTo>
                  <a:lnTo>
                    <a:pt x="181" y="135"/>
                  </a:lnTo>
                  <a:lnTo>
                    <a:pt x="180" y="128"/>
                  </a:lnTo>
                  <a:lnTo>
                    <a:pt x="176" y="121"/>
                  </a:lnTo>
                  <a:lnTo>
                    <a:pt x="170" y="108"/>
                  </a:lnTo>
                  <a:lnTo>
                    <a:pt x="162" y="96"/>
                  </a:lnTo>
                  <a:lnTo>
                    <a:pt x="152" y="86"/>
                  </a:lnTo>
                  <a:lnTo>
                    <a:pt x="141" y="77"/>
                  </a:lnTo>
                  <a:lnTo>
                    <a:pt x="129" y="67"/>
                  </a:lnTo>
                  <a:lnTo>
                    <a:pt x="116" y="58"/>
                  </a:lnTo>
                  <a:lnTo>
                    <a:pt x="64" y="27"/>
                  </a:lnTo>
                  <a:lnTo>
                    <a:pt x="18" y="0"/>
                  </a:lnTo>
                  <a:lnTo>
                    <a:pt x="0" y="29"/>
                  </a:lnTo>
                  <a:lnTo>
                    <a:pt x="47" y="57"/>
                  </a:lnTo>
                  <a:lnTo>
                    <a:pt x="97" y="88"/>
                  </a:lnTo>
                  <a:lnTo>
                    <a:pt x="108" y="95"/>
                  </a:lnTo>
                  <a:lnTo>
                    <a:pt x="118" y="103"/>
                  </a:lnTo>
                  <a:lnTo>
                    <a:pt x="127" y="111"/>
                  </a:lnTo>
                  <a:lnTo>
                    <a:pt x="135" y="119"/>
                  </a:lnTo>
                  <a:lnTo>
                    <a:pt x="140" y="127"/>
                  </a:lnTo>
                  <a:lnTo>
                    <a:pt x="144" y="135"/>
                  </a:lnTo>
                  <a:lnTo>
                    <a:pt x="146" y="138"/>
                  </a:lnTo>
                  <a:lnTo>
                    <a:pt x="147" y="143"/>
                  </a:lnTo>
                  <a:lnTo>
                    <a:pt x="148" y="146"/>
                  </a:lnTo>
                  <a:lnTo>
                    <a:pt x="148" y="149"/>
                  </a:lnTo>
                  <a:lnTo>
                    <a:pt x="183" y="149"/>
                  </a:lnTo>
                  <a:close/>
                </a:path>
              </a:pathLst>
            </a:custGeom>
            <a:solidFill>
              <a:srgbClr val="1F1A17"/>
            </a:solidFill>
            <a:ln w="9525">
              <a:solidFill>
                <a:schemeClr val="tx1"/>
              </a:solidFill>
              <a:round/>
              <a:headEnd/>
              <a:tailEnd/>
            </a:ln>
          </p:spPr>
          <p:txBody>
            <a:bodyPr/>
            <a:lstStyle/>
            <a:p>
              <a:endParaRPr lang="zh-CN" altLang="en-US"/>
            </a:p>
          </p:txBody>
        </p:sp>
        <p:sp>
          <p:nvSpPr>
            <p:cNvPr id="328" name="Freeform 759"/>
            <p:cNvSpPr>
              <a:spLocks noChangeArrowheads="1"/>
            </p:cNvSpPr>
            <p:nvPr/>
          </p:nvSpPr>
          <p:spPr bwMode="auto">
            <a:xfrm>
              <a:off x="4921672" y="4008784"/>
              <a:ext cx="9525" cy="6350"/>
            </a:xfrm>
            <a:custGeom>
              <a:avLst/>
              <a:gdLst>
                <a:gd name="T0" fmla="*/ 0 w 35"/>
                <a:gd name="T1" fmla="*/ 6350 h 28"/>
                <a:gd name="T2" fmla="*/ 9525 w 35"/>
                <a:gd name="T3" fmla="*/ 6350 h 28"/>
                <a:gd name="T4" fmla="*/ 9525 w 35"/>
                <a:gd name="T5" fmla="*/ 0 h 28"/>
                <a:gd name="T6" fmla="*/ 0 w 35"/>
                <a:gd name="T7" fmla="*/ 0 h 28"/>
                <a:gd name="T8" fmla="*/ 0 w 35"/>
                <a:gd name="T9" fmla="*/ 635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8">
                  <a:moveTo>
                    <a:pt x="0" y="28"/>
                  </a:moveTo>
                  <a:lnTo>
                    <a:pt x="35" y="28"/>
                  </a:lnTo>
                  <a:lnTo>
                    <a:pt x="35" y="0"/>
                  </a:lnTo>
                  <a:lnTo>
                    <a:pt x="0" y="0"/>
                  </a:lnTo>
                  <a:lnTo>
                    <a:pt x="0" y="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760"/>
            <p:cNvSpPr>
              <a:spLocks noChangeArrowheads="1"/>
            </p:cNvSpPr>
            <p:nvPr/>
          </p:nvSpPr>
          <p:spPr bwMode="auto">
            <a:xfrm>
              <a:off x="4921672" y="4015134"/>
              <a:ext cx="9525" cy="7938"/>
            </a:xfrm>
            <a:custGeom>
              <a:avLst/>
              <a:gdLst>
                <a:gd name="T0" fmla="*/ 9525 w 35"/>
                <a:gd name="T1" fmla="*/ 7938 h 26"/>
                <a:gd name="T2" fmla="*/ 9525 w 35"/>
                <a:gd name="T3" fmla="*/ 7938 h 26"/>
                <a:gd name="T4" fmla="*/ 9525 w 35"/>
                <a:gd name="T5" fmla="*/ 3969 h 26"/>
                <a:gd name="T6" fmla="*/ 9525 w 35"/>
                <a:gd name="T7" fmla="*/ 0 h 26"/>
                <a:gd name="T8" fmla="*/ 0 w 35"/>
                <a:gd name="T9" fmla="*/ 0 h 26"/>
                <a:gd name="T10" fmla="*/ 0 w 35"/>
                <a:gd name="T11" fmla="*/ 3969 h 26"/>
                <a:gd name="T12" fmla="*/ 0 w 35"/>
                <a:gd name="T13" fmla="*/ 7938 h 26"/>
                <a:gd name="T14" fmla="*/ 9525 w 35"/>
                <a:gd name="T15" fmla="*/ 7938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26">
                  <a:moveTo>
                    <a:pt x="35" y="26"/>
                  </a:moveTo>
                  <a:lnTo>
                    <a:pt x="35" y="26"/>
                  </a:lnTo>
                  <a:lnTo>
                    <a:pt x="35" y="13"/>
                  </a:lnTo>
                  <a:lnTo>
                    <a:pt x="35" y="0"/>
                  </a:lnTo>
                  <a:lnTo>
                    <a:pt x="0" y="0"/>
                  </a:lnTo>
                  <a:lnTo>
                    <a:pt x="0" y="13"/>
                  </a:lnTo>
                  <a:lnTo>
                    <a:pt x="0" y="26"/>
                  </a:lnTo>
                  <a:lnTo>
                    <a:pt x="35" y="2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761"/>
            <p:cNvSpPr>
              <a:spLocks noChangeArrowheads="1"/>
            </p:cNvSpPr>
            <p:nvPr/>
          </p:nvSpPr>
          <p:spPr bwMode="auto">
            <a:xfrm>
              <a:off x="4921672" y="4023072"/>
              <a:ext cx="9525" cy="6350"/>
            </a:xfrm>
            <a:custGeom>
              <a:avLst/>
              <a:gdLst>
                <a:gd name="T0" fmla="*/ 0 w 35"/>
                <a:gd name="T1" fmla="*/ 6350 h 28"/>
                <a:gd name="T2" fmla="*/ 9525 w 35"/>
                <a:gd name="T3" fmla="*/ 6350 h 28"/>
                <a:gd name="T4" fmla="*/ 9525 w 35"/>
                <a:gd name="T5" fmla="*/ 0 h 28"/>
                <a:gd name="T6" fmla="*/ 0 w 35"/>
                <a:gd name="T7" fmla="*/ 0 h 28"/>
                <a:gd name="T8" fmla="*/ 0 w 35"/>
                <a:gd name="T9" fmla="*/ 635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8">
                  <a:moveTo>
                    <a:pt x="0" y="28"/>
                  </a:moveTo>
                  <a:lnTo>
                    <a:pt x="35" y="28"/>
                  </a:lnTo>
                  <a:lnTo>
                    <a:pt x="35" y="0"/>
                  </a:lnTo>
                  <a:lnTo>
                    <a:pt x="0" y="0"/>
                  </a:lnTo>
                  <a:lnTo>
                    <a:pt x="0" y="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762"/>
            <p:cNvSpPr>
              <a:spLocks noChangeArrowheads="1"/>
            </p:cNvSpPr>
            <p:nvPr/>
          </p:nvSpPr>
          <p:spPr bwMode="auto">
            <a:xfrm>
              <a:off x="4921672" y="4029422"/>
              <a:ext cx="9525" cy="17462"/>
            </a:xfrm>
            <a:custGeom>
              <a:avLst/>
              <a:gdLst>
                <a:gd name="T0" fmla="*/ 8981 w 35"/>
                <a:gd name="T1" fmla="*/ 13168 h 61"/>
                <a:gd name="T2" fmla="*/ 9525 w 35"/>
                <a:gd name="T3" fmla="*/ 15172 h 61"/>
                <a:gd name="T4" fmla="*/ 9525 w 35"/>
                <a:gd name="T5" fmla="*/ 13168 h 61"/>
                <a:gd name="T6" fmla="*/ 9525 w 35"/>
                <a:gd name="T7" fmla="*/ 7729 h 61"/>
                <a:gd name="T8" fmla="*/ 9525 w 35"/>
                <a:gd name="T9" fmla="*/ 2290 h 61"/>
                <a:gd name="T10" fmla="*/ 9525 w 35"/>
                <a:gd name="T11" fmla="*/ 0 h 61"/>
                <a:gd name="T12" fmla="*/ 0 w 35"/>
                <a:gd name="T13" fmla="*/ 0 h 61"/>
                <a:gd name="T14" fmla="*/ 0 w 35"/>
                <a:gd name="T15" fmla="*/ 2290 h 61"/>
                <a:gd name="T16" fmla="*/ 0 w 35"/>
                <a:gd name="T17" fmla="*/ 7729 h 61"/>
                <a:gd name="T18" fmla="*/ 0 w 35"/>
                <a:gd name="T19" fmla="*/ 13168 h 61"/>
                <a:gd name="T20" fmla="*/ 0 w 35"/>
                <a:gd name="T21" fmla="*/ 15172 h 61"/>
                <a:gd name="T22" fmla="*/ 544 w 35"/>
                <a:gd name="T23" fmla="*/ 17462 h 61"/>
                <a:gd name="T24" fmla="*/ 8981 w 35"/>
                <a:gd name="T25" fmla="*/ 1316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5" h="61">
                  <a:moveTo>
                    <a:pt x="33" y="46"/>
                  </a:moveTo>
                  <a:lnTo>
                    <a:pt x="35" y="53"/>
                  </a:lnTo>
                  <a:lnTo>
                    <a:pt x="35" y="46"/>
                  </a:lnTo>
                  <a:lnTo>
                    <a:pt x="35" y="27"/>
                  </a:lnTo>
                  <a:lnTo>
                    <a:pt x="35" y="8"/>
                  </a:lnTo>
                  <a:lnTo>
                    <a:pt x="35" y="0"/>
                  </a:lnTo>
                  <a:lnTo>
                    <a:pt x="0" y="0"/>
                  </a:lnTo>
                  <a:lnTo>
                    <a:pt x="0" y="8"/>
                  </a:lnTo>
                  <a:lnTo>
                    <a:pt x="0" y="27"/>
                  </a:lnTo>
                  <a:lnTo>
                    <a:pt x="0" y="46"/>
                  </a:lnTo>
                  <a:lnTo>
                    <a:pt x="0" y="53"/>
                  </a:lnTo>
                  <a:lnTo>
                    <a:pt x="2" y="61"/>
                  </a:lnTo>
                  <a:lnTo>
                    <a:pt x="33"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763"/>
            <p:cNvSpPr>
              <a:spLocks noChangeArrowheads="1"/>
            </p:cNvSpPr>
            <p:nvPr/>
          </p:nvSpPr>
          <p:spPr bwMode="auto">
            <a:xfrm>
              <a:off x="4923260" y="4042122"/>
              <a:ext cx="28575" cy="47625"/>
            </a:xfrm>
            <a:custGeom>
              <a:avLst/>
              <a:gdLst>
                <a:gd name="T0" fmla="*/ 28575 w 112"/>
                <a:gd name="T1" fmla="*/ 43077 h 178"/>
                <a:gd name="T2" fmla="*/ 28575 w 112"/>
                <a:gd name="T3" fmla="*/ 43077 h 178"/>
                <a:gd name="T4" fmla="*/ 24493 w 112"/>
                <a:gd name="T5" fmla="*/ 35585 h 178"/>
                <a:gd name="T6" fmla="*/ 19390 w 112"/>
                <a:gd name="T7" fmla="*/ 24348 h 178"/>
                <a:gd name="T8" fmla="*/ 13522 w 112"/>
                <a:gd name="T9" fmla="*/ 11772 h 178"/>
                <a:gd name="T10" fmla="*/ 7909 w 112"/>
                <a:gd name="T11" fmla="*/ 0 h 178"/>
                <a:gd name="T12" fmla="*/ 0 w 112"/>
                <a:gd name="T13" fmla="*/ 4013 h 178"/>
                <a:gd name="T14" fmla="*/ 5613 w 112"/>
                <a:gd name="T15" fmla="*/ 16053 h 178"/>
                <a:gd name="T16" fmla="*/ 11481 w 112"/>
                <a:gd name="T17" fmla="*/ 28361 h 178"/>
                <a:gd name="T18" fmla="*/ 16839 w 112"/>
                <a:gd name="T19" fmla="*/ 39598 h 178"/>
                <a:gd name="T20" fmla="*/ 20411 w 112"/>
                <a:gd name="T21" fmla="*/ 47625 h 178"/>
                <a:gd name="T22" fmla="*/ 28575 w 112"/>
                <a:gd name="T23" fmla="*/ 43077 h 1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2" h="178">
                  <a:moveTo>
                    <a:pt x="112" y="161"/>
                  </a:moveTo>
                  <a:lnTo>
                    <a:pt x="112" y="161"/>
                  </a:lnTo>
                  <a:lnTo>
                    <a:pt x="96" y="133"/>
                  </a:lnTo>
                  <a:lnTo>
                    <a:pt x="76" y="91"/>
                  </a:lnTo>
                  <a:lnTo>
                    <a:pt x="53" y="44"/>
                  </a:lnTo>
                  <a:lnTo>
                    <a:pt x="31" y="0"/>
                  </a:lnTo>
                  <a:lnTo>
                    <a:pt x="0" y="15"/>
                  </a:lnTo>
                  <a:lnTo>
                    <a:pt x="22" y="60"/>
                  </a:lnTo>
                  <a:lnTo>
                    <a:pt x="45" y="106"/>
                  </a:lnTo>
                  <a:lnTo>
                    <a:pt x="66" y="148"/>
                  </a:lnTo>
                  <a:lnTo>
                    <a:pt x="80" y="178"/>
                  </a:lnTo>
                  <a:lnTo>
                    <a:pt x="112" y="161"/>
                  </a:lnTo>
                  <a:close/>
                </a:path>
              </a:pathLst>
            </a:custGeom>
            <a:solidFill>
              <a:srgbClr val="1F1A17"/>
            </a:solidFill>
            <a:ln w="9525">
              <a:solidFill>
                <a:schemeClr val="tx1"/>
              </a:solidFill>
              <a:round/>
              <a:headEnd/>
              <a:tailEnd/>
            </a:ln>
          </p:spPr>
          <p:txBody>
            <a:bodyPr/>
            <a:lstStyle/>
            <a:p>
              <a:endParaRPr lang="zh-CN" altLang="en-US"/>
            </a:p>
          </p:txBody>
        </p:sp>
        <p:sp>
          <p:nvSpPr>
            <p:cNvPr id="333" name="Freeform 764"/>
            <p:cNvSpPr>
              <a:spLocks noChangeArrowheads="1"/>
            </p:cNvSpPr>
            <p:nvPr/>
          </p:nvSpPr>
          <p:spPr bwMode="auto">
            <a:xfrm>
              <a:off x="4943897" y="4084984"/>
              <a:ext cx="22225" cy="14288"/>
            </a:xfrm>
            <a:custGeom>
              <a:avLst/>
              <a:gdLst>
                <a:gd name="T0" fmla="*/ 22225 w 82"/>
                <a:gd name="T1" fmla="*/ 6200 h 53"/>
                <a:gd name="T2" fmla="*/ 18973 w 82"/>
                <a:gd name="T3" fmla="*/ 4853 h 53"/>
                <a:gd name="T4" fmla="*/ 17888 w 82"/>
                <a:gd name="T5" fmla="*/ 4853 h 53"/>
                <a:gd name="T6" fmla="*/ 14365 w 82"/>
                <a:gd name="T7" fmla="*/ 4313 h 53"/>
                <a:gd name="T8" fmla="*/ 12468 w 82"/>
                <a:gd name="T9" fmla="*/ 3774 h 53"/>
                <a:gd name="T10" fmla="*/ 10841 w 82"/>
                <a:gd name="T11" fmla="*/ 2426 h 53"/>
                <a:gd name="T12" fmla="*/ 10028 w 82"/>
                <a:gd name="T13" fmla="*/ 2157 h 53"/>
                <a:gd name="T14" fmla="*/ 9486 w 82"/>
                <a:gd name="T15" fmla="*/ 1618 h 53"/>
                <a:gd name="T16" fmla="*/ 8944 w 82"/>
                <a:gd name="T17" fmla="*/ 1078 h 53"/>
                <a:gd name="T18" fmla="*/ 8673 w 82"/>
                <a:gd name="T19" fmla="*/ 0 h 53"/>
                <a:gd name="T20" fmla="*/ 0 w 82"/>
                <a:gd name="T21" fmla="*/ 4583 h 53"/>
                <a:gd name="T22" fmla="*/ 1084 w 82"/>
                <a:gd name="T23" fmla="*/ 6200 h 53"/>
                <a:gd name="T24" fmla="*/ 2439 w 82"/>
                <a:gd name="T25" fmla="*/ 7818 h 53"/>
                <a:gd name="T26" fmla="*/ 3795 w 82"/>
                <a:gd name="T27" fmla="*/ 9166 h 53"/>
                <a:gd name="T28" fmla="*/ 5692 w 82"/>
                <a:gd name="T29" fmla="*/ 10514 h 53"/>
                <a:gd name="T30" fmla="*/ 8673 w 82"/>
                <a:gd name="T31" fmla="*/ 12131 h 53"/>
                <a:gd name="T32" fmla="*/ 11926 w 82"/>
                <a:gd name="T33" fmla="*/ 13210 h 53"/>
                <a:gd name="T34" fmla="*/ 16262 w 82"/>
                <a:gd name="T35" fmla="*/ 14018 h 53"/>
                <a:gd name="T36" fmla="*/ 18973 w 82"/>
                <a:gd name="T37" fmla="*/ 14288 h 53"/>
                <a:gd name="T38" fmla="*/ 15449 w 82"/>
                <a:gd name="T39" fmla="*/ 12940 h 53"/>
                <a:gd name="T40" fmla="*/ 22225 w 82"/>
                <a:gd name="T41" fmla="*/ 6200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 h="53">
                  <a:moveTo>
                    <a:pt x="82" y="23"/>
                  </a:moveTo>
                  <a:lnTo>
                    <a:pt x="70" y="18"/>
                  </a:lnTo>
                  <a:lnTo>
                    <a:pt x="66" y="18"/>
                  </a:lnTo>
                  <a:lnTo>
                    <a:pt x="53" y="16"/>
                  </a:lnTo>
                  <a:lnTo>
                    <a:pt x="46" y="14"/>
                  </a:lnTo>
                  <a:lnTo>
                    <a:pt x="40" y="9"/>
                  </a:lnTo>
                  <a:lnTo>
                    <a:pt x="37" y="8"/>
                  </a:lnTo>
                  <a:lnTo>
                    <a:pt x="35" y="6"/>
                  </a:lnTo>
                  <a:lnTo>
                    <a:pt x="33" y="4"/>
                  </a:lnTo>
                  <a:lnTo>
                    <a:pt x="32" y="0"/>
                  </a:lnTo>
                  <a:lnTo>
                    <a:pt x="0" y="17"/>
                  </a:lnTo>
                  <a:lnTo>
                    <a:pt x="4" y="23"/>
                  </a:lnTo>
                  <a:lnTo>
                    <a:pt x="9" y="29"/>
                  </a:lnTo>
                  <a:lnTo>
                    <a:pt x="14" y="34"/>
                  </a:lnTo>
                  <a:lnTo>
                    <a:pt x="21" y="39"/>
                  </a:lnTo>
                  <a:lnTo>
                    <a:pt x="32" y="45"/>
                  </a:lnTo>
                  <a:lnTo>
                    <a:pt x="44" y="49"/>
                  </a:lnTo>
                  <a:lnTo>
                    <a:pt x="60" y="52"/>
                  </a:lnTo>
                  <a:lnTo>
                    <a:pt x="70" y="53"/>
                  </a:lnTo>
                  <a:lnTo>
                    <a:pt x="57" y="48"/>
                  </a:lnTo>
                  <a:lnTo>
                    <a:pt x="82" y="2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765"/>
            <p:cNvSpPr>
              <a:spLocks noChangeArrowheads="1"/>
            </p:cNvSpPr>
            <p:nvPr/>
          </p:nvSpPr>
          <p:spPr bwMode="auto">
            <a:xfrm>
              <a:off x="4959772" y="4091334"/>
              <a:ext cx="12700" cy="14288"/>
            </a:xfrm>
            <a:custGeom>
              <a:avLst/>
              <a:gdLst>
                <a:gd name="T0" fmla="*/ 9769 w 52"/>
                <a:gd name="T1" fmla="*/ 5420 h 58"/>
                <a:gd name="T2" fmla="*/ 12700 w 52"/>
                <a:gd name="T3" fmla="*/ 6898 h 58"/>
                <a:gd name="T4" fmla="*/ 9281 w 52"/>
                <a:gd name="T5" fmla="*/ 3449 h 58"/>
                <a:gd name="T6" fmla="*/ 6106 w 52"/>
                <a:gd name="T7" fmla="*/ 0 h 58"/>
                <a:gd name="T8" fmla="*/ 0 w 52"/>
                <a:gd name="T9" fmla="*/ 6159 h 58"/>
                <a:gd name="T10" fmla="*/ 3419 w 52"/>
                <a:gd name="T11" fmla="*/ 9607 h 58"/>
                <a:gd name="T12" fmla="*/ 6838 w 52"/>
                <a:gd name="T13" fmla="*/ 12810 h 58"/>
                <a:gd name="T14" fmla="*/ 9769 w 52"/>
                <a:gd name="T15" fmla="*/ 14288 h 58"/>
                <a:gd name="T16" fmla="*/ 9769 w 52"/>
                <a:gd name="T17" fmla="*/ 542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 h="58">
                  <a:moveTo>
                    <a:pt x="40" y="22"/>
                  </a:moveTo>
                  <a:lnTo>
                    <a:pt x="52" y="28"/>
                  </a:lnTo>
                  <a:lnTo>
                    <a:pt x="38" y="14"/>
                  </a:lnTo>
                  <a:lnTo>
                    <a:pt x="25" y="0"/>
                  </a:lnTo>
                  <a:lnTo>
                    <a:pt x="0" y="25"/>
                  </a:lnTo>
                  <a:lnTo>
                    <a:pt x="14" y="39"/>
                  </a:lnTo>
                  <a:lnTo>
                    <a:pt x="28" y="52"/>
                  </a:lnTo>
                  <a:lnTo>
                    <a:pt x="40" y="58"/>
                  </a:lnTo>
                  <a:lnTo>
                    <a:pt x="40" y="2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766"/>
            <p:cNvSpPr>
              <a:spLocks noChangeArrowheads="1"/>
            </p:cNvSpPr>
            <p:nvPr/>
          </p:nvSpPr>
          <p:spPr bwMode="auto">
            <a:xfrm>
              <a:off x="4969297" y="4097684"/>
              <a:ext cx="12700" cy="7938"/>
            </a:xfrm>
            <a:custGeom>
              <a:avLst/>
              <a:gdLst>
                <a:gd name="T0" fmla="*/ 12700 w 45"/>
                <a:gd name="T1" fmla="*/ 3969 h 36"/>
                <a:gd name="T2" fmla="*/ 7620 w 45"/>
                <a:gd name="T3" fmla="*/ 0 h 36"/>
                <a:gd name="T4" fmla="*/ 0 w 45"/>
                <a:gd name="T5" fmla="*/ 0 h 36"/>
                <a:gd name="T6" fmla="*/ 0 w 45"/>
                <a:gd name="T7" fmla="*/ 7938 h 36"/>
                <a:gd name="T8" fmla="*/ 7620 w 45"/>
                <a:gd name="T9" fmla="*/ 7938 h 36"/>
                <a:gd name="T10" fmla="*/ 12700 w 45"/>
                <a:gd name="T11" fmla="*/ 3969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6">
                  <a:moveTo>
                    <a:pt x="45" y="18"/>
                  </a:moveTo>
                  <a:lnTo>
                    <a:pt x="27" y="0"/>
                  </a:lnTo>
                  <a:lnTo>
                    <a:pt x="0" y="0"/>
                  </a:lnTo>
                  <a:lnTo>
                    <a:pt x="0" y="36"/>
                  </a:lnTo>
                  <a:lnTo>
                    <a:pt x="27" y="36"/>
                  </a:lnTo>
                  <a:lnTo>
                    <a:pt x="45" y="1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767"/>
            <p:cNvSpPr>
              <a:spLocks noChangeArrowheads="1"/>
            </p:cNvSpPr>
            <p:nvPr/>
          </p:nvSpPr>
          <p:spPr bwMode="auto">
            <a:xfrm>
              <a:off x="4972472" y="4102447"/>
              <a:ext cx="9525" cy="11112"/>
            </a:xfrm>
            <a:custGeom>
              <a:avLst/>
              <a:gdLst>
                <a:gd name="T0" fmla="*/ 4763 w 36"/>
                <a:gd name="T1" fmla="*/ 2273 h 44"/>
                <a:gd name="T2" fmla="*/ 9525 w 36"/>
                <a:gd name="T3" fmla="*/ 6566 h 44"/>
                <a:gd name="T4" fmla="*/ 9525 w 36"/>
                <a:gd name="T5" fmla="*/ 3283 h 44"/>
                <a:gd name="T6" fmla="*/ 9525 w 36"/>
                <a:gd name="T7" fmla="*/ 0 h 44"/>
                <a:gd name="T8" fmla="*/ 0 w 36"/>
                <a:gd name="T9" fmla="*/ 0 h 44"/>
                <a:gd name="T10" fmla="*/ 0 w 36"/>
                <a:gd name="T11" fmla="*/ 3283 h 44"/>
                <a:gd name="T12" fmla="*/ 0 w 36"/>
                <a:gd name="T13" fmla="*/ 6566 h 44"/>
                <a:gd name="T14" fmla="*/ 4763 w 36"/>
                <a:gd name="T15" fmla="*/ 11112 h 44"/>
                <a:gd name="T16" fmla="*/ 4763 w 36"/>
                <a:gd name="T17" fmla="*/ 2273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44">
                  <a:moveTo>
                    <a:pt x="18" y="9"/>
                  </a:moveTo>
                  <a:lnTo>
                    <a:pt x="36" y="26"/>
                  </a:lnTo>
                  <a:lnTo>
                    <a:pt x="36" y="13"/>
                  </a:lnTo>
                  <a:lnTo>
                    <a:pt x="36" y="0"/>
                  </a:lnTo>
                  <a:lnTo>
                    <a:pt x="0" y="0"/>
                  </a:lnTo>
                  <a:lnTo>
                    <a:pt x="0" y="13"/>
                  </a:lnTo>
                  <a:lnTo>
                    <a:pt x="0" y="26"/>
                  </a:lnTo>
                  <a:lnTo>
                    <a:pt x="18" y="44"/>
                  </a:lnTo>
                  <a:lnTo>
                    <a:pt x="18" y="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768"/>
            <p:cNvSpPr>
              <a:spLocks noChangeArrowheads="1"/>
            </p:cNvSpPr>
            <p:nvPr/>
          </p:nvSpPr>
          <p:spPr bwMode="auto">
            <a:xfrm>
              <a:off x="4977235" y="4104034"/>
              <a:ext cx="17462" cy="9525"/>
            </a:xfrm>
            <a:custGeom>
              <a:avLst/>
              <a:gdLst>
                <a:gd name="T0" fmla="*/ 17462 w 69"/>
                <a:gd name="T1" fmla="*/ 2721 h 35"/>
                <a:gd name="T2" fmla="*/ 13666 w 69"/>
                <a:gd name="T3" fmla="*/ 0 h 35"/>
                <a:gd name="T4" fmla="*/ 11388 w 69"/>
                <a:gd name="T5" fmla="*/ 0 h 35"/>
                <a:gd name="T6" fmla="*/ 6580 w 69"/>
                <a:gd name="T7" fmla="*/ 0 h 35"/>
                <a:gd name="T8" fmla="*/ 2025 w 69"/>
                <a:gd name="T9" fmla="*/ 0 h 35"/>
                <a:gd name="T10" fmla="*/ 0 w 69"/>
                <a:gd name="T11" fmla="*/ 0 h 35"/>
                <a:gd name="T12" fmla="*/ 0 w 69"/>
                <a:gd name="T13" fmla="*/ 9525 h 35"/>
                <a:gd name="T14" fmla="*/ 2025 w 69"/>
                <a:gd name="T15" fmla="*/ 9525 h 35"/>
                <a:gd name="T16" fmla="*/ 6580 w 69"/>
                <a:gd name="T17" fmla="*/ 9525 h 35"/>
                <a:gd name="T18" fmla="*/ 11388 w 69"/>
                <a:gd name="T19" fmla="*/ 9525 h 35"/>
                <a:gd name="T20" fmla="*/ 13666 w 69"/>
                <a:gd name="T21" fmla="*/ 9525 h 35"/>
                <a:gd name="T22" fmla="*/ 9617 w 69"/>
                <a:gd name="T23" fmla="*/ 7076 h 35"/>
                <a:gd name="T24" fmla="*/ 17462 w 69"/>
                <a:gd name="T25" fmla="*/ 2721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9" h="35">
                  <a:moveTo>
                    <a:pt x="69" y="10"/>
                  </a:moveTo>
                  <a:lnTo>
                    <a:pt x="54" y="0"/>
                  </a:lnTo>
                  <a:lnTo>
                    <a:pt x="45" y="0"/>
                  </a:lnTo>
                  <a:lnTo>
                    <a:pt x="26" y="0"/>
                  </a:lnTo>
                  <a:lnTo>
                    <a:pt x="8" y="0"/>
                  </a:lnTo>
                  <a:lnTo>
                    <a:pt x="0" y="0"/>
                  </a:lnTo>
                  <a:lnTo>
                    <a:pt x="0" y="35"/>
                  </a:lnTo>
                  <a:lnTo>
                    <a:pt x="8" y="35"/>
                  </a:lnTo>
                  <a:lnTo>
                    <a:pt x="26" y="35"/>
                  </a:lnTo>
                  <a:lnTo>
                    <a:pt x="45" y="35"/>
                  </a:lnTo>
                  <a:lnTo>
                    <a:pt x="54" y="35"/>
                  </a:lnTo>
                  <a:lnTo>
                    <a:pt x="38" y="26"/>
                  </a:lnTo>
                  <a:lnTo>
                    <a:pt x="69" y="1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769"/>
            <p:cNvSpPr>
              <a:spLocks noChangeArrowheads="1"/>
            </p:cNvSpPr>
            <p:nvPr/>
          </p:nvSpPr>
          <p:spPr bwMode="auto">
            <a:xfrm>
              <a:off x="4986760" y="4107209"/>
              <a:ext cx="31750" cy="49213"/>
            </a:xfrm>
            <a:custGeom>
              <a:avLst/>
              <a:gdLst>
                <a:gd name="T0" fmla="*/ 31750 w 118"/>
                <a:gd name="T1" fmla="*/ 49213 h 187"/>
                <a:gd name="T2" fmla="*/ 31481 w 118"/>
                <a:gd name="T3" fmla="*/ 46581 h 187"/>
                <a:gd name="T4" fmla="*/ 30405 w 118"/>
                <a:gd name="T5" fmla="*/ 43686 h 187"/>
                <a:gd name="T6" fmla="*/ 29328 w 118"/>
                <a:gd name="T7" fmla="*/ 40528 h 187"/>
                <a:gd name="T8" fmla="*/ 27983 w 118"/>
                <a:gd name="T9" fmla="*/ 37107 h 187"/>
                <a:gd name="T10" fmla="*/ 23947 w 118"/>
                <a:gd name="T11" fmla="*/ 29212 h 187"/>
                <a:gd name="T12" fmla="*/ 19911 w 118"/>
                <a:gd name="T13" fmla="*/ 20791 h 187"/>
                <a:gd name="T14" fmla="*/ 15337 w 118"/>
                <a:gd name="T15" fmla="*/ 12895 h 187"/>
                <a:gd name="T16" fmla="*/ 11839 w 118"/>
                <a:gd name="T17" fmla="*/ 6316 h 187"/>
                <a:gd name="T18" fmla="*/ 9148 w 118"/>
                <a:gd name="T19" fmla="*/ 1579 h 187"/>
                <a:gd name="T20" fmla="*/ 8341 w 118"/>
                <a:gd name="T21" fmla="*/ 0 h 187"/>
                <a:gd name="T22" fmla="*/ 0 w 118"/>
                <a:gd name="T23" fmla="*/ 4211 h 187"/>
                <a:gd name="T24" fmla="*/ 1076 w 118"/>
                <a:gd name="T25" fmla="*/ 6053 h 187"/>
                <a:gd name="T26" fmla="*/ 3767 w 118"/>
                <a:gd name="T27" fmla="*/ 10527 h 187"/>
                <a:gd name="T28" fmla="*/ 7265 w 118"/>
                <a:gd name="T29" fmla="*/ 17369 h 187"/>
                <a:gd name="T30" fmla="*/ 11570 w 118"/>
                <a:gd name="T31" fmla="*/ 25001 h 187"/>
                <a:gd name="T32" fmla="*/ 15875 w 118"/>
                <a:gd name="T33" fmla="*/ 33160 h 187"/>
                <a:gd name="T34" fmla="*/ 19373 w 118"/>
                <a:gd name="T35" fmla="*/ 40792 h 187"/>
                <a:gd name="T36" fmla="*/ 20718 w 118"/>
                <a:gd name="T37" fmla="*/ 43950 h 187"/>
                <a:gd name="T38" fmla="*/ 21794 w 118"/>
                <a:gd name="T39" fmla="*/ 46581 h 187"/>
                <a:gd name="T40" fmla="*/ 22333 w 118"/>
                <a:gd name="T41" fmla="*/ 48687 h 187"/>
                <a:gd name="T42" fmla="*/ 22602 w 118"/>
                <a:gd name="T43" fmla="*/ 49213 h 187"/>
                <a:gd name="T44" fmla="*/ 31750 w 118"/>
                <a:gd name="T45" fmla="*/ 49213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8" h="187">
                  <a:moveTo>
                    <a:pt x="118" y="187"/>
                  </a:moveTo>
                  <a:lnTo>
                    <a:pt x="117" y="177"/>
                  </a:lnTo>
                  <a:lnTo>
                    <a:pt x="113" y="166"/>
                  </a:lnTo>
                  <a:lnTo>
                    <a:pt x="109" y="154"/>
                  </a:lnTo>
                  <a:lnTo>
                    <a:pt x="104" y="141"/>
                  </a:lnTo>
                  <a:lnTo>
                    <a:pt x="89" y="111"/>
                  </a:lnTo>
                  <a:lnTo>
                    <a:pt x="74" y="79"/>
                  </a:lnTo>
                  <a:lnTo>
                    <a:pt x="57" y="49"/>
                  </a:lnTo>
                  <a:lnTo>
                    <a:pt x="44" y="24"/>
                  </a:lnTo>
                  <a:lnTo>
                    <a:pt x="34" y="6"/>
                  </a:lnTo>
                  <a:lnTo>
                    <a:pt x="31" y="0"/>
                  </a:lnTo>
                  <a:lnTo>
                    <a:pt x="0" y="16"/>
                  </a:lnTo>
                  <a:lnTo>
                    <a:pt x="4" y="23"/>
                  </a:lnTo>
                  <a:lnTo>
                    <a:pt x="14" y="40"/>
                  </a:lnTo>
                  <a:lnTo>
                    <a:pt x="27" y="66"/>
                  </a:lnTo>
                  <a:lnTo>
                    <a:pt x="43" y="95"/>
                  </a:lnTo>
                  <a:lnTo>
                    <a:pt x="59" y="126"/>
                  </a:lnTo>
                  <a:lnTo>
                    <a:pt x="72" y="155"/>
                  </a:lnTo>
                  <a:lnTo>
                    <a:pt x="77" y="167"/>
                  </a:lnTo>
                  <a:lnTo>
                    <a:pt x="81" y="177"/>
                  </a:lnTo>
                  <a:lnTo>
                    <a:pt x="83" y="185"/>
                  </a:lnTo>
                  <a:lnTo>
                    <a:pt x="84" y="187"/>
                  </a:lnTo>
                  <a:lnTo>
                    <a:pt x="118" y="18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770"/>
            <p:cNvSpPr>
              <a:spLocks noChangeArrowheads="1"/>
            </p:cNvSpPr>
            <p:nvPr/>
          </p:nvSpPr>
          <p:spPr bwMode="auto">
            <a:xfrm>
              <a:off x="5001047" y="4156422"/>
              <a:ext cx="25400" cy="23812"/>
            </a:xfrm>
            <a:custGeom>
              <a:avLst/>
              <a:gdLst>
                <a:gd name="T0" fmla="*/ 12560 w 91"/>
                <a:gd name="T1" fmla="*/ 23812 h 91"/>
                <a:gd name="T2" fmla="*/ 25400 w 91"/>
                <a:gd name="T3" fmla="*/ 0 h 91"/>
                <a:gd name="T4" fmla="*/ 0 w 91"/>
                <a:gd name="T5" fmla="*/ 0 h 91"/>
                <a:gd name="T6" fmla="*/ 12560 w 91"/>
                <a:gd name="T7" fmla="*/ 23812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1">
                  <a:moveTo>
                    <a:pt x="45" y="91"/>
                  </a:moveTo>
                  <a:lnTo>
                    <a:pt x="91" y="0"/>
                  </a:lnTo>
                  <a:lnTo>
                    <a:pt x="0" y="0"/>
                  </a:lnTo>
                  <a:lnTo>
                    <a:pt x="45" y="9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772"/>
            <p:cNvSpPr>
              <a:spLocks noEditPoints="1" noChangeArrowheads="1"/>
            </p:cNvSpPr>
            <p:nvPr/>
          </p:nvSpPr>
          <p:spPr bwMode="auto">
            <a:xfrm>
              <a:off x="4134272" y="3164234"/>
              <a:ext cx="427038" cy="177800"/>
            </a:xfrm>
            <a:custGeom>
              <a:avLst/>
              <a:gdLst>
                <a:gd name="T0" fmla="*/ 204383 w 631"/>
                <a:gd name="T1" fmla="*/ 115804 h 304"/>
                <a:gd name="T2" fmla="*/ 10828 w 631"/>
                <a:gd name="T3" fmla="*/ 135689 h 304"/>
                <a:gd name="T4" fmla="*/ 204383 w 631"/>
                <a:gd name="T5" fmla="*/ 115804 h 304"/>
                <a:gd name="T6" fmla="*/ 215888 w 631"/>
                <a:gd name="T7" fmla="*/ 125747 h 304"/>
                <a:gd name="T8" fmla="*/ 204383 w 631"/>
                <a:gd name="T9" fmla="*/ 115804 h 304"/>
                <a:gd name="T10" fmla="*/ 215888 w 631"/>
                <a:gd name="T11" fmla="*/ 162593 h 304"/>
                <a:gd name="T12" fmla="*/ 192878 w 631"/>
                <a:gd name="T13" fmla="*/ 125747 h 304"/>
                <a:gd name="T14" fmla="*/ 209120 w 631"/>
                <a:gd name="T15" fmla="*/ 171366 h 304"/>
                <a:gd name="T16" fmla="*/ 192878 w 631"/>
                <a:gd name="T17" fmla="*/ 162593 h 304"/>
                <a:gd name="T18" fmla="*/ 209120 w 631"/>
                <a:gd name="T19" fmla="*/ 171366 h 304"/>
                <a:gd name="T20" fmla="*/ 392523 w 631"/>
                <a:gd name="T21" fmla="*/ 79542 h 304"/>
                <a:gd name="T22" fmla="*/ 209120 w 631"/>
                <a:gd name="T23" fmla="*/ 171366 h 304"/>
                <a:gd name="T24" fmla="*/ 402675 w 631"/>
                <a:gd name="T25" fmla="*/ 79542 h 304"/>
                <a:gd name="T26" fmla="*/ 402675 w 631"/>
                <a:gd name="T27" fmla="*/ 98258 h 304"/>
                <a:gd name="T28" fmla="*/ 402675 w 631"/>
                <a:gd name="T29" fmla="*/ 79542 h 304"/>
                <a:gd name="T30" fmla="*/ 199645 w 631"/>
                <a:gd name="T31" fmla="*/ 25149 h 304"/>
                <a:gd name="T32" fmla="*/ 402675 w 631"/>
                <a:gd name="T33" fmla="*/ 79542 h 304"/>
                <a:gd name="T34" fmla="*/ 192878 w 631"/>
                <a:gd name="T35" fmla="*/ 15207 h 304"/>
                <a:gd name="T36" fmla="*/ 209120 w 631"/>
                <a:gd name="T37" fmla="*/ 5849 h 304"/>
                <a:gd name="T38" fmla="*/ 192878 w 631"/>
                <a:gd name="T39" fmla="*/ 15207 h 304"/>
                <a:gd name="T40" fmla="*/ 215888 w 631"/>
                <a:gd name="T41" fmla="*/ 52053 h 304"/>
                <a:gd name="T42" fmla="*/ 192878 w 631"/>
                <a:gd name="T43" fmla="*/ 15207 h 304"/>
                <a:gd name="T44" fmla="*/ 215888 w 631"/>
                <a:gd name="T45" fmla="*/ 52053 h 304"/>
                <a:gd name="T46" fmla="*/ 204383 w 631"/>
                <a:gd name="T47" fmla="*/ 61996 h 304"/>
                <a:gd name="T48" fmla="*/ 215888 w 631"/>
                <a:gd name="T49" fmla="*/ 52053 h 304"/>
                <a:gd name="T50" fmla="*/ 10828 w 631"/>
                <a:gd name="T51" fmla="*/ 61996 h 304"/>
                <a:gd name="T52" fmla="*/ 204383 w 631"/>
                <a:gd name="T53" fmla="*/ 41526 h 304"/>
                <a:gd name="T54" fmla="*/ 0 w 631"/>
                <a:gd name="T55" fmla="*/ 52053 h 304"/>
                <a:gd name="T56" fmla="*/ 10828 w 631"/>
                <a:gd name="T57" fmla="*/ 41526 h 304"/>
                <a:gd name="T58" fmla="*/ 0 w 631"/>
                <a:gd name="T59" fmla="*/ 52053 h 304"/>
                <a:gd name="T60" fmla="*/ 23010 w 631"/>
                <a:gd name="T61" fmla="*/ 125747 h 304"/>
                <a:gd name="T62" fmla="*/ 0 w 631"/>
                <a:gd name="T63" fmla="*/ 52053 h 304"/>
                <a:gd name="T64" fmla="*/ 10828 w 631"/>
                <a:gd name="T65" fmla="*/ 135689 h 304"/>
                <a:gd name="T66" fmla="*/ 0 w 631"/>
                <a:gd name="T67" fmla="*/ 125747 h 304"/>
                <a:gd name="T68" fmla="*/ 10828 w 631"/>
                <a:gd name="T69" fmla="*/ 135689 h 3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31" h="304">
                  <a:moveTo>
                    <a:pt x="16" y="198"/>
                  </a:moveTo>
                  <a:lnTo>
                    <a:pt x="302" y="198"/>
                  </a:lnTo>
                  <a:lnTo>
                    <a:pt x="302" y="232"/>
                  </a:lnTo>
                  <a:lnTo>
                    <a:pt x="16" y="232"/>
                  </a:lnTo>
                  <a:lnTo>
                    <a:pt x="16" y="198"/>
                  </a:lnTo>
                  <a:close/>
                  <a:moveTo>
                    <a:pt x="302" y="198"/>
                  </a:moveTo>
                  <a:lnTo>
                    <a:pt x="319" y="198"/>
                  </a:lnTo>
                  <a:lnTo>
                    <a:pt x="319" y="215"/>
                  </a:lnTo>
                  <a:lnTo>
                    <a:pt x="302" y="215"/>
                  </a:lnTo>
                  <a:lnTo>
                    <a:pt x="302" y="198"/>
                  </a:lnTo>
                  <a:close/>
                  <a:moveTo>
                    <a:pt x="319" y="215"/>
                  </a:moveTo>
                  <a:lnTo>
                    <a:pt x="319" y="278"/>
                  </a:lnTo>
                  <a:lnTo>
                    <a:pt x="285" y="278"/>
                  </a:lnTo>
                  <a:lnTo>
                    <a:pt x="285" y="215"/>
                  </a:lnTo>
                  <a:lnTo>
                    <a:pt x="319" y="215"/>
                  </a:lnTo>
                  <a:close/>
                  <a:moveTo>
                    <a:pt x="309" y="293"/>
                  </a:moveTo>
                  <a:lnTo>
                    <a:pt x="285" y="304"/>
                  </a:lnTo>
                  <a:lnTo>
                    <a:pt x="285" y="278"/>
                  </a:lnTo>
                  <a:lnTo>
                    <a:pt x="302" y="278"/>
                  </a:lnTo>
                  <a:lnTo>
                    <a:pt x="309" y="293"/>
                  </a:lnTo>
                  <a:close/>
                  <a:moveTo>
                    <a:pt x="295" y="262"/>
                  </a:moveTo>
                  <a:lnTo>
                    <a:pt x="580" y="136"/>
                  </a:lnTo>
                  <a:lnTo>
                    <a:pt x="595" y="168"/>
                  </a:lnTo>
                  <a:lnTo>
                    <a:pt x="309" y="293"/>
                  </a:lnTo>
                  <a:lnTo>
                    <a:pt x="295" y="262"/>
                  </a:lnTo>
                  <a:close/>
                  <a:moveTo>
                    <a:pt x="595" y="136"/>
                  </a:moveTo>
                  <a:lnTo>
                    <a:pt x="631" y="152"/>
                  </a:lnTo>
                  <a:lnTo>
                    <a:pt x="595" y="168"/>
                  </a:lnTo>
                  <a:lnTo>
                    <a:pt x="587" y="152"/>
                  </a:lnTo>
                  <a:lnTo>
                    <a:pt x="595" y="136"/>
                  </a:lnTo>
                  <a:close/>
                  <a:moveTo>
                    <a:pt x="580" y="168"/>
                  </a:moveTo>
                  <a:lnTo>
                    <a:pt x="295" y="43"/>
                  </a:lnTo>
                  <a:lnTo>
                    <a:pt x="309" y="10"/>
                  </a:lnTo>
                  <a:lnTo>
                    <a:pt x="595" y="136"/>
                  </a:lnTo>
                  <a:lnTo>
                    <a:pt x="580" y="168"/>
                  </a:lnTo>
                  <a:close/>
                  <a:moveTo>
                    <a:pt x="285" y="26"/>
                  </a:moveTo>
                  <a:lnTo>
                    <a:pt x="285" y="0"/>
                  </a:lnTo>
                  <a:lnTo>
                    <a:pt x="309" y="10"/>
                  </a:lnTo>
                  <a:lnTo>
                    <a:pt x="302" y="26"/>
                  </a:lnTo>
                  <a:lnTo>
                    <a:pt x="285" y="26"/>
                  </a:lnTo>
                  <a:close/>
                  <a:moveTo>
                    <a:pt x="319" y="26"/>
                  </a:moveTo>
                  <a:lnTo>
                    <a:pt x="319" y="89"/>
                  </a:lnTo>
                  <a:lnTo>
                    <a:pt x="285" y="89"/>
                  </a:lnTo>
                  <a:lnTo>
                    <a:pt x="285" y="26"/>
                  </a:lnTo>
                  <a:lnTo>
                    <a:pt x="319" y="26"/>
                  </a:lnTo>
                  <a:close/>
                  <a:moveTo>
                    <a:pt x="319" y="89"/>
                  </a:moveTo>
                  <a:lnTo>
                    <a:pt x="319" y="106"/>
                  </a:lnTo>
                  <a:lnTo>
                    <a:pt x="302" y="106"/>
                  </a:lnTo>
                  <a:lnTo>
                    <a:pt x="302" y="89"/>
                  </a:lnTo>
                  <a:lnTo>
                    <a:pt x="319" y="89"/>
                  </a:lnTo>
                  <a:close/>
                  <a:moveTo>
                    <a:pt x="302" y="106"/>
                  </a:moveTo>
                  <a:lnTo>
                    <a:pt x="16" y="106"/>
                  </a:lnTo>
                  <a:lnTo>
                    <a:pt x="16" y="71"/>
                  </a:lnTo>
                  <a:lnTo>
                    <a:pt x="302" y="71"/>
                  </a:lnTo>
                  <a:lnTo>
                    <a:pt x="302" y="106"/>
                  </a:lnTo>
                  <a:close/>
                  <a:moveTo>
                    <a:pt x="0" y="89"/>
                  </a:moveTo>
                  <a:lnTo>
                    <a:pt x="0" y="71"/>
                  </a:lnTo>
                  <a:lnTo>
                    <a:pt x="16" y="71"/>
                  </a:lnTo>
                  <a:lnTo>
                    <a:pt x="16" y="89"/>
                  </a:lnTo>
                  <a:lnTo>
                    <a:pt x="0" y="89"/>
                  </a:lnTo>
                  <a:close/>
                  <a:moveTo>
                    <a:pt x="34" y="89"/>
                  </a:moveTo>
                  <a:lnTo>
                    <a:pt x="34" y="215"/>
                  </a:lnTo>
                  <a:lnTo>
                    <a:pt x="0" y="215"/>
                  </a:lnTo>
                  <a:lnTo>
                    <a:pt x="0" y="89"/>
                  </a:lnTo>
                  <a:lnTo>
                    <a:pt x="34" y="89"/>
                  </a:lnTo>
                  <a:close/>
                  <a:moveTo>
                    <a:pt x="16" y="232"/>
                  </a:moveTo>
                  <a:lnTo>
                    <a:pt x="0" y="232"/>
                  </a:lnTo>
                  <a:lnTo>
                    <a:pt x="0" y="215"/>
                  </a:lnTo>
                  <a:lnTo>
                    <a:pt x="16" y="215"/>
                  </a:lnTo>
                  <a:lnTo>
                    <a:pt x="16" y="232"/>
                  </a:lnTo>
                  <a:close/>
                </a:path>
              </a:pathLst>
            </a:custGeom>
            <a:solidFill>
              <a:srgbClr val="1F1A17"/>
            </a:solidFill>
            <a:ln w="9525">
              <a:solidFill>
                <a:schemeClr val="tx1"/>
              </a:solidFill>
              <a:round/>
              <a:headEnd/>
              <a:tailEnd/>
            </a:ln>
          </p:spPr>
          <p:txBody>
            <a:bodyPr/>
            <a:lstStyle/>
            <a:p>
              <a:endParaRPr lang="zh-CN" altLang="en-US"/>
            </a:p>
          </p:txBody>
        </p:sp>
        <p:sp>
          <p:nvSpPr>
            <p:cNvPr id="341" name="Rectangle 773"/>
            <p:cNvSpPr>
              <a:spLocks noChangeArrowheads="1"/>
            </p:cNvSpPr>
            <p:nvPr/>
          </p:nvSpPr>
          <p:spPr bwMode="auto">
            <a:xfrm>
              <a:off x="4108872" y="2959447"/>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en-US" altLang="zh-CN">
                  <a:latin typeface="宋体" pitchFamily="2" charset="-122"/>
                  <a:ea typeface="宋体" pitchFamily="2" charset="-122"/>
                </a:rPr>
                <a:t> </a:t>
              </a:r>
              <a:endParaRPr lang="en-US" altLang="zh-CN">
                <a:latin typeface="Arial" pitchFamily="34" charset="0"/>
                <a:ea typeface="宋体" pitchFamily="2" charset="-122"/>
              </a:endParaRPr>
            </a:p>
          </p:txBody>
        </p:sp>
        <p:sp>
          <p:nvSpPr>
            <p:cNvPr id="342" name="Rectangle 774"/>
            <p:cNvSpPr>
              <a:spLocks noChangeArrowheads="1"/>
            </p:cNvSpPr>
            <p:nvPr/>
          </p:nvSpPr>
          <p:spPr bwMode="auto">
            <a:xfrm>
              <a:off x="3905672" y="2783234"/>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输入</a:t>
              </a:r>
              <a:endParaRPr lang="zh-CN" altLang="en-US">
                <a:latin typeface="Arial" pitchFamily="34" charset="0"/>
                <a:ea typeface="宋体" pitchFamily="2" charset="-122"/>
              </a:endParaRPr>
            </a:p>
          </p:txBody>
        </p:sp>
        <p:sp>
          <p:nvSpPr>
            <p:cNvPr id="343" name="Rectangle 775"/>
            <p:cNvSpPr>
              <a:spLocks noChangeArrowheads="1"/>
            </p:cNvSpPr>
            <p:nvPr/>
          </p:nvSpPr>
          <p:spPr bwMode="auto">
            <a:xfrm>
              <a:off x="4581947" y="3269009"/>
              <a:ext cx="288925" cy="9525"/>
            </a:xfrm>
            <a:prstGeom prst="rect">
              <a:avLst/>
            </a:prstGeom>
            <a:solidFill>
              <a:srgbClr val="1F1A17"/>
            </a:solidFill>
            <a:ln w="9525">
              <a:solidFill>
                <a:schemeClr val="tx1"/>
              </a:solidFill>
              <a:miter lim="800000"/>
              <a:headEnd/>
              <a:tailEnd/>
            </a:ln>
          </p:spPr>
          <p:txBody>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endParaRPr lang="zh-CN" altLang="en-US">
                <a:latin typeface="Arial" pitchFamily="34" charset="0"/>
                <a:ea typeface="宋体" pitchFamily="2" charset="-122"/>
              </a:endParaRPr>
            </a:p>
          </p:txBody>
        </p:sp>
        <p:sp>
          <p:nvSpPr>
            <p:cNvPr id="344" name="Freeform 776"/>
            <p:cNvSpPr>
              <a:spLocks noChangeArrowheads="1"/>
            </p:cNvSpPr>
            <p:nvPr/>
          </p:nvSpPr>
          <p:spPr bwMode="auto">
            <a:xfrm>
              <a:off x="4867697" y="3249959"/>
              <a:ext cx="44450" cy="47625"/>
            </a:xfrm>
            <a:custGeom>
              <a:avLst/>
              <a:gdLst>
                <a:gd name="T0" fmla="*/ 0 w 167"/>
                <a:gd name="T1" fmla="*/ 0 h 184"/>
                <a:gd name="T2" fmla="*/ 44450 w 167"/>
                <a:gd name="T3" fmla="*/ 23813 h 184"/>
                <a:gd name="T4" fmla="*/ 0 w 167"/>
                <a:gd name="T5" fmla="*/ 47625 h 184"/>
                <a:gd name="T6" fmla="*/ 0 w 167"/>
                <a:gd name="T7" fmla="*/ 0 h 184"/>
                <a:gd name="T8" fmla="*/ 44450 w 167"/>
                <a:gd name="T9" fmla="*/ 23813 h 184"/>
                <a:gd name="T10" fmla="*/ 0 w 167"/>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84">
                  <a:moveTo>
                    <a:pt x="0" y="0"/>
                  </a:moveTo>
                  <a:lnTo>
                    <a:pt x="167" y="92"/>
                  </a:lnTo>
                  <a:lnTo>
                    <a:pt x="0" y="184"/>
                  </a:lnTo>
                  <a:lnTo>
                    <a:pt x="0" y="0"/>
                  </a:lnTo>
                  <a:lnTo>
                    <a:pt x="167" y="92"/>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777"/>
            <p:cNvSpPr>
              <a:spLocks noChangeArrowheads="1"/>
            </p:cNvSpPr>
            <p:nvPr/>
          </p:nvSpPr>
          <p:spPr bwMode="auto">
            <a:xfrm>
              <a:off x="5539210" y="3769072"/>
              <a:ext cx="49212" cy="42862"/>
            </a:xfrm>
            <a:custGeom>
              <a:avLst/>
              <a:gdLst>
                <a:gd name="T0" fmla="*/ 0 w 191"/>
                <a:gd name="T1" fmla="*/ 42862 h 163"/>
                <a:gd name="T2" fmla="*/ 49212 w 191"/>
                <a:gd name="T3" fmla="*/ 42073 h 163"/>
                <a:gd name="T4" fmla="*/ 22158 w 191"/>
                <a:gd name="T5" fmla="*/ 0 h 163"/>
                <a:gd name="T6" fmla="*/ 0 w 191"/>
                <a:gd name="T7" fmla="*/ 42862 h 163"/>
                <a:gd name="T8" fmla="*/ 49212 w 191"/>
                <a:gd name="T9" fmla="*/ 42073 h 163"/>
                <a:gd name="T10" fmla="*/ 0 w 191"/>
                <a:gd name="T11" fmla="*/ 42862 h 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1" h="163">
                  <a:moveTo>
                    <a:pt x="0" y="163"/>
                  </a:moveTo>
                  <a:lnTo>
                    <a:pt x="191" y="160"/>
                  </a:lnTo>
                  <a:lnTo>
                    <a:pt x="86" y="0"/>
                  </a:lnTo>
                  <a:lnTo>
                    <a:pt x="0" y="163"/>
                  </a:lnTo>
                  <a:lnTo>
                    <a:pt x="191" y="160"/>
                  </a:lnTo>
                  <a:lnTo>
                    <a:pt x="0" y="16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778"/>
            <p:cNvSpPr>
              <a:spLocks noChangeArrowheads="1"/>
            </p:cNvSpPr>
            <p:nvPr/>
          </p:nvSpPr>
          <p:spPr bwMode="auto">
            <a:xfrm>
              <a:off x="4583535" y="3281709"/>
              <a:ext cx="971550" cy="515938"/>
            </a:xfrm>
            <a:custGeom>
              <a:avLst/>
              <a:gdLst>
                <a:gd name="T0" fmla="*/ 0 w 3674"/>
                <a:gd name="T1" fmla="*/ 7954 h 1946"/>
                <a:gd name="T2" fmla="*/ 967055 w 3674"/>
                <a:gd name="T3" fmla="*/ 515938 h 1946"/>
                <a:gd name="T4" fmla="*/ 971550 w 3674"/>
                <a:gd name="T5" fmla="*/ 507984 h 1946"/>
                <a:gd name="T6" fmla="*/ 4495 w 3674"/>
                <a:gd name="T7" fmla="*/ 0 h 1946"/>
                <a:gd name="T8" fmla="*/ 0 w 3674"/>
                <a:gd name="T9" fmla="*/ 7954 h 19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74" h="1946">
                  <a:moveTo>
                    <a:pt x="0" y="30"/>
                  </a:moveTo>
                  <a:lnTo>
                    <a:pt x="3657" y="1946"/>
                  </a:lnTo>
                  <a:lnTo>
                    <a:pt x="3674" y="1916"/>
                  </a:lnTo>
                  <a:lnTo>
                    <a:pt x="17" y="0"/>
                  </a:lnTo>
                  <a:lnTo>
                    <a:pt x="0" y="30"/>
                  </a:lnTo>
                  <a:close/>
                </a:path>
              </a:pathLst>
            </a:custGeom>
            <a:solidFill>
              <a:srgbClr val="1F1A17"/>
            </a:solidFill>
            <a:ln w="9525">
              <a:solidFill>
                <a:schemeClr val="tx1"/>
              </a:solidFill>
              <a:round/>
              <a:headEnd/>
              <a:tailEnd/>
            </a:ln>
          </p:spPr>
          <p:txBody>
            <a:bodyPr/>
            <a:lstStyle/>
            <a:p>
              <a:endParaRPr lang="zh-CN" altLang="en-US"/>
            </a:p>
          </p:txBody>
        </p:sp>
        <p:sp>
          <p:nvSpPr>
            <p:cNvPr id="347" name="Freeform 779"/>
            <p:cNvSpPr>
              <a:spLocks noChangeArrowheads="1"/>
            </p:cNvSpPr>
            <p:nvPr/>
          </p:nvSpPr>
          <p:spPr bwMode="auto">
            <a:xfrm>
              <a:off x="5105822" y="4084984"/>
              <a:ext cx="23813" cy="25400"/>
            </a:xfrm>
            <a:custGeom>
              <a:avLst/>
              <a:gdLst>
                <a:gd name="T0" fmla="*/ 11776 w 91"/>
                <a:gd name="T1" fmla="*/ 25400 h 91"/>
                <a:gd name="T2" fmla="*/ 0 w 91"/>
                <a:gd name="T3" fmla="*/ 0 h 91"/>
                <a:gd name="T4" fmla="*/ 23813 w 91"/>
                <a:gd name="T5" fmla="*/ 0 h 91"/>
                <a:gd name="T6" fmla="*/ 11776 w 91"/>
                <a:gd name="T7" fmla="*/ 25400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1">
                  <a:moveTo>
                    <a:pt x="45" y="91"/>
                  </a:moveTo>
                  <a:lnTo>
                    <a:pt x="0" y="0"/>
                  </a:lnTo>
                  <a:lnTo>
                    <a:pt x="91" y="0"/>
                  </a:lnTo>
                  <a:lnTo>
                    <a:pt x="45" y="9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780"/>
            <p:cNvSpPr>
              <a:spLocks noChangeArrowheads="1"/>
            </p:cNvSpPr>
            <p:nvPr/>
          </p:nvSpPr>
          <p:spPr bwMode="auto">
            <a:xfrm>
              <a:off x="5113760" y="3624609"/>
              <a:ext cx="9525" cy="461963"/>
            </a:xfrm>
            <a:custGeom>
              <a:avLst/>
              <a:gdLst>
                <a:gd name="T0" fmla="*/ 9525 w 35"/>
                <a:gd name="T1" fmla="*/ 0 h 1741"/>
                <a:gd name="T2" fmla="*/ 0 w 35"/>
                <a:gd name="T3" fmla="*/ 0 h 1741"/>
                <a:gd name="T4" fmla="*/ 0 w 35"/>
                <a:gd name="T5" fmla="*/ 461963 h 1741"/>
                <a:gd name="T6" fmla="*/ 9525 w 35"/>
                <a:gd name="T7" fmla="*/ 461963 h 1741"/>
                <a:gd name="T8" fmla="*/ 9525 w 35"/>
                <a:gd name="T9" fmla="*/ 0 h 1741"/>
                <a:gd name="T10" fmla="*/ 0 w 35"/>
                <a:gd name="T11" fmla="*/ 0 h 1741"/>
                <a:gd name="T12" fmla="*/ 9525 w 35"/>
                <a:gd name="T13" fmla="*/ 0 h 1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1741">
                  <a:moveTo>
                    <a:pt x="35" y="0"/>
                  </a:moveTo>
                  <a:lnTo>
                    <a:pt x="0" y="0"/>
                  </a:lnTo>
                  <a:lnTo>
                    <a:pt x="0" y="1741"/>
                  </a:lnTo>
                  <a:lnTo>
                    <a:pt x="35" y="1741"/>
                  </a:lnTo>
                  <a:lnTo>
                    <a:pt x="35" y="0"/>
                  </a:lnTo>
                  <a:lnTo>
                    <a:pt x="0" y="0"/>
                  </a:lnTo>
                  <a:lnTo>
                    <a:pt x="35" y="0"/>
                  </a:lnTo>
                  <a:close/>
                </a:path>
              </a:pathLst>
            </a:custGeom>
            <a:solidFill>
              <a:srgbClr val="1F1A17"/>
            </a:solidFill>
            <a:ln w="9525">
              <a:solidFill>
                <a:schemeClr val="tx1"/>
              </a:solidFill>
              <a:round/>
              <a:headEnd/>
              <a:tailEnd/>
            </a:ln>
          </p:spPr>
          <p:txBody>
            <a:bodyPr/>
            <a:lstStyle/>
            <a:p>
              <a:endParaRPr lang="zh-CN" altLang="en-US"/>
            </a:p>
          </p:txBody>
        </p:sp>
        <p:sp>
          <p:nvSpPr>
            <p:cNvPr id="349" name="Freeform 781"/>
            <p:cNvSpPr>
              <a:spLocks noChangeArrowheads="1"/>
            </p:cNvSpPr>
            <p:nvPr/>
          </p:nvSpPr>
          <p:spPr bwMode="auto">
            <a:xfrm>
              <a:off x="5113760" y="3597622"/>
              <a:ext cx="20637" cy="26987"/>
            </a:xfrm>
            <a:custGeom>
              <a:avLst/>
              <a:gdLst>
                <a:gd name="T0" fmla="*/ 12640 w 80"/>
                <a:gd name="T1" fmla="*/ 1018 h 106"/>
                <a:gd name="T2" fmla="*/ 13414 w 80"/>
                <a:gd name="T3" fmla="*/ 0 h 106"/>
                <a:gd name="T4" fmla="*/ 11608 w 80"/>
                <a:gd name="T5" fmla="*/ 2291 h 106"/>
                <a:gd name="T6" fmla="*/ 9287 w 80"/>
                <a:gd name="T7" fmla="*/ 4837 h 106"/>
                <a:gd name="T8" fmla="*/ 7223 w 80"/>
                <a:gd name="T9" fmla="*/ 7892 h 106"/>
                <a:gd name="T10" fmla="*/ 4901 w 80"/>
                <a:gd name="T11" fmla="*/ 11457 h 106"/>
                <a:gd name="T12" fmla="*/ 3354 w 80"/>
                <a:gd name="T13" fmla="*/ 15021 h 106"/>
                <a:gd name="T14" fmla="*/ 1548 w 80"/>
                <a:gd name="T15" fmla="*/ 19095 h 106"/>
                <a:gd name="T16" fmla="*/ 516 w 80"/>
                <a:gd name="T17" fmla="*/ 22913 h 106"/>
                <a:gd name="T18" fmla="*/ 0 w 80"/>
                <a:gd name="T19" fmla="*/ 26987 h 106"/>
                <a:gd name="T20" fmla="*/ 9029 w 80"/>
                <a:gd name="T21" fmla="*/ 26987 h 106"/>
                <a:gd name="T22" fmla="*/ 9287 w 80"/>
                <a:gd name="T23" fmla="*/ 24696 h 106"/>
                <a:gd name="T24" fmla="*/ 10061 w 80"/>
                <a:gd name="T25" fmla="*/ 21895 h 106"/>
                <a:gd name="T26" fmla="*/ 11350 w 80"/>
                <a:gd name="T27" fmla="*/ 18840 h 106"/>
                <a:gd name="T28" fmla="*/ 12898 w 80"/>
                <a:gd name="T29" fmla="*/ 15785 h 106"/>
                <a:gd name="T30" fmla="*/ 14962 w 80"/>
                <a:gd name="T31" fmla="*/ 12475 h 106"/>
                <a:gd name="T32" fmla="*/ 16510 w 80"/>
                <a:gd name="T33" fmla="*/ 10184 h 106"/>
                <a:gd name="T34" fmla="*/ 18315 w 80"/>
                <a:gd name="T35" fmla="*/ 7892 h 106"/>
                <a:gd name="T36" fmla="*/ 19863 w 80"/>
                <a:gd name="T37" fmla="*/ 6110 h 106"/>
                <a:gd name="T38" fmla="*/ 20637 w 80"/>
                <a:gd name="T39" fmla="*/ 5092 h 106"/>
                <a:gd name="T40" fmla="*/ 12640 w 80"/>
                <a:gd name="T41" fmla="*/ 1018 h 1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06">
                  <a:moveTo>
                    <a:pt x="49" y="4"/>
                  </a:moveTo>
                  <a:lnTo>
                    <a:pt x="52" y="0"/>
                  </a:lnTo>
                  <a:lnTo>
                    <a:pt x="45" y="9"/>
                  </a:lnTo>
                  <a:lnTo>
                    <a:pt x="36" y="19"/>
                  </a:lnTo>
                  <a:lnTo>
                    <a:pt x="28" y="31"/>
                  </a:lnTo>
                  <a:lnTo>
                    <a:pt x="19" y="45"/>
                  </a:lnTo>
                  <a:lnTo>
                    <a:pt x="13" y="59"/>
                  </a:lnTo>
                  <a:lnTo>
                    <a:pt x="6" y="75"/>
                  </a:lnTo>
                  <a:lnTo>
                    <a:pt x="2" y="90"/>
                  </a:lnTo>
                  <a:lnTo>
                    <a:pt x="0" y="106"/>
                  </a:lnTo>
                  <a:lnTo>
                    <a:pt x="35" y="106"/>
                  </a:lnTo>
                  <a:lnTo>
                    <a:pt x="36" y="97"/>
                  </a:lnTo>
                  <a:lnTo>
                    <a:pt x="39" y="86"/>
                  </a:lnTo>
                  <a:lnTo>
                    <a:pt x="44" y="74"/>
                  </a:lnTo>
                  <a:lnTo>
                    <a:pt x="50" y="62"/>
                  </a:lnTo>
                  <a:lnTo>
                    <a:pt x="58" y="49"/>
                  </a:lnTo>
                  <a:lnTo>
                    <a:pt x="64" y="40"/>
                  </a:lnTo>
                  <a:lnTo>
                    <a:pt x="71" y="31"/>
                  </a:lnTo>
                  <a:lnTo>
                    <a:pt x="77" y="24"/>
                  </a:lnTo>
                  <a:lnTo>
                    <a:pt x="80" y="20"/>
                  </a:lnTo>
                  <a:lnTo>
                    <a:pt x="49" y="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782"/>
            <p:cNvSpPr>
              <a:spLocks noChangeArrowheads="1"/>
            </p:cNvSpPr>
            <p:nvPr/>
          </p:nvSpPr>
          <p:spPr bwMode="auto">
            <a:xfrm>
              <a:off x="5126460" y="3588097"/>
              <a:ext cx="12700" cy="14287"/>
            </a:xfrm>
            <a:custGeom>
              <a:avLst/>
              <a:gdLst>
                <a:gd name="T0" fmla="*/ 6350 w 46"/>
                <a:gd name="T1" fmla="*/ 0 h 55"/>
                <a:gd name="T2" fmla="*/ 4141 w 46"/>
                <a:gd name="T3" fmla="*/ 2338 h 55"/>
                <a:gd name="T4" fmla="*/ 2209 w 46"/>
                <a:gd name="T5" fmla="*/ 6234 h 55"/>
                <a:gd name="T6" fmla="*/ 0 w 46"/>
                <a:gd name="T7" fmla="*/ 10131 h 55"/>
                <a:gd name="T8" fmla="*/ 8559 w 46"/>
                <a:gd name="T9" fmla="*/ 14287 h 55"/>
                <a:gd name="T10" fmla="*/ 10491 w 46"/>
                <a:gd name="T11" fmla="*/ 10131 h 55"/>
                <a:gd name="T12" fmla="*/ 12700 w 46"/>
                <a:gd name="T13" fmla="*/ 6234 h 55"/>
                <a:gd name="T14" fmla="*/ 10491 w 46"/>
                <a:gd name="T15" fmla="*/ 8312 h 55"/>
                <a:gd name="T16" fmla="*/ 6350 w 46"/>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 h="55">
                  <a:moveTo>
                    <a:pt x="23" y="0"/>
                  </a:moveTo>
                  <a:lnTo>
                    <a:pt x="15" y="9"/>
                  </a:lnTo>
                  <a:lnTo>
                    <a:pt x="8" y="24"/>
                  </a:lnTo>
                  <a:lnTo>
                    <a:pt x="0" y="39"/>
                  </a:lnTo>
                  <a:lnTo>
                    <a:pt x="31" y="55"/>
                  </a:lnTo>
                  <a:lnTo>
                    <a:pt x="38" y="39"/>
                  </a:lnTo>
                  <a:lnTo>
                    <a:pt x="46" y="24"/>
                  </a:lnTo>
                  <a:lnTo>
                    <a:pt x="38" y="32"/>
                  </a:lnTo>
                  <a:lnTo>
                    <a:pt x="23"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783"/>
            <p:cNvSpPr>
              <a:spLocks noChangeArrowheads="1"/>
            </p:cNvSpPr>
            <p:nvPr/>
          </p:nvSpPr>
          <p:spPr bwMode="auto">
            <a:xfrm>
              <a:off x="5132810" y="3583334"/>
              <a:ext cx="14287" cy="12700"/>
            </a:xfrm>
            <a:custGeom>
              <a:avLst/>
              <a:gdLst>
                <a:gd name="T0" fmla="*/ 5514 w 57"/>
                <a:gd name="T1" fmla="*/ 4233 h 48"/>
                <a:gd name="T2" fmla="*/ 8021 w 57"/>
                <a:gd name="T3" fmla="*/ 0 h 48"/>
                <a:gd name="T4" fmla="*/ 3760 w 57"/>
                <a:gd name="T5" fmla="*/ 2117 h 48"/>
                <a:gd name="T6" fmla="*/ 0 w 57"/>
                <a:gd name="T7" fmla="*/ 4233 h 48"/>
                <a:gd name="T8" fmla="*/ 3760 w 57"/>
                <a:gd name="T9" fmla="*/ 12700 h 48"/>
                <a:gd name="T10" fmla="*/ 7770 w 57"/>
                <a:gd name="T11" fmla="*/ 10583 h 48"/>
                <a:gd name="T12" fmla="*/ 11781 w 57"/>
                <a:gd name="T13" fmla="*/ 8467 h 48"/>
                <a:gd name="T14" fmla="*/ 14287 w 57"/>
                <a:gd name="T15" fmla="*/ 4233 h 48"/>
                <a:gd name="T16" fmla="*/ 5514 w 57"/>
                <a:gd name="T17" fmla="*/ 4233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 h="48">
                  <a:moveTo>
                    <a:pt x="22" y="16"/>
                  </a:moveTo>
                  <a:lnTo>
                    <a:pt x="32" y="0"/>
                  </a:lnTo>
                  <a:lnTo>
                    <a:pt x="15" y="8"/>
                  </a:lnTo>
                  <a:lnTo>
                    <a:pt x="0" y="16"/>
                  </a:lnTo>
                  <a:lnTo>
                    <a:pt x="15" y="48"/>
                  </a:lnTo>
                  <a:lnTo>
                    <a:pt x="31" y="40"/>
                  </a:lnTo>
                  <a:lnTo>
                    <a:pt x="47" y="32"/>
                  </a:lnTo>
                  <a:lnTo>
                    <a:pt x="57" y="16"/>
                  </a:lnTo>
                  <a:lnTo>
                    <a:pt x="22" y="1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784"/>
            <p:cNvSpPr>
              <a:spLocks noChangeArrowheads="1"/>
            </p:cNvSpPr>
            <p:nvPr/>
          </p:nvSpPr>
          <p:spPr bwMode="auto">
            <a:xfrm>
              <a:off x="5139160" y="3580159"/>
              <a:ext cx="7937" cy="7938"/>
            </a:xfrm>
            <a:custGeom>
              <a:avLst/>
              <a:gdLst>
                <a:gd name="T0" fmla="*/ 907 w 35"/>
                <a:gd name="T1" fmla="*/ 0 h 28"/>
                <a:gd name="T2" fmla="*/ 0 w 35"/>
                <a:gd name="T3" fmla="*/ 3402 h 28"/>
                <a:gd name="T4" fmla="*/ 0 w 35"/>
                <a:gd name="T5" fmla="*/ 7938 h 28"/>
                <a:gd name="T6" fmla="*/ 7937 w 35"/>
                <a:gd name="T7" fmla="*/ 7938 h 28"/>
                <a:gd name="T8" fmla="*/ 7937 w 35"/>
                <a:gd name="T9" fmla="*/ 3402 h 28"/>
                <a:gd name="T10" fmla="*/ 907 w 35"/>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28">
                  <a:moveTo>
                    <a:pt x="4" y="0"/>
                  </a:moveTo>
                  <a:lnTo>
                    <a:pt x="0" y="12"/>
                  </a:lnTo>
                  <a:lnTo>
                    <a:pt x="0" y="28"/>
                  </a:lnTo>
                  <a:lnTo>
                    <a:pt x="35" y="28"/>
                  </a:lnTo>
                  <a:lnTo>
                    <a:pt x="35" y="12"/>
                  </a:lnTo>
                  <a:lnTo>
                    <a:pt x="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785"/>
            <p:cNvSpPr>
              <a:spLocks noChangeArrowheads="1"/>
            </p:cNvSpPr>
            <p:nvPr/>
          </p:nvSpPr>
          <p:spPr bwMode="auto">
            <a:xfrm>
              <a:off x="5139160" y="3576984"/>
              <a:ext cx="12700" cy="9525"/>
            </a:xfrm>
            <a:custGeom>
              <a:avLst/>
              <a:gdLst>
                <a:gd name="T0" fmla="*/ 2972 w 47"/>
                <a:gd name="T1" fmla="*/ 2931 h 39"/>
                <a:gd name="T2" fmla="*/ 4594 w 47"/>
                <a:gd name="T3" fmla="*/ 0 h 39"/>
                <a:gd name="T4" fmla="*/ 2432 w 47"/>
                <a:gd name="T5" fmla="*/ 1954 h 39"/>
                <a:gd name="T6" fmla="*/ 0 w 47"/>
                <a:gd name="T7" fmla="*/ 3663 h 39"/>
                <a:gd name="T8" fmla="*/ 7026 w 47"/>
                <a:gd name="T9" fmla="*/ 9525 h 39"/>
                <a:gd name="T10" fmla="*/ 8917 w 47"/>
                <a:gd name="T11" fmla="*/ 7815 h 39"/>
                <a:gd name="T12" fmla="*/ 11079 w 47"/>
                <a:gd name="T13" fmla="*/ 5862 h 39"/>
                <a:gd name="T14" fmla="*/ 12700 w 47"/>
                <a:gd name="T15" fmla="*/ 2931 h 39"/>
                <a:gd name="T16" fmla="*/ 2972 w 47"/>
                <a:gd name="T17" fmla="*/ 2931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7" h="39">
                  <a:moveTo>
                    <a:pt x="11" y="12"/>
                  </a:moveTo>
                  <a:lnTo>
                    <a:pt x="17" y="0"/>
                  </a:lnTo>
                  <a:lnTo>
                    <a:pt x="9" y="8"/>
                  </a:lnTo>
                  <a:lnTo>
                    <a:pt x="0" y="15"/>
                  </a:lnTo>
                  <a:lnTo>
                    <a:pt x="26" y="39"/>
                  </a:lnTo>
                  <a:lnTo>
                    <a:pt x="33" y="32"/>
                  </a:lnTo>
                  <a:lnTo>
                    <a:pt x="41" y="24"/>
                  </a:lnTo>
                  <a:lnTo>
                    <a:pt x="47" y="12"/>
                  </a:lnTo>
                  <a:lnTo>
                    <a:pt x="11" y="1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786"/>
            <p:cNvSpPr>
              <a:spLocks noChangeArrowheads="1"/>
            </p:cNvSpPr>
            <p:nvPr/>
          </p:nvSpPr>
          <p:spPr bwMode="auto">
            <a:xfrm>
              <a:off x="5142335" y="3570634"/>
              <a:ext cx="9525" cy="9525"/>
            </a:xfrm>
            <a:custGeom>
              <a:avLst/>
              <a:gdLst>
                <a:gd name="T0" fmla="*/ 4763 w 36"/>
                <a:gd name="T1" fmla="*/ 0 h 33"/>
                <a:gd name="T2" fmla="*/ 0 w 36"/>
                <a:gd name="T3" fmla="*/ 5195 h 33"/>
                <a:gd name="T4" fmla="*/ 0 w 36"/>
                <a:gd name="T5" fmla="*/ 9525 h 33"/>
                <a:gd name="T6" fmla="*/ 9525 w 36"/>
                <a:gd name="T7" fmla="*/ 9525 h 33"/>
                <a:gd name="T8" fmla="*/ 9525 w 36"/>
                <a:gd name="T9" fmla="*/ 5195 h 33"/>
                <a:gd name="T10" fmla="*/ 4763 w 36"/>
                <a:gd name="T11" fmla="*/ 0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3">
                  <a:moveTo>
                    <a:pt x="18" y="0"/>
                  </a:moveTo>
                  <a:lnTo>
                    <a:pt x="0" y="18"/>
                  </a:lnTo>
                  <a:lnTo>
                    <a:pt x="0" y="33"/>
                  </a:lnTo>
                  <a:lnTo>
                    <a:pt x="36" y="33"/>
                  </a:lnTo>
                  <a:lnTo>
                    <a:pt x="36" y="18"/>
                  </a:lnTo>
                  <a:lnTo>
                    <a:pt x="18"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787"/>
            <p:cNvSpPr>
              <a:spLocks noChangeArrowheads="1"/>
            </p:cNvSpPr>
            <p:nvPr/>
          </p:nvSpPr>
          <p:spPr bwMode="auto">
            <a:xfrm>
              <a:off x="5147097" y="3570634"/>
              <a:ext cx="7938" cy="9525"/>
            </a:xfrm>
            <a:custGeom>
              <a:avLst/>
              <a:gdLst>
                <a:gd name="T0" fmla="*/ 0 w 35"/>
                <a:gd name="T1" fmla="*/ 4899 h 35"/>
                <a:gd name="T2" fmla="*/ 3856 w 35"/>
                <a:gd name="T3" fmla="*/ 0 h 35"/>
                <a:gd name="T4" fmla="*/ 2268 w 35"/>
                <a:gd name="T5" fmla="*/ 0 h 35"/>
                <a:gd name="T6" fmla="*/ 454 w 35"/>
                <a:gd name="T7" fmla="*/ 0 h 35"/>
                <a:gd name="T8" fmla="*/ 454 w 35"/>
                <a:gd name="T9" fmla="*/ 9525 h 35"/>
                <a:gd name="T10" fmla="*/ 2268 w 35"/>
                <a:gd name="T11" fmla="*/ 9525 h 35"/>
                <a:gd name="T12" fmla="*/ 3856 w 35"/>
                <a:gd name="T13" fmla="*/ 9525 h 35"/>
                <a:gd name="T14" fmla="*/ 7938 w 35"/>
                <a:gd name="T15" fmla="*/ 4899 h 35"/>
                <a:gd name="T16" fmla="*/ 0 w 35"/>
                <a:gd name="T17" fmla="*/ 4899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35">
                  <a:moveTo>
                    <a:pt x="0" y="18"/>
                  </a:moveTo>
                  <a:lnTo>
                    <a:pt x="17" y="0"/>
                  </a:lnTo>
                  <a:lnTo>
                    <a:pt x="10" y="0"/>
                  </a:lnTo>
                  <a:lnTo>
                    <a:pt x="2" y="0"/>
                  </a:lnTo>
                  <a:lnTo>
                    <a:pt x="2" y="35"/>
                  </a:lnTo>
                  <a:lnTo>
                    <a:pt x="10" y="35"/>
                  </a:lnTo>
                  <a:lnTo>
                    <a:pt x="17" y="35"/>
                  </a:lnTo>
                  <a:lnTo>
                    <a:pt x="35" y="18"/>
                  </a:lnTo>
                  <a:lnTo>
                    <a:pt x="0" y="1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788"/>
            <p:cNvSpPr>
              <a:spLocks noChangeArrowheads="1"/>
            </p:cNvSpPr>
            <p:nvPr/>
          </p:nvSpPr>
          <p:spPr bwMode="auto">
            <a:xfrm>
              <a:off x="5147097" y="3572222"/>
              <a:ext cx="7938" cy="3175"/>
            </a:xfrm>
            <a:custGeom>
              <a:avLst/>
              <a:gdLst>
                <a:gd name="T0" fmla="*/ 7938 w 35"/>
                <a:gd name="T1" fmla="*/ 0 h 17"/>
                <a:gd name="T2" fmla="*/ 0 w 35"/>
                <a:gd name="T3" fmla="*/ 0 h 17"/>
                <a:gd name="T4" fmla="*/ 0 w 35"/>
                <a:gd name="T5" fmla="*/ 3175 h 17"/>
                <a:gd name="T6" fmla="*/ 7938 w 35"/>
                <a:gd name="T7" fmla="*/ 3175 h 17"/>
                <a:gd name="T8" fmla="*/ 7938 w 35"/>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35" y="0"/>
                  </a:moveTo>
                  <a:lnTo>
                    <a:pt x="0" y="0"/>
                  </a:lnTo>
                  <a:lnTo>
                    <a:pt x="0" y="17"/>
                  </a:lnTo>
                  <a:lnTo>
                    <a:pt x="35" y="17"/>
                  </a:lnTo>
                  <a:lnTo>
                    <a:pt x="3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Freeform 789"/>
            <p:cNvSpPr>
              <a:spLocks noChangeArrowheads="1"/>
            </p:cNvSpPr>
            <p:nvPr/>
          </p:nvSpPr>
          <p:spPr bwMode="auto">
            <a:xfrm>
              <a:off x="5147097" y="3567459"/>
              <a:ext cx="7938" cy="4763"/>
            </a:xfrm>
            <a:custGeom>
              <a:avLst/>
              <a:gdLst>
                <a:gd name="T0" fmla="*/ 0 w 35"/>
                <a:gd name="T1" fmla="*/ 0 h 15"/>
                <a:gd name="T2" fmla="*/ 0 w 35"/>
                <a:gd name="T3" fmla="*/ 0 h 15"/>
                <a:gd name="T4" fmla="*/ 0 w 35"/>
                <a:gd name="T5" fmla="*/ 2223 h 15"/>
                <a:gd name="T6" fmla="*/ 0 w 35"/>
                <a:gd name="T7" fmla="*/ 4763 h 15"/>
                <a:gd name="T8" fmla="*/ 7938 w 35"/>
                <a:gd name="T9" fmla="*/ 4763 h 15"/>
                <a:gd name="T10" fmla="*/ 7938 w 35"/>
                <a:gd name="T11" fmla="*/ 2223 h 15"/>
                <a:gd name="T12" fmla="*/ 7938 w 35"/>
                <a:gd name="T13" fmla="*/ 0 h 15"/>
                <a:gd name="T14" fmla="*/ 0 w 35"/>
                <a:gd name="T15" fmla="*/ 0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15">
                  <a:moveTo>
                    <a:pt x="0" y="0"/>
                  </a:moveTo>
                  <a:lnTo>
                    <a:pt x="0" y="0"/>
                  </a:lnTo>
                  <a:lnTo>
                    <a:pt x="0" y="7"/>
                  </a:lnTo>
                  <a:lnTo>
                    <a:pt x="0" y="15"/>
                  </a:lnTo>
                  <a:lnTo>
                    <a:pt x="35" y="15"/>
                  </a:lnTo>
                  <a:lnTo>
                    <a:pt x="35" y="7"/>
                  </a:lnTo>
                  <a:lnTo>
                    <a:pt x="35" y="0"/>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 name="Freeform 790"/>
            <p:cNvSpPr>
              <a:spLocks noChangeArrowheads="1"/>
            </p:cNvSpPr>
            <p:nvPr/>
          </p:nvSpPr>
          <p:spPr bwMode="auto">
            <a:xfrm>
              <a:off x="5147097" y="3562697"/>
              <a:ext cx="7938" cy="4762"/>
            </a:xfrm>
            <a:custGeom>
              <a:avLst/>
              <a:gdLst>
                <a:gd name="T0" fmla="*/ 7938 w 35"/>
                <a:gd name="T1" fmla="*/ 0 h 16"/>
                <a:gd name="T2" fmla="*/ 0 w 35"/>
                <a:gd name="T3" fmla="*/ 0 h 16"/>
                <a:gd name="T4" fmla="*/ 0 w 35"/>
                <a:gd name="T5" fmla="*/ 4762 h 16"/>
                <a:gd name="T6" fmla="*/ 7938 w 35"/>
                <a:gd name="T7" fmla="*/ 4762 h 16"/>
                <a:gd name="T8" fmla="*/ 7938 w 35"/>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6">
                  <a:moveTo>
                    <a:pt x="35" y="0"/>
                  </a:moveTo>
                  <a:lnTo>
                    <a:pt x="0" y="0"/>
                  </a:lnTo>
                  <a:lnTo>
                    <a:pt x="0" y="16"/>
                  </a:lnTo>
                  <a:lnTo>
                    <a:pt x="35" y="16"/>
                  </a:lnTo>
                  <a:lnTo>
                    <a:pt x="3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Freeform 791"/>
            <p:cNvSpPr>
              <a:spLocks noChangeArrowheads="1"/>
            </p:cNvSpPr>
            <p:nvPr/>
          </p:nvSpPr>
          <p:spPr bwMode="auto">
            <a:xfrm>
              <a:off x="5147097" y="3554759"/>
              <a:ext cx="7938" cy="9525"/>
            </a:xfrm>
            <a:custGeom>
              <a:avLst/>
              <a:gdLst>
                <a:gd name="T0" fmla="*/ 3856 w 35"/>
                <a:gd name="T1" fmla="*/ 0 h 35"/>
                <a:gd name="T2" fmla="*/ 0 w 35"/>
                <a:gd name="T3" fmla="*/ 4899 h 35"/>
                <a:gd name="T4" fmla="*/ 0 w 35"/>
                <a:gd name="T5" fmla="*/ 7076 h 35"/>
                <a:gd name="T6" fmla="*/ 0 w 35"/>
                <a:gd name="T7" fmla="*/ 8981 h 35"/>
                <a:gd name="T8" fmla="*/ 7938 w 35"/>
                <a:gd name="T9" fmla="*/ 8981 h 35"/>
                <a:gd name="T10" fmla="*/ 7938 w 35"/>
                <a:gd name="T11" fmla="*/ 7076 h 35"/>
                <a:gd name="T12" fmla="*/ 7938 w 35"/>
                <a:gd name="T13" fmla="*/ 4899 h 35"/>
                <a:gd name="T14" fmla="*/ 3856 w 35"/>
                <a:gd name="T15" fmla="*/ 9525 h 35"/>
                <a:gd name="T16" fmla="*/ 3856 w 35"/>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35">
                  <a:moveTo>
                    <a:pt x="17" y="0"/>
                  </a:moveTo>
                  <a:lnTo>
                    <a:pt x="0" y="18"/>
                  </a:lnTo>
                  <a:lnTo>
                    <a:pt x="0" y="26"/>
                  </a:lnTo>
                  <a:lnTo>
                    <a:pt x="0" y="33"/>
                  </a:lnTo>
                  <a:lnTo>
                    <a:pt x="35" y="33"/>
                  </a:lnTo>
                  <a:lnTo>
                    <a:pt x="35" y="26"/>
                  </a:lnTo>
                  <a:lnTo>
                    <a:pt x="35" y="18"/>
                  </a:lnTo>
                  <a:lnTo>
                    <a:pt x="17" y="35"/>
                  </a:lnTo>
                  <a:lnTo>
                    <a:pt x="17"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792"/>
            <p:cNvSpPr>
              <a:spLocks noChangeArrowheads="1"/>
            </p:cNvSpPr>
            <p:nvPr/>
          </p:nvSpPr>
          <p:spPr bwMode="auto">
            <a:xfrm>
              <a:off x="5151860" y="3554759"/>
              <a:ext cx="7937" cy="9525"/>
            </a:xfrm>
            <a:custGeom>
              <a:avLst/>
              <a:gdLst>
                <a:gd name="T0" fmla="*/ 7937 w 33"/>
                <a:gd name="T1" fmla="*/ 4899 h 35"/>
                <a:gd name="T2" fmla="*/ 3848 w 33"/>
                <a:gd name="T3" fmla="*/ 0 h 35"/>
                <a:gd name="T4" fmla="*/ 0 w 33"/>
                <a:gd name="T5" fmla="*/ 0 h 35"/>
                <a:gd name="T6" fmla="*/ 0 w 33"/>
                <a:gd name="T7" fmla="*/ 9525 h 35"/>
                <a:gd name="T8" fmla="*/ 3848 w 33"/>
                <a:gd name="T9" fmla="*/ 9525 h 35"/>
                <a:gd name="T10" fmla="*/ 7937 w 33"/>
                <a:gd name="T11" fmla="*/ 4899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5">
                  <a:moveTo>
                    <a:pt x="33" y="18"/>
                  </a:moveTo>
                  <a:lnTo>
                    <a:pt x="16" y="0"/>
                  </a:lnTo>
                  <a:lnTo>
                    <a:pt x="0" y="0"/>
                  </a:lnTo>
                  <a:lnTo>
                    <a:pt x="0" y="35"/>
                  </a:lnTo>
                  <a:lnTo>
                    <a:pt x="16" y="35"/>
                  </a:lnTo>
                  <a:lnTo>
                    <a:pt x="33" y="1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793"/>
            <p:cNvSpPr>
              <a:spLocks noChangeArrowheads="1"/>
            </p:cNvSpPr>
            <p:nvPr/>
          </p:nvSpPr>
          <p:spPr bwMode="auto">
            <a:xfrm>
              <a:off x="5150272" y="3549997"/>
              <a:ext cx="9525" cy="9525"/>
            </a:xfrm>
            <a:custGeom>
              <a:avLst/>
              <a:gdLst>
                <a:gd name="T0" fmla="*/ 0 w 35"/>
                <a:gd name="T1" fmla="*/ 0 h 32"/>
                <a:gd name="T2" fmla="*/ 0 w 35"/>
                <a:gd name="T3" fmla="*/ 0 h 32"/>
                <a:gd name="T4" fmla="*/ 0 w 35"/>
                <a:gd name="T5" fmla="*/ 4763 h 32"/>
                <a:gd name="T6" fmla="*/ 0 w 35"/>
                <a:gd name="T7" fmla="*/ 9525 h 32"/>
                <a:gd name="T8" fmla="*/ 9525 w 35"/>
                <a:gd name="T9" fmla="*/ 9525 h 32"/>
                <a:gd name="T10" fmla="*/ 9525 w 35"/>
                <a:gd name="T11" fmla="*/ 4763 h 32"/>
                <a:gd name="T12" fmla="*/ 9525 w 35"/>
                <a:gd name="T13" fmla="*/ 0 h 32"/>
                <a:gd name="T14" fmla="*/ 0 w 35"/>
                <a:gd name="T15" fmla="*/ 0 h 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32">
                  <a:moveTo>
                    <a:pt x="0" y="0"/>
                  </a:moveTo>
                  <a:lnTo>
                    <a:pt x="0" y="0"/>
                  </a:lnTo>
                  <a:lnTo>
                    <a:pt x="0" y="16"/>
                  </a:lnTo>
                  <a:lnTo>
                    <a:pt x="0" y="32"/>
                  </a:lnTo>
                  <a:lnTo>
                    <a:pt x="35" y="32"/>
                  </a:lnTo>
                  <a:lnTo>
                    <a:pt x="35" y="16"/>
                  </a:lnTo>
                  <a:lnTo>
                    <a:pt x="35" y="0"/>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794"/>
            <p:cNvSpPr>
              <a:spLocks noChangeArrowheads="1"/>
            </p:cNvSpPr>
            <p:nvPr/>
          </p:nvSpPr>
          <p:spPr bwMode="auto">
            <a:xfrm>
              <a:off x="5150272" y="3546822"/>
              <a:ext cx="9525" cy="3175"/>
            </a:xfrm>
            <a:custGeom>
              <a:avLst/>
              <a:gdLst>
                <a:gd name="T0" fmla="*/ 9525 w 35"/>
                <a:gd name="T1" fmla="*/ 0 h 15"/>
                <a:gd name="T2" fmla="*/ 0 w 35"/>
                <a:gd name="T3" fmla="*/ 0 h 15"/>
                <a:gd name="T4" fmla="*/ 0 w 35"/>
                <a:gd name="T5" fmla="*/ 3175 h 15"/>
                <a:gd name="T6" fmla="*/ 9525 w 35"/>
                <a:gd name="T7" fmla="*/ 3175 h 15"/>
                <a:gd name="T8" fmla="*/ 9525 w 35"/>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5">
                  <a:moveTo>
                    <a:pt x="35" y="0"/>
                  </a:moveTo>
                  <a:lnTo>
                    <a:pt x="0" y="0"/>
                  </a:lnTo>
                  <a:lnTo>
                    <a:pt x="0" y="15"/>
                  </a:lnTo>
                  <a:lnTo>
                    <a:pt x="35" y="15"/>
                  </a:lnTo>
                  <a:lnTo>
                    <a:pt x="3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795"/>
            <p:cNvSpPr>
              <a:spLocks noChangeArrowheads="1"/>
            </p:cNvSpPr>
            <p:nvPr/>
          </p:nvSpPr>
          <p:spPr bwMode="auto">
            <a:xfrm>
              <a:off x="5147097" y="3530947"/>
              <a:ext cx="12700" cy="15875"/>
            </a:xfrm>
            <a:custGeom>
              <a:avLst/>
              <a:gdLst>
                <a:gd name="T0" fmla="*/ 0 w 48"/>
                <a:gd name="T1" fmla="*/ 5556 h 60"/>
                <a:gd name="T2" fmla="*/ 794 w 48"/>
                <a:gd name="T3" fmla="*/ 6615 h 60"/>
                <a:gd name="T4" fmla="*/ 2117 w 48"/>
                <a:gd name="T5" fmla="*/ 8731 h 60"/>
                <a:gd name="T6" fmla="*/ 2646 w 48"/>
                <a:gd name="T7" fmla="*/ 10054 h 60"/>
                <a:gd name="T8" fmla="*/ 3175 w 48"/>
                <a:gd name="T9" fmla="*/ 11377 h 60"/>
                <a:gd name="T10" fmla="*/ 3440 w 48"/>
                <a:gd name="T11" fmla="*/ 13494 h 60"/>
                <a:gd name="T12" fmla="*/ 3440 w 48"/>
                <a:gd name="T13" fmla="*/ 15875 h 60"/>
                <a:gd name="T14" fmla="*/ 12700 w 48"/>
                <a:gd name="T15" fmla="*/ 15875 h 60"/>
                <a:gd name="T16" fmla="*/ 12435 w 48"/>
                <a:gd name="T17" fmla="*/ 12171 h 60"/>
                <a:gd name="T18" fmla="*/ 12171 w 48"/>
                <a:gd name="T19" fmla="*/ 9260 h 60"/>
                <a:gd name="T20" fmla="*/ 11377 w 48"/>
                <a:gd name="T21" fmla="*/ 6615 h 60"/>
                <a:gd name="T22" fmla="*/ 10054 w 48"/>
                <a:gd name="T23" fmla="*/ 4498 h 60"/>
                <a:gd name="T24" fmla="*/ 8731 w 48"/>
                <a:gd name="T25" fmla="*/ 1588 h 60"/>
                <a:gd name="T26" fmla="*/ 7144 w 48"/>
                <a:gd name="T27" fmla="*/ 0 h 60"/>
                <a:gd name="T28" fmla="*/ 8202 w 48"/>
                <a:gd name="T29" fmla="*/ 1323 h 60"/>
                <a:gd name="T30" fmla="*/ 0 w 48"/>
                <a:gd name="T31" fmla="*/ 5556 h 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 h="60">
                  <a:moveTo>
                    <a:pt x="0" y="21"/>
                  </a:moveTo>
                  <a:lnTo>
                    <a:pt x="3" y="25"/>
                  </a:lnTo>
                  <a:lnTo>
                    <a:pt x="8" y="33"/>
                  </a:lnTo>
                  <a:lnTo>
                    <a:pt x="10" y="38"/>
                  </a:lnTo>
                  <a:lnTo>
                    <a:pt x="12" y="43"/>
                  </a:lnTo>
                  <a:lnTo>
                    <a:pt x="13" y="51"/>
                  </a:lnTo>
                  <a:lnTo>
                    <a:pt x="13" y="60"/>
                  </a:lnTo>
                  <a:lnTo>
                    <a:pt x="48" y="60"/>
                  </a:lnTo>
                  <a:lnTo>
                    <a:pt x="47" y="46"/>
                  </a:lnTo>
                  <a:lnTo>
                    <a:pt x="46" y="35"/>
                  </a:lnTo>
                  <a:lnTo>
                    <a:pt x="43" y="25"/>
                  </a:lnTo>
                  <a:lnTo>
                    <a:pt x="38" y="17"/>
                  </a:lnTo>
                  <a:lnTo>
                    <a:pt x="33" y="6"/>
                  </a:lnTo>
                  <a:lnTo>
                    <a:pt x="27" y="0"/>
                  </a:lnTo>
                  <a:lnTo>
                    <a:pt x="31" y="5"/>
                  </a:lnTo>
                  <a:lnTo>
                    <a:pt x="0" y="2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796"/>
            <p:cNvSpPr>
              <a:spLocks noChangeArrowheads="1"/>
            </p:cNvSpPr>
            <p:nvPr/>
          </p:nvSpPr>
          <p:spPr bwMode="auto">
            <a:xfrm>
              <a:off x="5142335" y="3523009"/>
              <a:ext cx="12700" cy="14288"/>
            </a:xfrm>
            <a:custGeom>
              <a:avLst/>
              <a:gdLst>
                <a:gd name="T0" fmla="*/ 828 w 46"/>
                <a:gd name="T1" fmla="*/ 6869 h 52"/>
                <a:gd name="T2" fmla="*/ 0 w 46"/>
                <a:gd name="T3" fmla="*/ 5495 h 52"/>
                <a:gd name="T4" fmla="*/ 1933 w 46"/>
                <a:gd name="T5" fmla="*/ 9892 h 52"/>
                <a:gd name="T6" fmla="*/ 4141 w 46"/>
                <a:gd name="T7" fmla="*/ 14288 h 52"/>
                <a:gd name="T8" fmla="*/ 12700 w 46"/>
                <a:gd name="T9" fmla="*/ 9892 h 52"/>
                <a:gd name="T10" fmla="*/ 10491 w 46"/>
                <a:gd name="T11" fmla="*/ 5495 h 52"/>
                <a:gd name="T12" fmla="*/ 8283 w 46"/>
                <a:gd name="T13" fmla="*/ 1374 h 52"/>
                <a:gd name="T14" fmla="*/ 7454 w 46"/>
                <a:gd name="T15" fmla="*/ 0 h 52"/>
                <a:gd name="T16" fmla="*/ 828 w 46"/>
                <a:gd name="T17" fmla="*/ 6869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 h="52">
                  <a:moveTo>
                    <a:pt x="3" y="25"/>
                  </a:moveTo>
                  <a:lnTo>
                    <a:pt x="0" y="20"/>
                  </a:lnTo>
                  <a:lnTo>
                    <a:pt x="7" y="36"/>
                  </a:lnTo>
                  <a:lnTo>
                    <a:pt x="15" y="52"/>
                  </a:lnTo>
                  <a:lnTo>
                    <a:pt x="46" y="36"/>
                  </a:lnTo>
                  <a:lnTo>
                    <a:pt x="38" y="20"/>
                  </a:lnTo>
                  <a:lnTo>
                    <a:pt x="30" y="5"/>
                  </a:lnTo>
                  <a:lnTo>
                    <a:pt x="27" y="0"/>
                  </a:lnTo>
                  <a:lnTo>
                    <a:pt x="3"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797"/>
            <p:cNvSpPr>
              <a:spLocks noChangeArrowheads="1"/>
            </p:cNvSpPr>
            <p:nvPr/>
          </p:nvSpPr>
          <p:spPr bwMode="auto">
            <a:xfrm>
              <a:off x="5131222" y="3518247"/>
              <a:ext cx="19050" cy="12700"/>
            </a:xfrm>
            <a:custGeom>
              <a:avLst/>
              <a:gdLst>
                <a:gd name="T0" fmla="*/ 0 w 71"/>
                <a:gd name="T1" fmla="*/ 6927 h 44"/>
                <a:gd name="T2" fmla="*/ 0 w 71"/>
                <a:gd name="T3" fmla="*/ 6927 h 44"/>
                <a:gd name="T4" fmla="*/ 1610 w 71"/>
                <a:gd name="T5" fmla="*/ 8659 h 44"/>
                <a:gd name="T6" fmla="*/ 3220 w 71"/>
                <a:gd name="T7" fmla="*/ 10102 h 44"/>
                <a:gd name="T8" fmla="*/ 4830 w 71"/>
                <a:gd name="T9" fmla="*/ 10968 h 44"/>
                <a:gd name="T10" fmla="*/ 6708 w 71"/>
                <a:gd name="T11" fmla="*/ 12123 h 44"/>
                <a:gd name="T12" fmla="*/ 9659 w 71"/>
                <a:gd name="T13" fmla="*/ 12700 h 44"/>
                <a:gd name="T14" fmla="*/ 12342 w 71"/>
                <a:gd name="T15" fmla="*/ 12123 h 44"/>
                <a:gd name="T16" fmla="*/ 13684 w 71"/>
                <a:gd name="T17" fmla="*/ 11834 h 44"/>
                <a:gd name="T18" fmla="*/ 13952 w 71"/>
                <a:gd name="T19" fmla="*/ 11545 h 44"/>
                <a:gd name="T20" fmla="*/ 12879 w 71"/>
                <a:gd name="T21" fmla="*/ 11545 h 44"/>
                <a:gd name="T22" fmla="*/ 12611 w 71"/>
                <a:gd name="T23" fmla="*/ 11545 h 44"/>
                <a:gd name="T24" fmla="*/ 12342 w 71"/>
                <a:gd name="T25" fmla="*/ 11545 h 44"/>
                <a:gd name="T26" fmla="*/ 12611 w 71"/>
                <a:gd name="T27" fmla="*/ 11545 h 44"/>
                <a:gd name="T28" fmla="*/ 19050 w 71"/>
                <a:gd name="T29" fmla="*/ 4330 h 44"/>
                <a:gd name="T30" fmla="*/ 17977 w 71"/>
                <a:gd name="T31" fmla="*/ 3175 h 44"/>
                <a:gd name="T32" fmla="*/ 16367 w 71"/>
                <a:gd name="T33" fmla="*/ 2309 h 44"/>
                <a:gd name="T34" fmla="*/ 14757 w 71"/>
                <a:gd name="T35" fmla="*/ 1443 h 44"/>
                <a:gd name="T36" fmla="*/ 12611 w 71"/>
                <a:gd name="T37" fmla="*/ 1443 h 44"/>
                <a:gd name="T38" fmla="*/ 10732 w 71"/>
                <a:gd name="T39" fmla="*/ 2309 h 44"/>
                <a:gd name="T40" fmla="*/ 9927 w 71"/>
                <a:gd name="T41" fmla="*/ 2598 h 44"/>
                <a:gd name="T42" fmla="*/ 9391 w 71"/>
                <a:gd name="T43" fmla="*/ 2598 h 44"/>
                <a:gd name="T44" fmla="*/ 8854 w 71"/>
                <a:gd name="T45" fmla="*/ 2020 h 44"/>
                <a:gd name="T46" fmla="*/ 7781 w 71"/>
                <a:gd name="T47" fmla="*/ 1155 h 44"/>
                <a:gd name="T48" fmla="*/ 6439 w 71"/>
                <a:gd name="T49" fmla="*/ 0 h 44"/>
                <a:gd name="T50" fmla="*/ 0 w 71"/>
                <a:gd name="T51" fmla="*/ 6927 h 4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1" h="44">
                  <a:moveTo>
                    <a:pt x="0" y="24"/>
                  </a:moveTo>
                  <a:lnTo>
                    <a:pt x="0" y="24"/>
                  </a:lnTo>
                  <a:lnTo>
                    <a:pt x="6" y="30"/>
                  </a:lnTo>
                  <a:lnTo>
                    <a:pt x="12" y="35"/>
                  </a:lnTo>
                  <a:lnTo>
                    <a:pt x="18" y="38"/>
                  </a:lnTo>
                  <a:lnTo>
                    <a:pt x="25" y="42"/>
                  </a:lnTo>
                  <a:lnTo>
                    <a:pt x="36" y="44"/>
                  </a:lnTo>
                  <a:lnTo>
                    <a:pt x="46" y="42"/>
                  </a:lnTo>
                  <a:lnTo>
                    <a:pt x="51" y="41"/>
                  </a:lnTo>
                  <a:lnTo>
                    <a:pt x="52" y="40"/>
                  </a:lnTo>
                  <a:lnTo>
                    <a:pt x="48" y="40"/>
                  </a:lnTo>
                  <a:lnTo>
                    <a:pt x="47" y="40"/>
                  </a:lnTo>
                  <a:lnTo>
                    <a:pt x="46" y="40"/>
                  </a:lnTo>
                  <a:lnTo>
                    <a:pt x="47" y="40"/>
                  </a:lnTo>
                  <a:lnTo>
                    <a:pt x="71" y="15"/>
                  </a:lnTo>
                  <a:lnTo>
                    <a:pt x="67" y="11"/>
                  </a:lnTo>
                  <a:lnTo>
                    <a:pt x="61" y="8"/>
                  </a:lnTo>
                  <a:lnTo>
                    <a:pt x="55" y="5"/>
                  </a:lnTo>
                  <a:lnTo>
                    <a:pt x="47" y="5"/>
                  </a:lnTo>
                  <a:lnTo>
                    <a:pt x="40" y="8"/>
                  </a:lnTo>
                  <a:lnTo>
                    <a:pt x="37" y="9"/>
                  </a:lnTo>
                  <a:lnTo>
                    <a:pt x="35" y="9"/>
                  </a:lnTo>
                  <a:lnTo>
                    <a:pt x="33" y="7"/>
                  </a:lnTo>
                  <a:lnTo>
                    <a:pt x="29" y="4"/>
                  </a:lnTo>
                  <a:lnTo>
                    <a:pt x="24" y="0"/>
                  </a:lnTo>
                  <a:lnTo>
                    <a:pt x="0" y="2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798"/>
            <p:cNvSpPr>
              <a:spLocks noChangeArrowheads="1"/>
            </p:cNvSpPr>
            <p:nvPr/>
          </p:nvSpPr>
          <p:spPr bwMode="auto">
            <a:xfrm>
              <a:off x="5123285" y="3510309"/>
              <a:ext cx="14287" cy="14288"/>
            </a:xfrm>
            <a:custGeom>
              <a:avLst/>
              <a:gdLst>
                <a:gd name="T0" fmla="*/ 0 w 55"/>
                <a:gd name="T1" fmla="*/ 6123 h 56"/>
                <a:gd name="T2" fmla="*/ 0 w 55"/>
                <a:gd name="T3" fmla="*/ 6379 h 56"/>
                <a:gd name="T4" fmla="*/ 3896 w 55"/>
                <a:gd name="T5" fmla="*/ 10461 h 56"/>
                <a:gd name="T6" fmla="*/ 8053 w 55"/>
                <a:gd name="T7" fmla="*/ 14288 h 56"/>
                <a:gd name="T8" fmla="*/ 14287 w 55"/>
                <a:gd name="T9" fmla="*/ 8165 h 56"/>
                <a:gd name="T10" fmla="*/ 10391 w 55"/>
                <a:gd name="T11" fmla="*/ 3827 h 56"/>
                <a:gd name="T12" fmla="*/ 6234 w 55"/>
                <a:gd name="T13" fmla="*/ 0 h 56"/>
                <a:gd name="T14" fmla="*/ 0 w 55"/>
                <a:gd name="T15" fmla="*/ 6123 h 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 h="56">
                  <a:moveTo>
                    <a:pt x="0" y="24"/>
                  </a:moveTo>
                  <a:lnTo>
                    <a:pt x="0" y="25"/>
                  </a:lnTo>
                  <a:lnTo>
                    <a:pt x="15" y="41"/>
                  </a:lnTo>
                  <a:lnTo>
                    <a:pt x="31" y="56"/>
                  </a:lnTo>
                  <a:lnTo>
                    <a:pt x="55" y="32"/>
                  </a:lnTo>
                  <a:lnTo>
                    <a:pt x="40" y="15"/>
                  </a:lnTo>
                  <a:lnTo>
                    <a:pt x="24" y="0"/>
                  </a:lnTo>
                  <a:lnTo>
                    <a:pt x="0" y="2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799"/>
            <p:cNvSpPr>
              <a:spLocks noChangeArrowheads="1"/>
            </p:cNvSpPr>
            <p:nvPr/>
          </p:nvSpPr>
          <p:spPr bwMode="auto">
            <a:xfrm>
              <a:off x="5118522" y="3505547"/>
              <a:ext cx="11113" cy="11112"/>
            </a:xfrm>
            <a:custGeom>
              <a:avLst/>
              <a:gdLst>
                <a:gd name="T0" fmla="*/ 3612 w 40"/>
                <a:gd name="T1" fmla="*/ 0 h 45"/>
                <a:gd name="T2" fmla="*/ 0 w 40"/>
                <a:gd name="T3" fmla="*/ 7408 h 45"/>
                <a:gd name="T4" fmla="*/ 4445 w 40"/>
                <a:gd name="T5" fmla="*/ 11112 h 45"/>
                <a:gd name="T6" fmla="*/ 11113 w 40"/>
                <a:gd name="T7" fmla="*/ 5186 h 45"/>
                <a:gd name="T8" fmla="*/ 6946 w 40"/>
                <a:gd name="T9" fmla="*/ 1482 h 45"/>
                <a:gd name="T10" fmla="*/ 3612 w 40"/>
                <a:gd name="T11" fmla="*/ 0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45">
                  <a:moveTo>
                    <a:pt x="13" y="0"/>
                  </a:moveTo>
                  <a:lnTo>
                    <a:pt x="0" y="30"/>
                  </a:lnTo>
                  <a:lnTo>
                    <a:pt x="16" y="45"/>
                  </a:lnTo>
                  <a:lnTo>
                    <a:pt x="40" y="21"/>
                  </a:lnTo>
                  <a:lnTo>
                    <a:pt x="25" y="6"/>
                  </a:lnTo>
                  <a:lnTo>
                    <a:pt x="13"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800"/>
            <p:cNvSpPr>
              <a:spLocks noChangeArrowheads="1"/>
            </p:cNvSpPr>
            <p:nvPr/>
          </p:nvSpPr>
          <p:spPr bwMode="auto">
            <a:xfrm>
              <a:off x="5113760" y="3505547"/>
              <a:ext cx="9525" cy="7937"/>
            </a:xfrm>
            <a:custGeom>
              <a:avLst/>
              <a:gdLst>
                <a:gd name="T0" fmla="*/ 0 w 35"/>
                <a:gd name="T1" fmla="*/ 4082 h 35"/>
                <a:gd name="T2" fmla="*/ 4626 w 35"/>
                <a:gd name="T3" fmla="*/ 7937 h 35"/>
                <a:gd name="T4" fmla="*/ 6804 w 35"/>
                <a:gd name="T5" fmla="*/ 7937 h 35"/>
                <a:gd name="T6" fmla="*/ 9253 w 35"/>
                <a:gd name="T7" fmla="*/ 7937 h 35"/>
                <a:gd name="T8" fmla="*/ 9253 w 35"/>
                <a:gd name="T9" fmla="*/ 0 h 35"/>
                <a:gd name="T10" fmla="*/ 6804 w 35"/>
                <a:gd name="T11" fmla="*/ 0 h 35"/>
                <a:gd name="T12" fmla="*/ 4626 w 35"/>
                <a:gd name="T13" fmla="*/ 0 h 35"/>
                <a:gd name="T14" fmla="*/ 9525 w 35"/>
                <a:gd name="T15" fmla="*/ 4082 h 35"/>
                <a:gd name="T16" fmla="*/ 0 w 35"/>
                <a:gd name="T17" fmla="*/ 4082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35">
                  <a:moveTo>
                    <a:pt x="0" y="18"/>
                  </a:moveTo>
                  <a:lnTo>
                    <a:pt x="17" y="35"/>
                  </a:lnTo>
                  <a:lnTo>
                    <a:pt x="25" y="35"/>
                  </a:lnTo>
                  <a:lnTo>
                    <a:pt x="34" y="35"/>
                  </a:lnTo>
                  <a:lnTo>
                    <a:pt x="34" y="0"/>
                  </a:lnTo>
                  <a:lnTo>
                    <a:pt x="25" y="0"/>
                  </a:lnTo>
                  <a:lnTo>
                    <a:pt x="17" y="0"/>
                  </a:lnTo>
                  <a:lnTo>
                    <a:pt x="35" y="18"/>
                  </a:lnTo>
                  <a:lnTo>
                    <a:pt x="0" y="1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801"/>
            <p:cNvSpPr>
              <a:spLocks noChangeArrowheads="1"/>
            </p:cNvSpPr>
            <p:nvPr/>
          </p:nvSpPr>
          <p:spPr bwMode="auto">
            <a:xfrm>
              <a:off x="5113760" y="3500784"/>
              <a:ext cx="9525" cy="7938"/>
            </a:xfrm>
            <a:custGeom>
              <a:avLst/>
              <a:gdLst>
                <a:gd name="T0" fmla="*/ 4626 w 35"/>
                <a:gd name="T1" fmla="*/ 0 h 33"/>
                <a:gd name="T2" fmla="*/ 0 w 35"/>
                <a:gd name="T3" fmla="*/ 4089 h 33"/>
                <a:gd name="T4" fmla="*/ 0 w 35"/>
                <a:gd name="T5" fmla="*/ 7938 h 33"/>
                <a:gd name="T6" fmla="*/ 9525 w 35"/>
                <a:gd name="T7" fmla="*/ 7938 h 33"/>
                <a:gd name="T8" fmla="*/ 9525 w 35"/>
                <a:gd name="T9" fmla="*/ 4089 h 33"/>
                <a:gd name="T10" fmla="*/ 4626 w 35"/>
                <a:gd name="T11" fmla="*/ 0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33">
                  <a:moveTo>
                    <a:pt x="17" y="0"/>
                  </a:moveTo>
                  <a:lnTo>
                    <a:pt x="0" y="17"/>
                  </a:lnTo>
                  <a:lnTo>
                    <a:pt x="0" y="33"/>
                  </a:lnTo>
                  <a:lnTo>
                    <a:pt x="35" y="33"/>
                  </a:lnTo>
                  <a:lnTo>
                    <a:pt x="35" y="17"/>
                  </a:lnTo>
                  <a:lnTo>
                    <a:pt x="17"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802"/>
            <p:cNvSpPr>
              <a:spLocks noChangeArrowheads="1"/>
            </p:cNvSpPr>
            <p:nvPr/>
          </p:nvSpPr>
          <p:spPr bwMode="auto">
            <a:xfrm>
              <a:off x="5108997" y="3492847"/>
              <a:ext cx="11113" cy="17462"/>
            </a:xfrm>
            <a:custGeom>
              <a:avLst/>
              <a:gdLst>
                <a:gd name="T0" fmla="*/ 0 w 42"/>
                <a:gd name="T1" fmla="*/ 0 h 65"/>
                <a:gd name="T2" fmla="*/ 265 w 42"/>
                <a:gd name="T3" fmla="*/ 4836 h 65"/>
                <a:gd name="T4" fmla="*/ 1058 w 42"/>
                <a:gd name="T5" fmla="*/ 8328 h 65"/>
                <a:gd name="T6" fmla="*/ 1852 w 42"/>
                <a:gd name="T7" fmla="*/ 11283 h 65"/>
                <a:gd name="T8" fmla="*/ 3175 w 42"/>
                <a:gd name="T9" fmla="*/ 13970 h 65"/>
                <a:gd name="T10" fmla="*/ 5557 w 42"/>
                <a:gd name="T11" fmla="*/ 16387 h 65"/>
                <a:gd name="T12" fmla="*/ 8732 w 42"/>
                <a:gd name="T13" fmla="*/ 17462 h 65"/>
                <a:gd name="T14" fmla="*/ 8732 w 42"/>
                <a:gd name="T15" fmla="*/ 8059 h 65"/>
                <a:gd name="T16" fmla="*/ 11113 w 42"/>
                <a:gd name="T17" fmla="*/ 8597 h 65"/>
                <a:gd name="T18" fmla="*/ 10584 w 42"/>
                <a:gd name="T19" fmla="*/ 8328 h 65"/>
                <a:gd name="T20" fmla="*/ 10319 w 42"/>
                <a:gd name="T21" fmla="*/ 8059 h 65"/>
                <a:gd name="T22" fmla="*/ 10055 w 42"/>
                <a:gd name="T23" fmla="*/ 6448 h 65"/>
                <a:gd name="T24" fmla="*/ 9261 w 42"/>
                <a:gd name="T25" fmla="*/ 3761 h 65"/>
                <a:gd name="T26" fmla="*/ 9261 w 42"/>
                <a:gd name="T27" fmla="*/ 0 h 65"/>
                <a:gd name="T28" fmla="*/ 0 w 42"/>
                <a:gd name="T29" fmla="*/ 0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65">
                  <a:moveTo>
                    <a:pt x="0" y="0"/>
                  </a:moveTo>
                  <a:lnTo>
                    <a:pt x="1" y="18"/>
                  </a:lnTo>
                  <a:lnTo>
                    <a:pt x="4" y="31"/>
                  </a:lnTo>
                  <a:lnTo>
                    <a:pt x="7" y="42"/>
                  </a:lnTo>
                  <a:lnTo>
                    <a:pt x="12" y="52"/>
                  </a:lnTo>
                  <a:lnTo>
                    <a:pt x="21" y="61"/>
                  </a:lnTo>
                  <a:lnTo>
                    <a:pt x="33" y="65"/>
                  </a:lnTo>
                  <a:lnTo>
                    <a:pt x="33" y="30"/>
                  </a:lnTo>
                  <a:lnTo>
                    <a:pt x="42" y="32"/>
                  </a:lnTo>
                  <a:lnTo>
                    <a:pt x="40" y="31"/>
                  </a:lnTo>
                  <a:lnTo>
                    <a:pt x="39" y="30"/>
                  </a:lnTo>
                  <a:lnTo>
                    <a:pt x="38" y="24"/>
                  </a:lnTo>
                  <a:lnTo>
                    <a:pt x="35" y="14"/>
                  </a:lnTo>
                  <a:lnTo>
                    <a:pt x="35" y="0"/>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803"/>
            <p:cNvSpPr>
              <a:spLocks noChangeArrowheads="1"/>
            </p:cNvSpPr>
            <p:nvPr/>
          </p:nvSpPr>
          <p:spPr bwMode="auto">
            <a:xfrm>
              <a:off x="5102647" y="3469034"/>
              <a:ext cx="23813" cy="23813"/>
            </a:xfrm>
            <a:custGeom>
              <a:avLst/>
              <a:gdLst>
                <a:gd name="T0" fmla="*/ 11776 w 91"/>
                <a:gd name="T1" fmla="*/ 0 h 91"/>
                <a:gd name="T2" fmla="*/ 0 w 91"/>
                <a:gd name="T3" fmla="*/ 23813 h 91"/>
                <a:gd name="T4" fmla="*/ 23813 w 91"/>
                <a:gd name="T5" fmla="*/ 23813 h 91"/>
                <a:gd name="T6" fmla="*/ 11776 w 91"/>
                <a:gd name="T7" fmla="*/ 0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1">
                  <a:moveTo>
                    <a:pt x="45" y="0"/>
                  </a:moveTo>
                  <a:lnTo>
                    <a:pt x="0" y="91"/>
                  </a:lnTo>
                  <a:lnTo>
                    <a:pt x="91" y="91"/>
                  </a:lnTo>
                  <a:lnTo>
                    <a:pt x="4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2" name="Freeform 804"/>
            <p:cNvSpPr>
              <a:spLocks noChangeArrowheads="1"/>
            </p:cNvSpPr>
            <p:nvPr/>
          </p:nvSpPr>
          <p:spPr bwMode="auto">
            <a:xfrm>
              <a:off x="5064547" y="4524722"/>
              <a:ext cx="23813" cy="23812"/>
            </a:xfrm>
            <a:custGeom>
              <a:avLst/>
              <a:gdLst>
                <a:gd name="T0" fmla="*/ 11648 w 92"/>
                <a:gd name="T1" fmla="*/ 256 h 93"/>
                <a:gd name="T2" fmla="*/ 23813 w 92"/>
                <a:gd name="T3" fmla="*/ 23812 h 93"/>
                <a:gd name="T4" fmla="*/ 0 w 92"/>
                <a:gd name="T5" fmla="*/ 23812 h 93"/>
                <a:gd name="T6" fmla="*/ 11648 w 92"/>
                <a:gd name="T7" fmla="*/ 256 h 93"/>
                <a:gd name="T8" fmla="*/ 11648 w 92"/>
                <a:gd name="T9" fmla="*/ 0 h 93"/>
                <a:gd name="T10" fmla="*/ 11648 w 92"/>
                <a:gd name="T11" fmla="*/ 256 h 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3">
                  <a:moveTo>
                    <a:pt x="45" y="1"/>
                  </a:moveTo>
                  <a:lnTo>
                    <a:pt x="92" y="93"/>
                  </a:lnTo>
                  <a:lnTo>
                    <a:pt x="0" y="93"/>
                  </a:lnTo>
                  <a:lnTo>
                    <a:pt x="45" y="1"/>
                  </a:lnTo>
                  <a:lnTo>
                    <a:pt x="45" y="0"/>
                  </a:lnTo>
                  <a:lnTo>
                    <a:pt x="45"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Freeform 805"/>
            <p:cNvSpPr>
              <a:spLocks noChangeArrowheads="1"/>
            </p:cNvSpPr>
            <p:nvPr/>
          </p:nvSpPr>
          <p:spPr bwMode="auto">
            <a:xfrm>
              <a:off x="5072485" y="4548534"/>
              <a:ext cx="65087" cy="168275"/>
            </a:xfrm>
            <a:custGeom>
              <a:avLst/>
              <a:gdLst>
                <a:gd name="T0" fmla="*/ 65087 w 248"/>
                <a:gd name="T1" fmla="*/ 161691 h 639"/>
                <a:gd name="T2" fmla="*/ 65087 w 248"/>
                <a:gd name="T3" fmla="*/ 161691 h 639"/>
                <a:gd name="T4" fmla="*/ 61938 w 248"/>
                <a:gd name="T5" fmla="*/ 158268 h 639"/>
                <a:gd name="T6" fmla="*/ 58788 w 248"/>
                <a:gd name="T7" fmla="*/ 154845 h 639"/>
                <a:gd name="T8" fmla="*/ 55639 w 248"/>
                <a:gd name="T9" fmla="*/ 150894 h 639"/>
                <a:gd name="T10" fmla="*/ 52752 w 248"/>
                <a:gd name="T11" fmla="*/ 146944 h 639"/>
                <a:gd name="T12" fmla="*/ 49603 w 248"/>
                <a:gd name="T13" fmla="*/ 142994 h 639"/>
                <a:gd name="T14" fmla="*/ 46978 w 248"/>
                <a:gd name="T15" fmla="*/ 138517 h 639"/>
                <a:gd name="T16" fmla="*/ 44091 w 248"/>
                <a:gd name="T17" fmla="*/ 134304 h 639"/>
                <a:gd name="T18" fmla="*/ 41467 w 248"/>
                <a:gd name="T19" fmla="*/ 129564 h 639"/>
                <a:gd name="T20" fmla="*/ 36218 w 248"/>
                <a:gd name="T21" fmla="*/ 120084 h 639"/>
                <a:gd name="T22" fmla="*/ 31756 w 248"/>
                <a:gd name="T23" fmla="*/ 109813 h 639"/>
                <a:gd name="T24" fmla="*/ 27557 w 248"/>
                <a:gd name="T25" fmla="*/ 99806 h 639"/>
                <a:gd name="T26" fmla="*/ 23883 w 248"/>
                <a:gd name="T27" fmla="*/ 89009 h 639"/>
                <a:gd name="T28" fmla="*/ 20471 w 248"/>
                <a:gd name="T29" fmla="*/ 77949 h 639"/>
                <a:gd name="T30" fmla="*/ 17584 w 248"/>
                <a:gd name="T31" fmla="*/ 67152 h 639"/>
                <a:gd name="T32" fmla="*/ 14960 w 248"/>
                <a:gd name="T33" fmla="*/ 55828 h 639"/>
                <a:gd name="T34" fmla="*/ 12860 w 248"/>
                <a:gd name="T35" fmla="*/ 44505 h 639"/>
                <a:gd name="T36" fmla="*/ 11285 w 248"/>
                <a:gd name="T37" fmla="*/ 33181 h 639"/>
                <a:gd name="T38" fmla="*/ 9973 w 248"/>
                <a:gd name="T39" fmla="*/ 22121 h 639"/>
                <a:gd name="T40" fmla="*/ 9448 w 248"/>
                <a:gd name="T41" fmla="*/ 11060 h 639"/>
                <a:gd name="T42" fmla="*/ 9186 w 248"/>
                <a:gd name="T43" fmla="*/ 0 h 639"/>
                <a:gd name="T44" fmla="*/ 0 w 248"/>
                <a:gd name="T45" fmla="*/ 0 h 639"/>
                <a:gd name="T46" fmla="*/ 262 w 248"/>
                <a:gd name="T47" fmla="*/ 11324 h 639"/>
                <a:gd name="T48" fmla="*/ 787 w 248"/>
                <a:gd name="T49" fmla="*/ 22647 h 639"/>
                <a:gd name="T50" fmla="*/ 2362 w 248"/>
                <a:gd name="T51" fmla="*/ 34234 h 639"/>
                <a:gd name="T52" fmla="*/ 3674 w 248"/>
                <a:gd name="T53" fmla="*/ 45821 h 639"/>
                <a:gd name="T54" fmla="*/ 6036 w 248"/>
                <a:gd name="T55" fmla="*/ 57408 h 639"/>
                <a:gd name="T56" fmla="*/ 8661 w 248"/>
                <a:gd name="T57" fmla="*/ 68995 h 639"/>
                <a:gd name="T58" fmla="*/ 11548 w 248"/>
                <a:gd name="T59" fmla="*/ 80582 h 639"/>
                <a:gd name="T60" fmla="*/ 15222 w 248"/>
                <a:gd name="T61" fmla="*/ 91906 h 639"/>
                <a:gd name="T62" fmla="*/ 18896 w 248"/>
                <a:gd name="T63" fmla="*/ 102966 h 639"/>
                <a:gd name="T64" fmla="*/ 23358 w 248"/>
                <a:gd name="T65" fmla="*/ 113763 h 639"/>
                <a:gd name="T66" fmla="*/ 28082 w 248"/>
                <a:gd name="T67" fmla="*/ 124034 h 639"/>
                <a:gd name="T68" fmla="*/ 33331 w 248"/>
                <a:gd name="T69" fmla="*/ 134041 h 639"/>
                <a:gd name="T70" fmla="*/ 36218 w 248"/>
                <a:gd name="T71" fmla="*/ 138781 h 639"/>
                <a:gd name="T72" fmla="*/ 39105 w 248"/>
                <a:gd name="T73" fmla="*/ 143521 h 639"/>
                <a:gd name="T74" fmla="*/ 41992 w 248"/>
                <a:gd name="T75" fmla="*/ 147998 h 639"/>
                <a:gd name="T76" fmla="*/ 45141 w 248"/>
                <a:gd name="T77" fmla="*/ 152475 h 639"/>
                <a:gd name="T78" fmla="*/ 48290 w 248"/>
                <a:gd name="T79" fmla="*/ 156425 h 639"/>
                <a:gd name="T80" fmla="*/ 51702 w 248"/>
                <a:gd name="T81" fmla="*/ 160901 h 639"/>
                <a:gd name="T82" fmla="*/ 55376 w 248"/>
                <a:gd name="T83" fmla="*/ 164588 h 639"/>
                <a:gd name="T84" fmla="*/ 58788 w 248"/>
                <a:gd name="T85" fmla="*/ 168275 h 639"/>
                <a:gd name="T86" fmla="*/ 65087 w 248"/>
                <a:gd name="T87" fmla="*/ 161691 h 6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48" h="639">
                  <a:moveTo>
                    <a:pt x="248" y="614"/>
                  </a:moveTo>
                  <a:lnTo>
                    <a:pt x="248" y="614"/>
                  </a:lnTo>
                  <a:lnTo>
                    <a:pt x="236" y="601"/>
                  </a:lnTo>
                  <a:lnTo>
                    <a:pt x="224" y="588"/>
                  </a:lnTo>
                  <a:lnTo>
                    <a:pt x="212" y="573"/>
                  </a:lnTo>
                  <a:lnTo>
                    <a:pt x="201" y="558"/>
                  </a:lnTo>
                  <a:lnTo>
                    <a:pt x="189" y="543"/>
                  </a:lnTo>
                  <a:lnTo>
                    <a:pt x="179" y="526"/>
                  </a:lnTo>
                  <a:lnTo>
                    <a:pt x="168" y="510"/>
                  </a:lnTo>
                  <a:lnTo>
                    <a:pt x="158" y="492"/>
                  </a:lnTo>
                  <a:lnTo>
                    <a:pt x="138" y="456"/>
                  </a:lnTo>
                  <a:lnTo>
                    <a:pt x="121" y="417"/>
                  </a:lnTo>
                  <a:lnTo>
                    <a:pt x="105" y="379"/>
                  </a:lnTo>
                  <a:lnTo>
                    <a:pt x="91" y="338"/>
                  </a:lnTo>
                  <a:lnTo>
                    <a:pt x="78" y="296"/>
                  </a:lnTo>
                  <a:lnTo>
                    <a:pt x="67" y="255"/>
                  </a:lnTo>
                  <a:lnTo>
                    <a:pt x="57" y="212"/>
                  </a:lnTo>
                  <a:lnTo>
                    <a:pt x="49" y="169"/>
                  </a:lnTo>
                  <a:lnTo>
                    <a:pt x="43" y="126"/>
                  </a:lnTo>
                  <a:lnTo>
                    <a:pt x="38" y="84"/>
                  </a:lnTo>
                  <a:lnTo>
                    <a:pt x="36" y="42"/>
                  </a:lnTo>
                  <a:lnTo>
                    <a:pt x="35" y="0"/>
                  </a:lnTo>
                  <a:lnTo>
                    <a:pt x="0" y="0"/>
                  </a:lnTo>
                  <a:lnTo>
                    <a:pt x="1" y="43"/>
                  </a:lnTo>
                  <a:lnTo>
                    <a:pt x="3" y="86"/>
                  </a:lnTo>
                  <a:lnTo>
                    <a:pt x="9" y="130"/>
                  </a:lnTo>
                  <a:lnTo>
                    <a:pt x="14" y="174"/>
                  </a:lnTo>
                  <a:lnTo>
                    <a:pt x="23" y="218"/>
                  </a:lnTo>
                  <a:lnTo>
                    <a:pt x="33" y="262"/>
                  </a:lnTo>
                  <a:lnTo>
                    <a:pt x="44" y="306"/>
                  </a:lnTo>
                  <a:lnTo>
                    <a:pt x="58" y="349"/>
                  </a:lnTo>
                  <a:lnTo>
                    <a:pt x="72" y="391"/>
                  </a:lnTo>
                  <a:lnTo>
                    <a:pt x="89" y="432"/>
                  </a:lnTo>
                  <a:lnTo>
                    <a:pt x="107" y="471"/>
                  </a:lnTo>
                  <a:lnTo>
                    <a:pt x="127" y="509"/>
                  </a:lnTo>
                  <a:lnTo>
                    <a:pt x="138" y="527"/>
                  </a:lnTo>
                  <a:lnTo>
                    <a:pt x="149" y="545"/>
                  </a:lnTo>
                  <a:lnTo>
                    <a:pt x="160" y="562"/>
                  </a:lnTo>
                  <a:lnTo>
                    <a:pt x="172" y="579"/>
                  </a:lnTo>
                  <a:lnTo>
                    <a:pt x="184" y="594"/>
                  </a:lnTo>
                  <a:lnTo>
                    <a:pt x="197" y="611"/>
                  </a:lnTo>
                  <a:lnTo>
                    <a:pt x="211" y="625"/>
                  </a:lnTo>
                  <a:lnTo>
                    <a:pt x="224" y="639"/>
                  </a:lnTo>
                  <a:lnTo>
                    <a:pt x="248" y="614"/>
                  </a:lnTo>
                  <a:close/>
                </a:path>
              </a:pathLst>
            </a:custGeom>
            <a:solidFill>
              <a:srgbClr val="1F1A17"/>
            </a:solidFill>
            <a:ln w="9525">
              <a:solidFill>
                <a:schemeClr val="tx1"/>
              </a:solidFill>
              <a:round/>
              <a:headEnd/>
              <a:tailEnd/>
            </a:ln>
          </p:spPr>
          <p:txBody>
            <a:bodyPr/>
            <a:lstStyle/>
            <a:p>
              <a:endParaRPr lang="zh-CN" altLang="en-US"/>
            </a:p>
          </p:txBody>
        </p:sp>
        <p:sp>
          <p:nvSpPr>
            <p:cNvPr id="374" name="Freeform 806"/>
            <p:cNvSpPr>
              <a:spLocks noChangeArrowheads="1"/>
            </p:cNvSpPr>
            <p:nvPr/>
          </p:nvSpPr>
          <p:spPr bwMode="auto">
            <a:xfrm>
              <a:off x="5131222" y="4710459"/>
              <a:ext cx="41275" cy="30163"/>
            </a:xfrm>
            <a:custGeom>
              <a:avLst/>
              <a:gdLst>
                <a:gd name="T0" fmla="*/ 41275 w 154"/>
                <a:gd name="T1" fmla="*/ 28065 h 115"/>
                <a:gd name="T2" fmla="*/ 40739 w 154"/>
                <a:gd name="T3" fmla="*/ 25966 h 115"/>
                <a:gd name="T4" fmla="*/ 39399 w 154"/>
                <a:gd name="T5" fmla="*/ 23606 h 115"/>
                <a:gd name="T6" fmla="*/ 37523 w 154"/>
                <a:gd name="T7" fmla="*/ 21770 h 115"/>
                <a:gd name="T8" fmla="*/ 35647 w 154"/>
                <a:gd name="T9" fmla="*/ 19672 h 115"/>
                <a:gd name="T10" fmla="*/ 33234 w 154"/>
                <a:gd name="T11" fmla="*/ 17573 h 115"/>
                <a:gd name="T12" fmla="*/ 28142 w 154"/>
                <a:gd name="T13" fmla="*/ 13901 h 115"/>
                <a:gd name="T14" fmla="*/ 22514 w 154"/>
                <a:gd name="T15" fmla="*/ 10491 h 115"/>
                <a:gd name="T16" fmla="*/ 12329 w 154"/>
                <a:gd name="T17" fmla="*/ 4197 h 115"/>
                <a:gd name="T18" fmla="*/ 6432 w 154"/>
                <a:gd name="T19" fmla="*/ 0 h 115"/>
                <a:gd name="T20" fmla="*/ 0 w 154"/>
                <a:gd name="T21" fmla="*/ 6557 h 115"/>
                <a:gd name="T22" fmla="*/ 6969 w 154"/>
                <a:gd name="T23" fmla="*/ 11541 h 115"/>
                <a:gd name="T24" fmla="*/ 17689 w 154"/>
                <a:gd name="T25" fmla="*/ 17836 h 115"/>
                <a:gd name="T26" fmla="*/ 22514 w 154"/>
                <a:gd name="T27" fmla="*/ 21508 h 115"/>
                <a:gd name="T28" fmla="*/ 27606 w 154"/>
                <a:gd name="T29" fmla="*/ 24917 h 115"/>
                <a:gd name="T30" fmla="*/ 29214 w 154"/>
                <a:gd name="T31" fmla="*/ 26229 h 115"/>
                <a:gd name="T32" fmla="*/ 30822 w 154"/>
                <a:gd name="T33" fmla="*/ 28065 h 115"/>
                <a:gd name="T34" fmla="*/ 31894 w 154"/>
                <a:gd name="T35" fmla="*/ 29114 h 115"/>
                <a:gd name="T36" fmla="*/ 32698 w 154"/>
                <a:gd name="T37" fmla="*/ 30163 h 115"/>
                <a:gd name="T38" fmla="*/ 31894 w 154"/>
                <a:gd name="T39" fmla="*/ 28065 h 115"/>
                <a:gd name="T40" fmla="*/ 41275 w 154"/>
                <a:gd name="T41" fmla="*/ 28065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4" h="115">
                  <a:moveTo>
                    <a:pt x="154" y="107"/>
                  </a:moveTo>
                  <a:lnTo>
                    <a:pt x="152" y="99"/>
                  </a:lnTo>
                  <a:lnTo>
                    <a:pt x="147" y="90"/>
                  </a:lnTo>
                  <a:lnTo>
                    <a:pt x="140" y="83"/>
                  </a:lnTo>
                  <a:lnTo>
                    <a:pt x="133" y="75"/>
                  </a:lnTo>
                  <a:lnTo>
                    <a:pt x="124" y="67"/>
                  </a:lnTo>
                  <a:lnTo>
                    <a:pt x="105" y="53"/>
                  </a:lnTo>
                  <a:lnTo>
                    <a:pt x="84" y="40"/>
                  </a:lnTo>
                  <a:lnTo>
                    <a:pt x="46" y="16"/>
                  </a:lnTo>
                  <a:lnTo>
                    <a:pt x="24" y="0"/>
                  </a:lnTo>
                  <a:lnTo>
                    <a:pt x="0" y="25"/>
                  </a:lnTo>
                  <a:lnTo>
                    <a:pt x="26" y="44"/>
                  </a:lnTo>
                  <a:lnTo>
                    <a:pt x="66" y="68"/>
                  </a:lnTo>
                  <a:lnTo>
                    <a:pt x="84" y="82"/>
                  </a:lnTo>
                  <a:lnTo>
                    <a:pt x="103" y="95"/>
                  </a:lnTo>
                  <a:lnTo>
                    <a:pt x="109" y="100"/>
                  </a:lnTo>
                  <a:lnTo>
                    <a:pt x="115" y="107"/>
                  </a:lnTo>
                  <a:lnTo>
                    <a:pt x="119" y="111"/>
                  </a:lnTo>
                  <a:lnTo>
                    <a:pt x="122" y="115"/>
                  </a:lnTo>
                  <a:lnTo>
                    <a:pt x="119" y="107"/>
                  </a:lnTo>
                  <a:lnTo>
                    <a:pt x="154" y="10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807"/>
            <p:cNvSpPr>
              <a:spLocks noChangeArrowheads="1"/>
            </p:cNvSpPr>
            <p:nvPr/>
          </p:nvSpPr>
          <p:spPr bwMode="auto">
            <a:xfrm>
              <a:off x="5162972" y="4737447"/>
              <a:ext cx="61913" cy="30162"/>
            </a:xfrm>
            <a:custGeom>
              <a:avLst/>
              <a:gdLst>
                <a:gd name="T0" fmla="*/ 61913 w 236"/>
                <a:gd name="T1" fmla="*/ 21291 h 119"/>
                <a:gd name="T2" fmla="*/ 61913 w 236"/>
                <a:gd name="T3" fmla="*/ 21291 h 119"/>
                <a:gd name="T4" fmla="*/ 60077 w 236"/>
                <a:gd name="T5" fmla="*/ 21291 h 119"/>
                <a:gd name="T6" fmla="*/ 57191 w 236"/>
                <a:gd name="T7" fmla="*/ 20784 h 119"/>
                <a:gd name="T8" fmla="*/ 53256 w 236"/>
                <a:gd name="T9" fmla="*/ 19517 h 119"/>
                <a:gd name="T10" fmla="*/ 49321 w 236"/>
                <a:gd name="T11" fmla="*/ 18503 h 119"/>
                <a:gd name="T12" fmla="*/ 40139 w 236"/>
                <a:gd name="T13" fmla="*/ 15208 h 119"/>
                <a:gd name="T14" fmla="*/ 30694 w 236"/>
                <a:gd name="T15" fmla="*/ 11152 h 119"/>
                <a:gd name="T16" fmla="*/ 21774 w 236"/>
                <a:gd name="T17" fmla="*/ 7350 h 119"/>
                <a:gd name="T18" fmla="*/ 14167 w 236"/>
                <a:gd name="T19" fmla="*/ 3295 h 119"/>
                <a:gd name="T20" fmla="*/ 11281 w 236"/>
                <a:gd name="T21" fmla="*/ 2028 h 119"/>
                <a:gd name="T22" fmla="*/ 9182 w 236"/>
                <a:gd name="T23" fmla="*/ 507 h 119"/>
                <a:gd name="T24" fmla="*/ 8657 w 236"/>
                <a:gd name="T25" fmla="*/ 0 h 119"/>
                <a:gd name="T26" fmla="*/ 9182 w 236"/>
                <a:gd name="T27" fmla="*/ 2028 h 119"/>
                <a:gd name="T28" fmla="*/ 0 w 236"/>
                <a:gd name="T29" fmla="*/ 2028 h 119"/>
                <a:gd name="T30" fmla="*/ 1836 w 236"/>
                <a:gd name="T31" fmla="*/ 5830 h 119"/>
                <a:gd name="T32" fmla="*/ 3935 w 236"/>
                <a:gd name="T33" fmla="*/ 7604 h 119"/>
                <a:gd name="T34" fmla="*/ 6296 w 236"/>
                <a:gd name="T35" fmla="*/ 9125 h 119"/>
                <a:gd name="T36" fmla="*/ 9969 w 236"/>
                <a:gd name="T37" fmla="*/ 11152 h 119"/>
                <a:gd name="T38" fmla="*/ 17577 w 236"/>
                <a:gd name="T39" fmla="*/ 15208 h 119"/>
                <a:gd name="T40" fmla="*/ 26759 w 236"/>
                <a:gd name="T41" fmla="*/ 19263 h 119"/>
                <a:gd name="T42" fmla="*/ 36990 w 236"/>
                <a:gd name="T43" fmla="*/ 23572 h 119"/>
                <a:gd name="T44" fmla="*/ 46435 w 236"/>
                <a:gd name="T45" fmla="*/ 26867 h 119"/>
                <a:gd name="T46" fmla="*/ 50632 w 236"/>
                <a:gd name="T47" fmla="*/ 28134 h 119"/>
                <a:gd name="T48" fmla="*/ 55092 w 236"/>
                <a:gd name="T49" fmla="*/ 29402 h 119"/>
                <a:gd name="T50" fmla="*/ 58765 w 236"/>
                <a:gd name="T51" fmla="*/ 29909 h 119"/>
                <a:gd name="T52" fmla="*/ 61913 w 236"/>
                <a:gd name="T53" fmla="*/ 30162 h 119"/>
                <a:gd name="T54" fmla="*/ 61913 w 236"/>
                <a:gd name="T55" fmla="*/ 21291 h 1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36" h="119">
                  <a:moveTo>
                    <a:pt x="236" y="84"/>
                  </a:moveTo>
                  <a:lnTo>
                    <a:pt x="236" y="84"/>
                  </a:lnTo>
                  <a:lnTo>
                    <a:pt x="229" y="84"/>
                  </a:lnTo>
                  <a:lnTo>
                    <a:pt x="218" y="82"/>
                  </a:lnTo>
                  <a:lnTo>
                    <a:pt x="203" y="77"/>
                  </a:lnTo>
                  <a:lnTo>
                    <a:pt x="188" y="73"/>
                  </a:lnTo>
                  <a:lnTo>
                    <a:pt x="153" y="60"/>
                  </a:lnTo>
                  <a:lnTo>
                    <a:pt x="117" y="44"/>
                  </a:lnTo>
                  <a:lnTo>
                    <a:pt x="83" y="29"/>
                  </a:lnTo>
                  <a:lnTo>
                    <a:pt x="54" y="13"/>
                  </a:lnTo>
                  <a:lnTo>
                    <a:pt x="43" y="8"/>
                  </a:lnTo>
                  <a:lnTo>
                    <a:pt x="35" y="2"/>
                  </a:lnTo>
                  <a:lnTo>
                    <a:pt x="33" y="0"/>
                  </a:lnTo>
                  <a:lnTo>
                    <a:pt x="35" y="8"/>
                  </a:lnTo>
                  <a:lnTo>
                    <a:pt x="0" y="8"/>
                  </a:lnTo>
                  <a:lnTo>
                    <a:pt x="7" y="23"/>
                  </a:lnTo>
                  <a:lnTo>
                    <a:pt x="15" y="30"/>
                  </a:lnTo>
                  <a:lnTo>
                    <a:pt x="24" y="36"/>
                  </a:lnTo>
                  <a:lnTo>
                    <a:pt x="38" y="44"/>
                  </a:lnTo>
                  <a:lnTo>
                    <a:pt x="67" y="60"/>
                  </a:lnTo>
                  <a:lnTo>
                    <a:pt x="102" y="76"/>
                  </a:lnTo>
                  <a:lnTo>
                    <a:pt x="141" y="93"/>
                  </a:lnTo>
                  <a:lnTo>
                    <a:pt x="177" y="106"/>
                  </a:lnTo>
                  <a:lnTo>
                    <a:pt x="193" y="111"/>
                  </a:lnTo>
                  <a:lnTo>
                    <a:pt x="210" y="116"/>
                  </a:lnTo>
                  <a:lnTo>
                    <a:pt x="224" y="118"/>
                  </a:lnTo>
                  <a:lnTo>
                    <a:pt x="236" y="119"/>
                  </a:lnTo>
                  <a:lnTo>
                    <a:pt x="236" y="84"/>
                  </a:lnTo>
                  <a:close/>
                </a:path>
              </a:pathLst>
            </a:custGeom>
            <a:solidFill>
              <a:srgbClr val="1F1A17"/>
            </a:solidFill>
            <a:ln w="9525">
              <a:solidFill>
                <a:schemeClr val="tx1"/>
              </a:solidFill>
              <a:round/>
              <a:headEnd/>
              <a:tailEnd/>
            </a:ln>
          </p:spPr>
          <p:txBody>
            <a:bodyPr/>
            <a:lstStyle/>
            <a:p>
              <a:endParaRPr lang="zh-CN" altLang="en-US"/>
            </a:p>
          </p:txBody>
        </p:sp>
        <p:sp>
          <p:nvSpPr>
            <p:cNvPr id="376" name="Freeform 808"/>
            <p:cNvSpPr>
              <a:spLocks noChangeArrowheads="1"/>
            </p:cNvSpPr>
            <p:nvPr/>
          </p:nvSpPr>
          <p:spPr bwMode="auto">
            <a:xfrm>
              <a:off x="5224885" y="4759672"/>
              <a:ext cx="30162" cy="17462"/>
            </a:xfrm>
            <a:custGeom>
              <a:avLst/>
              <a:gdLst>
                <a:gd name="T0" fmla="*/ 30162 w 110"/>
                <a:gd name="T1" fmla="*/ 8340 h 67"/>
                <a:gd name="T2" fmla="*/ 30162 w 110"/>
                <a:gd name="T3" fmla="*/ 8340 h 67"/>
                <a:gd name="T4" fmla="*/ 27146 w 110"/>
                <a:gd name="T5" fmla="*/ 8079 h 67"/>
                <a:gd name="T6" fmla="*/ 23581 w 110"/>
                <a:gd name="T7" fmla="*/ 7037 h 67"/>
                <a:gd name="T8" fmla="*/ 19194 w 110"/>
                <a:gd name="T9" fmla="*/ 5994 h 67"/>
                <a:gd name="T10" fmla="*/ 15081 w 110"/>
                <a:gd name="T11" fmla="*/ 4431 h 67"/>
                <a:gd name="T12" fmla="*/ 10968 w 110"/>
                <a:gd name="T13" fmla="*/ 2867 h 67"/>
                <a:gd name="T14" fmla="*/ 6855 w 110"/>
                <a:gd name="T15" fmla="*/ 1564 h 67"/>
                <a:gd name="T16" fmla="*/ 3290 w 110"/>
                <a:gd name="T17" fmla="*/ 521 h 67"/>
                <a:gd name="T18" fmla="*/ 0 w 110"/>
                <a:gd name="T19" fmla="*/ 0 h 67"/>
                <a:gd name="T20" fmla="*/ 0 w 110"/>
                <a:gd name="T21" fmla="*/ 9122 h 67"/>
                <a:gd name="T22" fmla="*/ 1097 w 110"/>
                <a:gd name="T23" fmla="*/ 9383 h 67"/>
                <a:gd name="T24" fmla="*/ 4113 w 110"/>
                <a:gd name="T25" fmla="*/ 10164 h 67"/>
                <a:gd name="T26" fmla="*/ 7678 w 110"/>
                <a:gd name="T27" fmla="*/ 11468 h 67"/>
                <a:gd name="T28" fmla="*/ 11791 w 110"/>
                <a:gd name="T29" fmla="*/ 12771 h 67"/>
                <a:gd name="T30" fmla="*/ 16452 w 110"/>
                <a:gd name="T31" fmla="*/ 14595 h 67"/>
                <a:gd name="T32" fmla="*/ 21113 w 110"/>
                <a:gd name="T33" fmla="*/ 15898 h 67"/>
                <a:gd name="T34" fmla="*/ 25775 w 110"/>
                <a:gd name="T35" fmla="*/ 16941 h 67"/>
                <a:gd name="T36" fmla="*/ 30162 w 110"/>
                <a:gd name="T37" fmla="*/ 17462 h 67"/>
                <a:gd name="T38" fmla="*/ 30162 w 110"/>
                <a:gd name="T39" fmla="*/ 8340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0" h="67">
                  <a:moveTo>
                    <a:pt x="110" y="32"/>
                  </a:moveTo>
                  <a:lnTo>
                    <a:pt x="110" y="32"/>
                  </a:lnTo>
                  <a:lnTo>
                    <a:pt x="99" y="31"/>
                  </a:lnTo>
                  <a:lnTo>
                    <a:pt x="86" y="27"/>
                  </a:lnTo>
                  <a:lnTo>
                    <a:pt x="70" y="23"/>
                  </a:lnTo>
                  <a:lnTo>
                    <a:pt x="55" y="17"/>
                  </a:lnTo>
                  <a:lnTo>
                    <a:pt x="40" y="11"/>
                  </a:lnTo>
                  <a:lnTo>
                    <a:pt x="25" y="6"/>
                  </a:lnTo>
                  <a:lnTo>
                    <a:pt x="12" y="2"/>
                  </a:lnTo>
                  <a:lnTo>
                    <a:pt x="0" y="0"/>
                  </a:lnTo>
                  <a:lnTo>
                    <a:pt x="0" y="35"/>
                  </a:lnTo>
                  <a:lnTo>
                    <a:pt x="4" y="36"/>
                  </a:lnTo>
                  <a:lnTo>
                    <a:pt x="15" y="39"/>
                  </a:lnTo>
                  <a:lnTo>
                    <a:pt x="28" y="44"/>
                  </a:lnTo>
                  <a:lnTo>
                    <a:pt x="43" y="49"/>
                  </a:lnTo>
                  <a:lnTo>
                    <a:pt x="60" y="56"/>
                  </a:lnTo>
                  <a:lnTo>
                    <a:pt x="77" y="61"/>
                  </a:lnTo>
                  <a:lnTo>
                    <a:pt x="94" y="65"/>
                  </a:lnTo>
                  <a:lnTo>
                    <a:pt x="110" y="67"/>
                  </a:lnTo>
                  <a:lnTo>
                    <a:pt x="110" y="3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809"/>
            <p:cNvSpPr>
              <a:spLocks noChangeArrowheads="1"/>
            </p:cNvSpPr>
            <p:nvPr/>
          </p:nvSpPr>
          <p:spPr bwMode="auto">
            <a:xfrm>
              <a:off x="5255047" y="4767609"/>
              <a:ext cx="41275" cy="9525"/>
            </a:xfrm>
            <a:custGeom>
              <a:avLst/>
              <a:gdLst>
                <a:gd name="T0" fmla="*/ 41275 w 156"/>
                <a:gd name="T1" fmla="*/ 0 h 35"/>
                <a:gd name="T2" fmla="*/ 31221 w 156"/>
                <a:gd name="T3" fmla="*/ 0 h 35"/>
                <a:gd name="T4" fmla="*/ 20638 w 156"/>
                <a:gd name="T5" fmla="*/ 0 h 35"/>
                <a:gd name="T6" fmla="*/ 9790 w 156"/>
                <a:gd name="T7" fmla="*/ 0 h 35"/>
                <a:gd name="T8" fmla="*/ 0 w 156"/>
                <a:gd name="T9" fmla="*/ 0 h 35"/>
                <a:gd name="T10" fmla="*/ 0 w 156"/>
                <a:gd name="T11" fmla="*/ 9525 h 35"/>
                <a:gd name="T12" fmla="*/ 9790 w 156"/>
                <a:gd name="T13" fmla="*/ 9525 h 35"/>
                <a:gd name="T14" fmla="*/ 20638 w 156"/>
                <a:gd name="T15" fmla="*/ 9525 h 35"/>
                <a:gd name="T16" fmla="*/ 31221 w 156"/>
                <a:gd name="T17" fmla="*/ 9525 h 35"/>
                <a:gd name="T18" fmla="*/ 41275 w 156"/>
                <a:gd name="T19" fmla="*/ 9525 h 35"/>
                <a:gd name="T20" fmla="*/ 41275 w 156"/>
                <a:gd name="T21" fmla="*/ 0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6" h="35">
                  <a:moveTo>
                    <a:pt x="156" y="0"/>
                  </a:moveTo>
                  <a:lnTo>
                    <a:pt x="118" y="0"/>
                  </a:lnTo>
                  <a:lnTo>
                    <a:pt x="78" y="0"/>
                  </a:lnTo>
                  <a:lnTo>
                    <a:pt x="37" y="0"/>
                  </a:lnTo>
                  <a:lnTo>
                    <a:pt x="0" y="0"/>
                  </a:lnTo>
                  <a:lnTo>
                    <a:pt x="0" y="35"/>
                  </a:lnTo>
                  <a:lnTo>
                    <a:pt x="37" y="35"/>
                  </a:lnTo>
                  <a:lnTo>
                    <a:pt x="78" y="35"/>
                  </a:lnTo>
                  <a:lnTo>
                    <a:pt x="118" y="35"/>
                  </a:lnTo>
                  <a:lnTo>
                    <a:pt x="156" y="35"/>
                  </a:lnTo>
                  <a:lnTo>
                    <a:pt x="15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810"/>
            <p:cNvSpPr>
              <a:spLocks noChangeArrowheads="1"/>
            </p:cNvSpPr>
            <p:nvPr/>
          </p:nvSpPr>
          <p:spPr bwMode="auto">
            <a:xfrm>
              <a:off x="5294735" y="4759672"/>
              <a:ext cx="25400" cy="23812"/>
            </a:xfrm>
            <a:custGeom>
              <a:avLst/>
              <a:gdLst>
                <a:gd name="T0" fmla="*/ 25400 w 91"/>
                <a:gd name="T1" fmla="*/ 12037 h 91"/>
                <a:gd name="T2" fmla="*/ 0 w 91"/>
                <a:gd name="T3" fmla="*/ 0 h 91"/>
                <a:gd name="T4" fmla="*/ 0 w 91"/>
                <a:gd name="T5" fmla="*/ 23812 h 91"/>
                <a:gd name="T6" fmla="*/ 25400 w 91"/>
                <a:gd name="T7" fmla="*/ 12037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1">
                  <a:moveTo>
                    <a:pt x="91" y="46"/>
                  </a:moveTo>
                  <a:lnTo>
                    <a:pt x="0" y="0"/>
                  </a:lnTo>
                  <a:lnTo>
                    <a:pt x="0" y="91"/>
                  </a:lnTo>
                  <a:lnTo>
                    <a:pt x="91"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811"/>
            <p:cNvSpPr>
              <a:spLocks noChangeArrowheads="1"/>
            </p:cNvSpPr>
            <p:nvPr/>
          </p:nvSpPr>
          <p:spPr bwMode="auto">
            <a:xfrm>
              <a:off x="4726410" y="3624609"/>
              <a:ext cx="44450" cy="50800"/>
            </a:xfrm>
            <a:custGeom>
              <a:avLst/>
              <a:gdLst>
                <a:gd name="T0" fmla="*/ 0 w 167"/>
                <a:gd name="T1" fmla="*/ 20480 h 191"/>
                <a:gd name="T2" fmla="*/ 40990 w 167"/>
                <a:gd name="T3" fmla="*/ 50800 h 191"/>
                <a:gd name="T4" fmla="*/ 44450 w 167"/>
                <a:gd name="T5" fmla="*/ 0 h 191"/>
                <a:gd name="T6" fmla="*/ 0 w 167"/>
                <a:gd name="T7" fmla="*/ 20480 h 191"/>
                <a:gd name="T8" fmla="*/ 40990 w 167"/>
                <a:gd name="T9" fmla="*/ 50800 h 191"/>
                <a:gd name="T10" fmla="*/ 0 w 167"/>
                <a:gd name="T11" fmla="*/ 20480 h 1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91">
                  <a:moveTo>
                    <a:pt x="0" y="77"/>
                  </a:moveTo>
                  <a:lnTo>
                    <a:pt x="154" y="191"/>
                  </a:lnTo>
                  <a:lnTo>
                    <a:pt x="167" y="0"/>
                  </a:lnTo>
                  <a:lnTo>
                    <a:pt x="0" y="77"/>
                  </a:lnTo>
                  <a:lnTo>
                    <a:pt x="154" y="191"/>
                  </a:lnTo>
                  <a:lnTo>
                    <a:pt x="0" y="7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Freeform 812"/>
            <p:cNvSpPr>
              <a:spLocks noChangeArrowheads="1"/>
            </p:cNvSpPr>
            <p:nvPr/>
          </p:nvSpPr>
          <p:spPr bwMode="auto">
            <a:xfrm>
              <a:off x="4583535" y="3265834"/>
              <a:ext cx="171450" cy="374650"/>
            </a:xfrm>
            <a:custGeom>
              <a:avLst/>
              <a:gdLst>
                <a:gd name="T0" fmla="*/ 2120 w 647"/>
                <a:gd name="T1" fmla="*/ 24606 h 1416"/>
                <a:gd name="T2" fmla="*/ 2385 w 647"/>
                <a:gd name="T3" fmla="*/ 26194 h 1416"/>
                <a:gd name="T4" fmla="*/ 163235 w 647"/>
                <a:gd name="T5" fmla="*/ 374650 h 1416"/>
                <a:gd name="T6" fmla="*/ 171450 w 647"/>
                <a:gd name="T7" fmla="*/ 370417 h 1416"/>
                <a:gd name="T8" fmla="*/ 10865 w 647"/>
                <a:gd name="T9" fmla="*/ 22490 h 1416"/>
                <a:gd name="T10" fmla="*/ 2120 w 647"/>
                <a:gd name="T11" fmla="*/ 24606 h 1416"/>
                <a:gd name="T12" fmla="*/ 10865 w 647"/>
                <a:gd name="T13" fmla="*/ 22490 h 1416"/>
                <a:gd name="T14" fmla="*/ 0 w 647"/>
                <a:gd name="T15" fmla="*/ 0 h 1416"/>
                <a:gd name="T16" fmla="*/ 2120 w 647"/>
                <a:gd name="T17" fmla="*/ 24606 h 1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7" h="1416">
                  <a:moveTo>
                    <a:pt x="8" y="93"/>
                  </a:moveTo>
                  <a:lnTo>
                    <a:pt x="9" y="99"/>
                  </a:lnTo>
                  <a:lnTo>
                    <a:pt x="616" y="1416"/>
                  </a:lnTo>
                  <a:lnTo>
                    <a:pt x="647" y="1400"/>
                  </a:lnTo>
                  <a:lnTo>
                    <a:pt x="41" y="85"/>
                  </a:lnTo>
                  <a:lnTo>
                    <a:pt x="8" y="93"/>
                  </a:lnTo>
                  <a:lnTo>
                    <a:pt x="41" y="85"/>
                  </a:lnTo>
                  <a:lnTo>
                    <a:pt x="0" y="0"/>
                  </a:lnTo>
                  <a:lnTo>
                    <a:pt x="8" y="93"/>
                  </a:lnTo>
                  <a:close/>
                </a:path>
              </a:pathLst>
            </a:custGeom>
            <a:solidFill>
              <a:srgbClr val="1F1A17"/>
            </a:solidFill>
            <a:ln w="9525">
              <a:solidFill>
                <a:schemeClr val="tx1"/>
              </a:solidFill>
              <a:round/>
              <a:headEnd/>
              <a:tailEnd/>
            </a:ln>
          </p:spPr>
          <p:txBody>
            <a:bodyPr/>
            <a:lstStyle/>
            <a:p>
              <a:endParaRPr lang="zh-CN" altLang="en-US"/>
            </a:p>
          </p:txBody>
        </p:sp>
        <p:sp>
          <p:nvSpPr>
            <p:cNvPr id="381" name="Freeform 813"/>
            <p:cNvSpPr>
              <a:spLocks noChangeArrowheads="1"/>
            </p:cNvSpPr>
            <p:nvPr/>
          </p:nvSpPr>
          <p:spPr bwMode="auto">
            <a:xfrm>
              <a:off x="4585122" y="3289647"/>
              <a:ext cx="120650" cy="957262"/>
            </a:xfrm>
            <a:custGeom>
              <a:avLst/>
              <a:gdLst>
                <a:gd name="T0" fmla="*/ 120650 w 455"/>
                <a:gd name="T1" fmla="*/ 956733 h 3617"/>
                <a:gd name="T2" fmla="*/ 120650 w 455"/>
                <a:gd name="T3" fmla="*/ 956733 h 3617"/>
                <a:gd name="T4" fmla="*/ 118264 w 455"/>
                <a:gd name="T5" fmla="*/ 926033 h 3617"/>
                <a:gd name="T6" fmla="*/ 115347 w 455"/>
                <a:gd name="T7" fmla="*/ 895862 h 3617"/>
                <a:gd name="T8" fmla="*/ 112430 w 455"/>
                <a:gd name="T9" fmla="*/ 865691 h 3617"/>
                <a:gd name="T10" fmla="*/ 109513 w 455"/>
                <a:gd name="T11" fmla="*/ 835520 h 3617"/>
                <a:gd name="T12" fmla="*/ 102884 w 455"/>
                <a:gd name="T13" fmla="*/ 775443 h 3617"/>
                <a:gd name="T14" fmla="*/ 95990 w 455"/>
                <a:gd name="T15" fmla="*/ 715631 h 3617"/>
                <a:gd name="T16" fmla="*/ 88300 w 455"/>
                <a:gd name="T17" fmla="*/ 656348 h 3617"/>
                <a:gd name="T18" fmla="*/ 80875 w 455"/>
                <a:gd name="T19" fmla="*/ 596800 h 3617"/>
                <a:gd name="T20" fmla="*/ 72920 w 455"/>
                <a:gd name="T21" fmla="*/ 537517 h 3617"/>
                <a:gd name="T22" fmla="*/ 64700 w 455"/>
                <a:gd name="T23" fmla="*/ 477969 h 3617"/>
                <a:gd name="T24" fmla="*/ 57010 w 455"/>
                <a:gd name="T25" fmla="*/ 418686 h 3617"/>
                <a:gd name="T26" fmla="*/ 49055 w 455"/>
                <a:gd name="T27" fmla="*/ 359668 h 3617"/>
                <a:gd name="T28" fmla="*/ 41366 w 455"/>
                <a:gd name="T29" fmla="*/ 300120 h 3617"/>
                <a:gd name="T30" fmla="*/ 33941 w 455"/>
                <a:gd name="T31" fmla="*/ 240573 h 3617"/>
                <a:gd name="T32" fmla="*/ 26782 w 455"/>
                <a:gd name="T33" fmla="*/ 180760 h 3617"/>
                <a:gd name="T34" fmla="*/ 20418 w 455"/>
                <a:gd name="T35" fmla="*/ 120948 h 3617"/>
                <a:gd name="T36" fmla="*/ 16971 w 455"/>
                <a:gd name="T37" fmla="*/ 91042 h 3617"/>
                <a:gd name="T38" fmla="*/ 14054 w 455"/>
                <a:gd name="T39" fmla="*/ 60606 h 3617"/>
                <a:gd name="T40" fmla="*/ 11667 w 455"/>
                <a:gd name="T41" fmla="*/ 30435 h 3617"/>
                <a:gd name="T42" fmla="*/ 9016 w 455"/>
                <a:gd name="T43" fmla="*/ 0 h 3617"/>
                <a:gd name="T44" fmla="*/ 0 w 455"/>
                <a:gd name="T45" fmla="*/ 794 h 3617"/>
                <a:gd name="T46" fmla="*/ 2121 w 455"/>
                <a:gd name="T47" fmla="*/ 31229 h 3617"/>
                <a:gd name="T48" fmla="*/ 5038 w 455"/>
                <a:gd name="T49" fmla="*/ 61400 h 3617"/>
                <a:gd name="T50" fmla="*/ 7955 w 455"/>
                <a:gd name="T51" fmla="*/ 91836 h 3617"/>
                <a:gd name="T52" fmla="*/ 10872 w 455"/>
                <a:gd name="T53" fmla="*/ 121742 h 3617"/>
                <a:gd name="T54" fmla="*/ 17766 w 455"/>
                <a:gd name="T55" fmla="*/ 181819 h 3617"/>
                <a:gd name="T56" fmla="*/ 24660 w 455"/>
                <a:gd name="T57" fmla="*/ 241631 h 3617"/>
                <a:gd name="T58" fmla="*/ 32350 w 455"/>
                <a:gd name="T59" fmla="*/ 301444 h 3617"/>
                <a:gd name="T60" fmla="*/ 39775 w 455"/>
                <a:gd name="T61" fmla="*/ 360727 h 3617"/>
                <a:gd name="T62" fmla="*/ 47730 w 455"/>
                <a:gd name="T63" fmla="*/ 420274 h 3617"/>
                <a:gd name="T64" fmla="*/ 55685 w 455"/>
                <a:gd name="T65" fmla="*/ 479293 h 3617"/>
                <a:gd name="T66" fmla="*/ 63640 w 455"/>
                <a:gd name="T67" fmla="*/ 538576 h 3617"/>
                <a:gd name="T68" fmla="*/ 71595 w 455"/>
                <a:gd name="T69" fmla="*/ 598123 h 3617"/>
                <a:gd name="T70" fmla="*/ 79284 w 455"/>
                <a:gd name="T71" fmla="*/ 657406 h 3617"/>
                <a:gd name="T72" fmla="*/ 86709 w 455"/>
                <a:gd name="T73" fmla="*/ 716689 h 3617"/>
                <a:gd name="T74" fmla="*/ 93868 w 455"/>
                <a:gd name="T75" fmla="*/ 776502 h 3617"/>
                <a:gd name="T76" fmla="*/ 100232 w 455"/>
                <a:gd name="T77" fmla="*/ 836314 h 3617"/>
                <a:gd name="T78" fmla="*/ 103414 w 455"/>
                <a:gd name="T79" fmla="*/ 866750 h 3617"/>
                <a:gd name="T80" fmla="*/ 106331 w 455"/>
                <a:gd name="T81" fmla="*/ 896656 h 3617"/>
                <a:gd name="T82" fmla="*/ 108983 w 455"/>
                <a:gd name="T83" fmla="*/ 926827 h 3617"/>
                <a:gd name="T84" fmla="*/ 111634 w 455"/>
                <a:gd name="T85" fmla="*/ 957262 h 3617"/>
                <a:gd name="T86" fmla="*/ 120650 w 455"/>
                <a:gd name="T87" fmla="*/ 956733 h 36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3617">
                  <a:moveTo>
                    <a:pt x="455" y="3615"/>
                  </a:moveTo>
                  <a:lnTo>
                    <a:pt x="455" y="3615"/>
                  </a:lnTo>
                  <a:lnTo>
                    <a:pt x="446" y="3499"/>
                  </a:lnTo>
                  <a:lnTo>
                    <a:pt x="435" y="3385"/>
                  </a:lnTo>
                  <a:lnTo>
                    <a:pt x="424" y="3271"/>
                  </a:lnTo>
                  <a:lnTo>
                    <a:pt x="413" y="3157"/>
                  </a:lnTo>
                  <a:lnTo>
                    <a:pt x="388" y="2930"/>
                  </a:lnTo>
                  <a:lnTo>
                    <a:pt x="362" y="2704"/>
                  </a:lnTo>
                  <a:lnTo>
                    <a:pt x="333" y="2480"/>
                  </a:lnTo>
                  <a:lnTo>
                    <a:pt x="305" y="2255"/>
                  </a:lnTo>
                  <a:lnTo>
                    <a:pt x="275" y="2031"/>
                  </a:lnTo>
                  <a:lnTo>
                    <a:pt x="244" y="1806"/>
                  </a:lnTo>
                  <a:lnTo>
                    <a:pt x="215" y="1582"/>
                  </a:lnTo>
                  <a:lnTo>
                    <a:pt x="185" y="1359"/>
                  </a:lnTo>
                  <a:lnTo>
                    <a:pt x="156" y="1134"/>
                  </a:lnTo>
                  <a:lnTo>
                    <a:pt x="128" y="909"/>
                  </a:lnTo>
                  <a:lnTo>
                    <a:pt x="101" y="683"/>
                  </a:lnTo>
                  <a:lnTo>
                    <a:pt x="77" y="457"/>
                  </a:lnTo>
                  <a:lnTo>
                    <a:pt x="64" y="344"/>
                  </a:lnTo>
                  <a:lnTo>
                    <a:pt x="53" y="229"/>
                  </a:lnTo>
                  <a:lnTo>
                    <a:pt x="44" y="115"/>
                  </a:lnTo>
                  <a:lnTo>
                    <a:pt x="34" y="0"/>
                  </a:lnTo>
                  <a:lnTo>
                    <a:pt x="0" y="3"/>
                  </a:lnTo>
                  <a:lnTo>
                    <a:pt x="8" y="118"/>
                  </a:lnTo>
                  <a:lnTo>
                    <a:pt x="19" y="232"/>
                  </a:lnTo>
                  <a:lnTo>
                    <a:pt x="30" y="347"/>
                  </a:lnTo>
                  <a:lnTo>
                    <a:pt x="41" y="460"/>
                  </a:lnTo>
                  <a:lnTo>
                    <a:pt x="67" y="687"/>
                  </a:lnTo>
                  <a:lnTo>
                    <a:pt x="93" y="913"/>
                  </a:lnTo>
                  <a:lnTo>
                    <a:pt x="122" y="1139"/>
                  </a:lnTo>
                  <a:lnTo>
                    <a:pt x="150" y="1363"/>
                  </a:lnTo>
                  <a:lnTo>
                    <a:pt x="180" y="1588"/>
                  </a:lnTo>
                  <a:lnTo>
                    <a:pt x="210" y="1811"/>
                  </a:lnTo>
                  <a:lnTo>
                    <a:pt x="240" y="2035"/>
                  </a:lnTo>
                  <a:lnTo>
                    <a:pt x="270" y="2260"/>
                  </a:lnTo>
                  <a:lnTo>
                    <a:pt x="299" y="2484"/>
                  </a:lnTo>
                  <a:lnTo>
                    <a:pt x="327" y="2708"/>
                  </a:lnTo>
                  <a:lnTo>
                    <a:pt x="354" y="2934"/>
                  </a:lnTo>
                  <a:lnTo>
                    <a:pt x="378" y="3160"/>
                  </a:lnTo>
                  <a:lnTo>
                    <a:pt x="390" y="3275"/>
                  </a:lnTo>
                  <a:lnTo>
                    <a:pt x="401" y="3388"/>
                  </a:lnTo>
                  <a:lnTo>
                    <a:pt x="411" y="3502"/>
                  </a:lnTo>
                  <a:lnTo>
                    <a:pt x="421" y="3617"/>
                  </a:lnTo>
                  <a:lnTo>
                    <a:pt x="455" y="3615"/>
                  </a:lnTo>
                  <a:close/>
                </a:path>
              </a:pathLst>
            </a:custGeom>
            <a:solidFill>
              <a:srgbClr val="1F1A17"/>
            </a:solidFill>
            <a:ln w="9525">
              <a:solidFill>
                <a:schemeClr val="tx1"/>
              </a:solidFill>
              <a:round/>
              <a:headEnd/>
              <a:tailEnd/>
            </a:ln>
          </p:spPr>
          <p:txBody>
            <a:bodyPr/>
            <a:lstStyle/>
            <a:p>
              <a:endParaRPr lang="zh-CN" altLang="en-US"/>
            </a:p>
          </p:txBody>
        </p:sp>
        <p:sp>
          <p:nvSpPr>
            <p:cNvPr id="382" name="Freeform 814"/>
            <p:cNvSpPr>
              <a:spLocks noChangeArrowheads="1"/>
            </p:cNvSpPr>
            <p:nvPr/>
          </p:nvSpPr>
          <p:spPr bwMode="auto">
            <a:xfrm>
              <a:off x="4696247" y="4245322"/>
              <a:ext cx="28575" cy="74612"/>
            </a:xfrm>
            <a:custGeom>
              <a:avLst/>
              <a:gdLst>
                <a:gd name="T0" fmla="*/ 28575 w 108"/>
                <a:gd name="T1" fmla="*/ 68194 h 279"/>
                <a:gd name="T2" fmla="*/ 28575 w 108"/>
                <a:gd name="T3" fmla="*/ 68194 h 279"/>
                <a:gd name="T4" fmla="*/ 25929 w 108"/>
                <a:gd name="T5" fmla="*/ 65252 h 279"/>
                <a:gd name="T6" fmla="*/ 23283 w 108"/>
                <a:gd name="T7" fmla="*/ 62043 h 279"/>
                <a:gd name="T8" fmla="*/ 21167 w 108"/>
                <a:gd name="T9" fmla="*/ 58834 h 279"/>
                <a:gd name="T10" fmla="*/ 19579 w 108"/>
                <a:gd name="T11" fmla="*/ 55090 h 279"/>
                <a:gd name="T12" fmla="*/ 17727 w 108"/>
                <a:gd name="T13" fmla="*/ 51613 h 279"/>
                <a:gd name="T14" fmla="*/ 16404 w 108"/>
                <a:gd name="T15" fmla="*/ 47869 h 279"/>
                <a:gd name="T16" fmla="*/ 15081 w 108"/>
                <a:gd name="T17" fmla="*/ 44125 h 279"/>
                <a:gd name="T18" fmla="*/ 14023 w 108"/>
                <a:gd name="T19" fmla="*/ 39847 h 279"/>
                <a:gd name="T20" fmla="*/ 12171 w 108"/>
                <a:gd name="T21" fmla="*/ 30754 h 279"/>
                <a:gd name="T22" fmla="*/ 11113 w 108"/>
                <a:gd name="T23" fmla="*/ 21127 h 279"/>
                <a:gd name="T24" fmla="*/ 9790 w 108"/>
                <a:gd name="T25" fmla="*/ 10697 h 279"/>
                <a:gd name="T26" fmla="*/ 8996 w 108"/>
                <a:gd name="T27" fmla="*/ 0 h 279"/>
                <a:gd name="T28" fmla="*/ 0 w 108"/>
                <a:gd name="T29" fmla="*/ 535 h 279"/>
                <a:gd name="T30" fmla="*/ 794 w 108"/>
                <a:gd name="T31" fmla="*/ 11767 h 279"/>
                <a:gd name="T32" fmla="*/ 1852 w 108"/>
                <a:gd name="T33" fmla="*/ 22196 h 279"/>
                <a:gd name="T34" fmla="*/ 3175 w 108"/>
                <a:gd name="T35" fmla="*/ 32359 h 279"/>
                <a:gd name="T36" fmla="*/ 5027 w 108"/>
                <a:gd name="T37" fmla="*/ 41719 h 279"/>
                <a:gd name="T38" fmla="*/ 6085 w 108"/>
                <a:gd name="T39" fmla="*/ 46265 h 279"/>
                <a:gd name="T40" fmla="*/ 7673 w 108"/>
                <a:gd name="T41" fmla="*/ 51078 h 279"/>
                <a:gd name="T42" fmla="*/ 9260 w 108"/>
                <a:gd name="T43" fmla="*/ 55090 h 279"/>
                <a:gd name="T44" fmla="*/ 11377 w 108"/>
                <a:gd name="T45" fmla="*/ 59636 h 279"/>
                <a:gd name="T46" fmla="*/ 13494 w 108"/>
                <a:gd name="T47" fmla="*/ 63380 h 279"/>
                <a:gd name="T48" fmla="*/ 15875 w 108"/>
                <a:gd name="T49" fmla="*/ 67659 h 279"/>
                <a:gd name="T50" fmla="*/ 18521 w 108"/>
                <a:gd name="T51" fmla="*/ 71135 h 279"/>
                <a:gd name="T52" fmla="*/ 21696 w 108"/>
                <a:gd name="T53" fmla="*/ 74612 h 279"/>
                <a:gd name="T54" fmla="*/ 28575 w 108"/>
                <a:gd name="T55" fmla="*/ 68194 h 27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8" h="279">
                  <a:moveTo>
                    <a:pt x="108" y="255"/>
                  </a:moveTo>
                  <a:lnTo>
                    <a:pt x="108" y="255"/>
                  </a:lnTo>
                  <a:lnTo>
                    <a:pt x="98" y="244"/>
                  </a:lnTo>
                  <a:lnTo>
                    <a:pt x="88" y="232"/>
                  </a:lnTo>
                  <a:lnTo>
                    <a:pt x="80" y="220"/>
                  </a:lnTo>
                  <a:lnTo>
                    <a:pt x="74" y="206"/>
                  </a:lnTo>
                  <a:lnTo>
                    <a:pt x="67" y="193"/>
                  </a:lnTo>
                  <a:lnTo>
                    <a:pt x="62" y="179"/>
                  </a:lnTo>
                  <a:lnTo>
                    <a:pt x="57" y="165"/>
                  </a:lnTo>
                  <a:lnTo>
                    <a:pt x="53" y="149"/>
                  </a:lnTo>
                  <a:lnTo>
                    <a:pt x="46" y="115"/>
                  </a:lnTo>
                  <a:lnTo>
                    <a:pt x="42" y="79"/>
                  </a:lnTo>
                  <a:lnTo>
                    <a:pt x="37" y="40"/>
                  </a:lnTo>
                  <a:lnTo>
                    <a:pt x="34" y="0"/>
                  </a:lnTo>
                  <a:lnTo>
                    <a:pt x="0" y="2"/>
                  </a:lnTo>
                  <a:lnTo>
                    <a:pt x="3" y="44"/>
                  </a:lnTo>
                  <a:lnTo>
                    <a:pt x="7" y="83"/>
                  </a:lnTo>
                  <a:lnTo>
                    <a:pt x="12" y="121"/>
                  </a:lnTo>
                  <a:lnTo>
                    <a:pt x="19" y="156"/>
                  </a:lnTo>
                  <a:lnTo>
                    <a:pt x="23" y="173"/>
                  </a:lnTo>
                  <a:lnTo>
                    <a:pt x="29" y="191"/>
                  </a:lnTo>
                  <a:lnTo>
                    <a:pt x="35" y="206"/>
                  </a:lnTo>
                  <a:lnTo>
                    <a:pt x="43" y="223"/>
                  </a:lnTo>
                  <a:lnTo>
                    <a:pt x="51" y="237"/>
                  </a:lnTo>
                  <a:lnTo>
                    <a:pt x="60" y="253"/>
                  </a:lnTo>
                  <a:lnTo>
                    <a:pt x="70" y="266"/>
                  </a:lnTo>
                  <a:lnTo>
                    <a:pt x="82" y="279"/>
                  </a:lnTo>
                  <a:lnTo>
                    <a:pt x="108" y="255"/>
                  </a:lnTo>
                  <a:close/>
                </a:path>
              </a:pathLst>
            </a:custGeom>
            <a:solidFill>
              <a:srgbClr val="1F1A17"/>
            </a:solidFill>
            <a:ln w="9525">
              <a:solidFill>
                <a:schemeClr val="tx1"/>
              </a:solidFill>
              <a:round/>
              <a:headEnd/>
              <a:tailEnd/>
            </a:ln>
          </p:spPr>
          <p:txBody>
            <a:bodyPr/>
            <a:lstStyle/>
            <a:p>
              <a:endParaRPr lang="zh-CN" altLang="en-US"/>
            </a:p>
          </p:txBody>
        </p:sp>
        <p:sp>
          <p:nvSpPr>
            <p:cNvPr id="383" name="Freeform 815"/>
            <p:cNvSpPr>
              <a:spLocks noChangeArrowheads="1"/>
            </p:cNvSpPr>
            <p:nvPr/>
          </p:nvSpPr>
          <p:spPr bwMode="auto">
            <a:xfrm>
              <a:off x="4718472" y="4313584"/>
              <a:ext cx="111125" cy="61913"/>
            </a:xfrm>
            <a:custGeom>
              <a:avLst/>
              <a:gdLst>
                <a:gd name="T0" fmla="*/ 111125 w 420"/>
                <a:gd name="T1" fmla="*/ 52613 h 233"/>
                <a:gd name="T2" fmla="*/ 111125 w 420"/>
                <a:gd name="T3" fmla="*/ 52613 h 233"/>
                <a:gd name="T4" fmla="*/ 108744 w 420"/>
                <a:gd name="T5" fmla="*/ 52613 h 233"/>
                <a:gd name="T6" fmla="*/ 106362 w 420"/>
                <a:gd name="T7" fmla="*/ 52347 h 233"/>
                <a:gd name="T8" fmla="*/ 103717 w 420"/>
                <a:gd name="T9" fmla="*/ 51550 h 233"/>
                <a:gd name="T10" fmla="*/ 100806 w 420"/>
                <a:gd name="T11" fmla="*/ 51018 h 233"/>
                <a:gd name="T12" fmla="*/ 94721 w 420"/>
                <a:gd name="T13" fmla="*/ 49690 h 233"/>
                <a:gd name="T14" fmla="*/ 87842 w 420"/>
                <a:gd name="T15" fmla="*/ 47298 h 233"/>
                <a:gd name="T16" fmla="*/ 80698 w 420"/>
                <a:gd name="T17" fmla="*/ 44375 h 233"/>
                <a:gd name="T18" fmla="*/ 73025 w 420"/>
                <a:gd name="T19" fmla="*/ 41187 h 233"/>
                <a:gd name="T20" fmla="*/ 65352 w 420"/>
                <a:gd name="T21" fmla="*/ 37732 h 233"/>
                <a:gd name="T22" fmla="*/ 57679 w 420"/>
                <a:gd name="T23" fmla="*/ 33747 h 233"/>
                <a:gd name="T24" fmla="*/ 49742 w 420"/>
                <a:gd name="T25" fmla="*/ 29495 h 233"/>
                <a:gd name="T26" fmla="*/ 42069 w 420"/>
                <a:gd name="T27" fmla="*/ 25509 h 233"/>
                <a:gd name="T28" fmla="*/ 34660 w 420"/>
                <a:gd name="T29" fmla="*/ 20992 h 233"/>
                <a:gd name="T30" fmla="*/ 28046 w 420"/>
                <a:gd name="T31" fmla="*/ 16209 h 233"/>
                <a:gd name="T32" fmla="*/ 21696 w 420"/>
                <a:gd name="T33" fmla="*/ 11957 h 233"/>
                <a:gd name="T34" fmla="*/ 15875 w 420"/>
                <a:gd name="T35" fmla="*/ 7972 h 233"/>
                <a:gd name="T36" fmla="*/ 10848 w 420"/>
                <a:gd name="T37" fmla="*/ 3720 h 233"/>
                <a:gd name="T38" fmla="*/ 6879 w 420"/>
                <a:gd name="T39" fmla="*/ 0 h 233"/>
                <a:gd name="T40" fmla="*/ 0 w 420"/>
                <a:gd name="T41" fmla="*/ 6377 h 233"/>
                <a:gd name="T42" fmla="*/ 4763 w 420"/>
                <a:gd name="T43" fmla="*/ 10895 h 233"/>
                <a:gd name="T44" fmla="*/ 10054 w 420"/>
                <a:gd name="T45" fmla="*/ 15146 h 233"/>
                <a:gd name="T46" fmla="*/ 16140 w 420"/>
                <a:gd name="T47" fmla="*/ 19663 h 233"/>
                <a:gd name="T48" fmla="*/ 22754 w 420"/>
                <a:gd name="T49" fmla="*/ 24181 h 233"/>
                <a:gd name="T50" fmla="*/ 29898 w 420"/>
                <a:gd name="T51" fmla="*/ 28698 h 233"/>
                <a:gd name="T52" fmla="*/ 37571 w 420"/>
                <a:gd name="T53" fmla="*/ 33215 h 233"/>
                <a:gd name="T54" fmla="*/ 45508 w 420"/>
                <a:gd name="T55" fmla="*/ 37732 h 233"/>
                <a:gd name="T56" fmla="*/ 53181 w 420"/>
                <a:gd name="T57" fmla="*/ 41984 h 233"/>
                <a:gd name="T58" fmla="*/ 61383 w 420"/>
                <a:gd name="T59" fmla="*/ 46235 h 233"/>
                <a:gd name="T60" fmla="*/ 69585 w 420"/>
                <a:gd name="T61" fmla="*/ 49690 h 233"/>
                <a:gd name="T62" fmla="*/ 77258 w 420"/>
                <a:gd name="T63" fmla="*/ 53144 h 233"/>
                <a:gd name="T64" fmla="*/ 84931 w 420"/>
                <a:gd name="T65" fmla="*/ 56067 h 233"/>
                <a:gd name="T66" fmla="*/ 92075 w 420"/>
                <a:gd name="T67" fmla="*/ 58459 h 233"/>
                <a:gd name="T68" fmla="*/ 98690 w 420"/>
                <a:gd name="T69" fmla="*/ 60053 h 233"/>
                <a:gd name="T70" fmla="*/ 101865 w 420"/>
                <a:gd name="T71" fmla="*/ 61116 h 233"/>
                <a:gd name="T72" fmla="*/ 105304 w 420"/>
                <a:gd name="T73" fmla="*/ 61382 h 233"/>
                <a:gd name="T74" fmla="*/ 108215 w 420"/>
                <a:gd name="T75" fmla="*/ 61647 h 233"/>
                <a:gd name="T76" fmla="*/ 111125 w 420"/>
                <a:gd name="T77" fmla="*/ 61913 h 233"/>
                <a:gd name="T78" fmla="*/ 111125 w 420"/>
                <a:gd name="T79" fmla="*/ 52613 h 2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20" h="233">
                  <a:moveTo>
                    <a:pt x="420" y="198"/>
                  </a:moveTo>
                  <a:lnTo>
                    <a:pt x="420" y="198"/>
                  </a:lnTo>
                  <a:lnTo>
                    <a:pt x="411" y="198"/>
                  </a:lnTo>
                  <a:lnTo>
                    <a:pt x="402" y="197"/>
                  </a:lnTo>
                  <a:lnTo>
                    <a:pt x="392" y="194"/>
                  </a:lnTo>
                  <a:lnTo>
                    <a:pt x="381" y="192"/>
                  </a:lnTo>
                  <a:lnTo>
                    <a:pt x="358" y="187"/>
                  </a:lnTo>
                  <a:lnTo>
                    <a:pt x="332" y="178"/>
                  </a:lnTo>
                  <a:lnTo>
                    <a:pt x="305" y="167"/>
                  </a:lnTo>
                  <a:lnTo>
                    <a:pt x="276" y="155"/>
                  </a:lnTo>
                  <a:lnTo>
                    <a:pt x="247" y="142"/>
                  </a:lnTo>
                  <a:lnTo>
                    <a:pt x="218" y="127"/>
                  </a:lnTo>
                  <a:lnTo>
                    <a:pt x="188" y="111"/>
                  </a:lnTo>
                  <a:lnTo>
                    <a:pt x="159" y="96"/>
                  </a:lnTo>
                  <a:lnTo>
                    <a:pt x="131" y="79"/>
                  </a:lnTo>
                  <a:lnTo>
                    <a:pt x="106" y="61"/>
                  </a:lnTo>
                  <a:lnTo>
                    <a:pt x="82" y="45"/>
                  </a:lnTo>
                  <a:lnTo>
                    <a:pt x="60" y="30"/>
                  </a:lnTo>
                  <a:lnTo>
                    <a:pt x="41" y="14"/>
                  </a:lnTo>
                  <a:lnTo>
                    <a:pt x="26" y="0"/>
                  </a:lnTo>
                  <a:lnTo>
                    <a:pt x="0" y="24"/>
                  </a:lnTo>
                  <a:lnTo>
                    <a:pt x="18" y="41"/>
                  </a:lnTo>
                  <a:lnTo>
                    <a:pt x="38" y="57"/>
                  </a:lnTo>
                  <a:lnTo>
                    <a:pt x="61" y="74"/>
                  </a:lnTo>
                  <a:lnTo>
                    <a:pt x="86" y="91"/>
                  </a:lnTo>
                  <a:lnTo>
                    <a:pt x="113" y="108"/>
                  </a:lnTo>
                  <a:lnTo>
                    <a:pt x="142" y="125"/>
                  </a:lnTo>
                  <a:lnTo>
                    <a:pt x="172" y="142"/>
                  </a:lnTo>
                  <a:lnTo>
                    <a:pt x="201" y="158"/>
                  </a:lnTo>
                  <a:lnTo>
                    <a:pt x="232" y="174"/>
                  </a:lnTo>
                  <a:lnTo>
                    <a:pt x="263" y="187"/>
                  </a:lnTo>
                  <a:lnTo>
                    <a:pt x="292" y="200"/>
                  </a:lnTo>
                  <a:lnTo>
                    <a:pt x="321" y="211"/>
                  </a:lnTo>
                  <a:lnTo>
                    <a:pt x="348" y="220"/>
                  </a:lnTo>
                  <a:lnTo>
                    <a:pt x="373" y="226"/>
                  </a:lnTo>
                  <a:lnTo>
                    <a:pt x="385" y="230"/>
                  </a:lnTo>
                  <a:lnTo>
                    <a:pt x="398" y="231"/>
                  </a:lnTo>
                  <a:lnTo>
                    <a:pt x="409" y="232"/>
                  </a:lnTo>
                  <a:lnTo>
                    <a:pt x="420" y="233"/>
                  </a:lnTo>
                  <a:lnTo>
                    <a:pt x="420" y="198"/>
                  </a:lnTo>
                  <a:close/>
                </a:path>
              </a:pathLst>
            </a:custGeom>
            <a:solidFill>
              <a:srgbClr val="1F1A17"/>
            </a:solidFill>
            <a:ln w="9525">
              <a:solidFill>
                <a:schemeClr val="tx1"/>
              </a:solidFill>
              <a:round/>
              <a:headEnd/>
              <a:tailEnd/>
            </a:ln>
          </p:spPr>
          <p:txBody>
            <a:bodyPr/>
            <a:lstStyle/>
            <a:p>
              <a:endParaRPr lang="zh-CN" altLang="en-US"/>
            </a:p>
          </p:txBody>
        </p:sp>
        <p:sp>
          <p:nvSpPr>
            <p:cNvPr id="384" name="Freeform 816"/>
            <p:cNvSpPr>
              <a:spLocks noChangeArrowheads="1"/>
            </p:cNvSpPr>
            <p:nvPr/>
          </p:nvSpPr>
          <p:spPr bwMode="auto">
            <a:xfrm>
              <a:off x="4829597" y="4365972"/>
              <a:ext cx="49213" cy="22225"/>
            </a:xfrm>
            <a:custGeom>
              <a:avLst/>
              <a:gdLst>
                <a:gd name="T0" fmla="*/ 49213 w 186"/>
                <a:gd name="T1" fmla="*/ 12896 h 81"/>
                <a:gd name="T2" fmla="*/ 49213 w 186"/>
                <a:gd name="T3" fmla="*/ 12896 h 81"/>
                <a:gd name="T4" fmla="*/ 47096 w 186"/>
                <a:gd name="T5" fmla="*/ 12622 h 81"/>
                <a:gd name="T6" fmla="*/ 44450 w 186"/>
                <a:gd name="T7" fmla="*/ 12347 h 81"/>
                <a:gd name="T8" fmla="*/ 41805 w 186"/>
                <a:gd name="T9" fmla="*/ 11798 h 81"/>
                <a:gd name="T10" fmla="*/ 38894 w 186"/>
                <a:gd name="T11" fmla="*/ 10975 h 81"/>
                <a:gd name="T12" fmla="*/ 31486 w 186"/>
                <a:gd name="T13" fmla="*/ 9055 h 81"/>
                <a:gd name="T14" fmla="*/ 24342 w 186"/>
                <a:gd name="T15" fmla="*/ 6585 h 81"/>
                <a:gd name="T16" fmla="*/ 16934 w 186"/>
                <a:gd name="T17" fmla="*/ 4116 h 81"/>
                <a:gd name="T18" fmla="*/ 10319 w 186"/>
                <a:gd name="T19" fmla="*/ 1921 h 81"/>
                <a:gd name="T20" fmla="*/ 4498 w 186"/>
                <a:gd name="T21" fmla="*/ 549 h 81"/>
                <a:gd name="T22" fmla="*/ 0 w 186"/>
                <a:gd name="T23" fmla="*/ 0 h 81"/>
                <a:gd name="T24" fmla="*/ 0 w 186"/>
                <a:gd name="T25" fmla="*/ 9603 h 81"/>
                <a:gd name="T26" fmla="*/ 2646 w 186"/>
                <a:gd name="T27" fmla="*/ 9878 h 81"/>
                <a:gd name="T28" fmla="*/ 7938 w 186"/>
                <a:gd name="T29" fmla="*/ 11524 h 81"/>
                <a:gd name="T30" fmla="*/ 14288 w 186"/>
                <a:gd name="T31" fmla="*/ 13445 h 81"/>
                <a:gd name="T32" fmla="*/ 21696 w 186"/>
                <a:gd name="T33" fmla="*/ 15640 h 81"/>
                <a:gd name="T34" fmla="*/ 28840 w 186"/>
                <a:gd name="T35" fmla="*/ 18109 h 81"/>
                <a:gd name="T36" fmla="*/ 36248 w 186"/>
                <a:gd name="T37" fmla="*/ 20030 h 81"/>
                <a:gd name="T38" fmla="*/ 39952 w 186"/>
                <a:gd name="T39" fmla="*/ 21127 h 81"/>
                <a:gd name="T40" fmla="*/ 43128 w 186"/>
                <a:gd name="T41" fmla="*/ 21676 h 81"/>
                <a:gd name="T42" fmla="*/ 46303 w 186"/>
                <a:gd name="T43" fmla="*/ 22225 h 81"/>
                <a:gd name="T44" fmla="*/ 49213 w 186"/>
                <a:gd name="T45" fmla="*/ 22225 h 81"/>
                <a:gd name="T46" fmla="*/ 49213 w 186"/>
                <a:gd name="T47" fmla="*/ 12896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6" h="81">
                  <a:moveTo>
                    <a:pt x="186" y="47"/>
                  </a:moveTo>
                  <a:lnTo>
                    <a:pt x="186" y="47"/>
                  </a:lnTo>
                  <a:lnTo>
                    <a:pt x="178" y="46"/>
                  </a:lnTo>
                  <a:lnTo>
                    <a:pt x="168" y="45"/>
                  </a:lnTo>
                  <a:lnTo>
                    <a:pt x="158" y="43"/>
                  </a:lnTo>
                  <a:lnTo>
                    <a:pt x="147" y="40"/>
                  </a:lnTo>
                  <a:lnTo>
                    <a:pt x="119" y="33"/>
                  </a:lnTo>
                  <a:lnTo>
                    <a:pt x="92" y="24"/>
                  </a:lnTo>
                  <a:lnTo>
                    <a:pt x="64" y="15"/>
                  </a:lnTo>
                  <a:lnTo>
                    <a:pt x="39" y="7"/>
                  </a:lnTo>
                  <a:lnTo>
                    <a:pt x="17" y="2"/>
                  </a:lnTo>
                  <a:lnTo>
                    <a:pt x="0" y="0"/>
                  </a:lnTo>
                  <a:lnTo>
                    <a:pt x="0" y="35"/>
                  </a:lnTo>
                  <a:lnTo>
                    <a:pt x="10" y="36"/>
                  </a:lnTo>
                  <a:lnTo>
                    <a:pt x="30" y="42"/>
                  </a:lnTo>
                  <a:lnTo>
                    <a:pt x="54" y="49"/>
                  </a:lnTo>
                  <a:lnTo>
                    <a:pt x="82" y="57"/>
                  </a:lnTo>
                  <a:lnTo>
                    <a:pt x="109" y="66"/>
                  </a:lnTo>
                  <a:lnTo>
                    <a:pt x="137" y="73"/>
                  </a:lnTo>
                  <a:lnTo>
                    <a:pt x="151" y="77"/>
                  </a:lnTo>
                  <a:lnTo>
                    <a:pt x="163" y="79"/>
                  </a:lnTo>
                  <a:lnTo>
                    <a:pt x="175" y="81"/>
                  </a:lnTo>
                  <a:lnTo>
                    <a:pt x="186" y="81"/>
                  </a:lnTo>
                  <a:lnTo>
                    <a:pt x="186" y="4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817"/>
            <p:cNvSpPr>
              <a:spLocks noChangeArrowheads="1"/>
            </p:cNvSpPr>
            <p:nvPr/>
          </p:nvSpPr>
          <p:spPr bwMode="auto">
            <a:xfrm>
              <a:off x="4878810" y="4378672"/>
              <a:ext cx="57150" cy="12700"/>
            </a:xfrm>
            <a:custGeom>
              <a:avLst/>
              <a:gdLst>
                <a:gd name="T0" fmla="*/ 57150 w 218"/>
                <a:gd name="T1" fmla="*/ 3735 h 51"/>
                <a:gd name="T2" fmla="*/ 51120 w 218"/>
                <a:gd name="T3" fmla="*/ 3486 h 51"/>
                <a:gd name="T4" fmla="*/ 44042 w 218"/>
                <a:gd name="T5" fmla="*/ 3237 h 51"/>
                <a:gd name="T6" fmla="*/ 36702 w 218"/>
                <a:gd name="T7" fmla="*/ 2739 h 51"/>
                <a:gd name="T8" fmla="*/ 29099 w 218"/>
                <a:gd name="T9" fmla="*/ 1992 h 51"/>
                <a:gd name="T10" fmla="*/ 21497 w 218"/>
                <a:gd name="T11" fmla="*/ 996 h 51"/>
                <a:gd name="T12" fmla="*/ 14156 w 218"/>
                <a:gd name="T13" fmla="*/ 498 h 51"/>
                <a:gd name="T14" fmla="*/ 6816 w 218"/>
                <a:gd name="T15" fmla="*/ 0 h 51"/>
                <a:gd name="T16" fmla="*/ 0 w 218"/>
                <a:gd name="T17" fmla="*/ 0 h 51"/>
                <a:gd name="T18" fmla="*/ 0 w 218"/>
                <a:gd name="T19" fmla="*/ 8467 h 51"/>
                <a:gd name="T20" fmla="*/ 6292 w 218"/>
                <a:gd name="T21" fmla="*/ 8716 h 51"/>
                <a:gd name="T22" fmla="*/ 13370 w 218"/>
                <a:gd name="T23" fmla="*/ 9214 h 51"/>
                <a:gd name="T24" fmla="*/ 20710 w 218"/>
                <a:gd name="T25" fmla="*/ 9961 h 51"/>
                <a:gd name="T26" fmla="*/ 28313 w 218"/>
                <a:gd name="T27" fmla="*/ 10459 h 51"/>
                <a:gd name="T28" fmla="*/ 35915 w 218"/>
                <a:gd name="T29" fmla="*/ 11206 h 51"/>
                <a:gd name="T30" fmla="*/ 43518 w 218"/>
                <a:gd name="T31" fmla="*/ 11704 h 51"/>
                <a:gd name="T32" fmla="*/ 50596 w 218"/>
                <a:gd name="T33" fmla="*/ 12451 h 51"/>
                <a:gd name="T34" fmla="*/ 57150 w 218"/>
                <a:gd name="T35" fmla="*/ 12700 h 51"/>
                <a:gd name="T36" fmla="*/ 57150 w 218"/>
                <a:gd name="T37" fmla="*/ 3735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8" h="51">
                  <a:moveTo>
                    <a:pt x="218" y="15"/>
                  </a:moveTo>
                  <a:lnTo>
                    <a:pt x="195" y="14"/>
                  </a:lnTo>
                  <a:lnTo>
                    <a:pt x="168" y="13"/>
                  </a:lnTo>
                  <a:lnTo>
                    <a:pt x="140" y="11"/>
                  </a:lnTo>
                  <a:lnTo>
                    <a:pt x="111" y="8"/>
                  </a:lnTo>
                  <a:lnTo>
                    <a:pt x="82" y="4"/>
                  </a:lnTo>
                  <a:lnTo>
                    <a:pt x="54" y="2"/>
                  </a:lnTo>
                  <a:lnTo>
                    <a:pt x="26" y="0"/>
                  </a:lnTo>
                  <a:lnTo>
                    <a:pt x="0" y="0"/>
                  </a:lnTo>
                  <a:lnTo>
                    <a:pt x="0" y="34"/>
                  </a:lnTo>
                  <a:lnTo>
                    <a:pt x="24" y="35"/>
                  </a:lnTo>
                  <a:lnTo>
                    <a:pt x="51" y="37"/>
                  </a:lnTo>
                  <a:lnTo>
                    <a:pt x="79" y="40"/>
                  </a:lnTo>
                  <a:lnTo>
                    <a:pt x="108" y="42"/>
                  </a:lnTo>
                  <a:lnTo>
                    <a:pt x="137" y="45"/>
                  </a:lnTo>
                  <a:lnTo>
                    <a:pt x="166" y="47"/>
                  </a:lnTo>
                  <a:lnTo>
                    <a:pt x="193" y="50"/>
                  </a:lnTo>
                  <a:lnTo>
                    <a:pt x="218" y="51"/>
                  </a:lnTo>
                  <a:lnTo>
                    <a:pt x="218" y="1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818"/>
            <p:cNvSpPr>
              <a:spLocks noChangeArrowheads="1"/>
            </p:cNvSpPr>
            <p:nvPr/>
          </p:nvSpPr>
          <p:spPr bwMode="auto">
            <a:xfrm>
              <a:off x="4932785" y="4362797"/>
              <a:ext cx="44450" cy="49212"/>
            </a:xfrm>
            <a:custGeom>
              <a:avLst/>
              <a:gdLst>
                <a:gd name="T0" fmla="*/ 0 w 167"/>
                <a:gd name="T1" fmla="*/ 0 h 183"/>
                <a:gd name="T2" fmla="*/ 44450 w 167"/>
                <a:gd name="T3" fmla="*/ 24740 h 183"/>
                <a:gd name="T4" fmla="*/ 0 w 167"/>
                <a:gd name="T5" fmla="*/ 49212 h 183"/>
                <a:gd name="T6" fmla="*/ 0 w 167"/>
                <a:gd name="T7" fmla="*/ 0 h 183"/>
                <a:gd name="T8" fmla="*/ 44450 w 167"/>
                <a:gd name="T9" fmla="*/ 24740 h 183"/>
                <a:gd name="T10" fmla="*/ 0 w 167"/>
                <a:gd name="T11" fmla="*/ 0 h 1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83">
                  <a:moveTo>
                    <a:pt x="0" y="0"/>
                  </a:moveTo>
                  <a:lnTo>
                    <a:pt x="167" y="92"/>
                  </a:lnTo>
                  <a:lnTo>
                    <a:pt x="0" y="183"/>
                  </a:lnTo>
                  <a:lnTo>
                    <a:pt x="0" y="0"/>
                  </a:lnTo>
                  <a:lnTo>
                    <a:pt x="167" y="92"/>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819"/>
            <p:cNvSpPr>
              <a:spLocks noChangeArrowheads="1"/>
            </p:cNvSpPr>
            <p:nvPr/>
          </p:nvSpPr>
          <p:spPr bwMode="auto">
            <a:xfrm>
              <a:off x="4577185" y="3281709"/>
              <a:ext cx="87312" cy="1438275"/>
            </a:xfrm>
            <a:custGeom>
              <a:avLst/>
              <a:gdLst>
                <a:gd name="T0" fmla="*/ 78343 w 331"/>
                <a:gd name="T1" fmla="*/ 1438275 h 5435"/>
                <a:gd name="T2" fmla="*/ 87312 w 331"/>
                <a:gd name="T3" fmla="*/ 1436687 h 5435"/>
                <a:gd name="T4" fmla="*/ 9232 w 331"/>
                <a:gd name="T5" fmla="*/ 0 h 5435"/>
                <a:gd name="T6" fmla="*/ 0 w 331"/>
                <a:gd name="T7" fmla="*/ 529 h 5435"/>
                <a:gd name="T8" fmla="*/ 78080 w 331"/>
                <a:gd name="T9" fmla="*/ 1437216 h 5435"/>
                <a:gd name="T10" fmla="*/ 78343 w 331"/>
                <a:gd name="T11" fmla="*/ 1438275 h 5435"/>
                <a:gd name="T12" fmla="*/ 78080 w 331"/>
                <a:gd name="T13" fmla="*/ 1437216 h 5435"/>
                <a:gd name="T14" fmla="*/ 78343 w 331"/>
                <a:gd name="T15" fmla="*/ 1437746 h 5435"/>
                <a:gd name="T16" fmla="*/ 78343 w 331"/>
                <a:gd name="T17" fmla="*/ 1438275 h 54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1" h="5435">
                  <a:moveTo>
                    <a:pt x="297" y="5435"/>
                  </a:moveTo>
                  <a:lnTo>
                    <a:pt x="331" y="5429"/>
                  </a:lnTo>
                  <a:lnTo>
                    <a:pt x="35" y="0"/>
                  </a:lnTo>
                  <a:lnTo>
                    <a:pt x="0" y="2"/>
                  </a:lnTo>
                  <a:lnTo>
                    <a:pt x="296" y="5431"/>
                  </a:lnTo>
                  <a:lnTo>
                    <a:pt x="297" y="5435"/>
                  </a:lnTo>
                  <a:lnTo>
                    <a:pt x="296" y="5431"/>
                  </a:lnTo>
                  <a:lnTo>
                    <a:pt x="297" y="5433"/>
                  </a:lnTo>
                  <a:lnTo>
                    <a:pt x="297" y="5435"/>
                  </a:lnTo>
                  <a:close/>
                </a:path>
              </a:pathLst>
            </a:custGeom>
            <a:solidFill>
              <a:srgbClr val="1F1A17"/>
            </a:solidFill>
            <a:ln w="9525">
              <a:solidFill>
                <a:schemeClr val="tx1"/>
              </a:solidFill>
              <a:round/>
              <a:headEnd/>
              <a:tailEnd/>
            </a:ln>
          </p:spPr>
          <p:txBody>
            <a:bodyPr/>
            <a:lstStyle/>
            <a:p>
              <a:endParaRPr lang="zh-CN" altLang="en-US"/>
            </a:p>
          </p:txBody>
        </p:sp>
        <p:sp>
          <p:nvSpPr>
            <p:cNvPr id="388" name="Freeform 820"/>
            <p:cNvSpPr>
              <a:spLocks noChangeArrowheads="1"/>
            </p:cNvSpPr>
            <p:nvPr/>
          </p:nvSpPr>
          <p:spPr bwMode="auto">
            <a:xfrm>
              <a:off x="4654972" y="4716809"/>
              <a:ext cx="635000" cy="133350"/>
            </a:xfrm>
            <a:custGeom>
              <a:avLst/>
              <a:gdLst>
                <a:gd name="T0" fmla="*/ 625993 w 2397"/>
                <a:gd name="T1" fmla="*/ 106996 h 506"/>
                <a:gd name="T2" fmla="*/ 613807 w 2397"/>
                <a:gd name="T3" fmla="*/ 111476 h 506"/>
                <a:gd name="T4" fmla="*/ 599501 w 2397"/>
                <a:gd name="T5" fmla="*/ 114902 h 506"/>
                <a:gd name="T6" fmla="*/ 583342 w 2397"/>
                <a:gd name="T7" fmla="*/ 118065 h 506"/>
                <a:gd name="T8" fmla="*/ 565857 w 2397"/>
                <a:gd name="T9" fmla="*/ 120437 h 506"/>
                <a:gd name="T10" fmla="*/ 546519 w 2397"/>
                <a:gd name="T11" fmla="*/ 122018 h 506"/>
                <a:gd name="T12" fmla="*/ 525855 w 2397"/>
                <a:gd name="T13" fmla="*/ 123336 h 506"/>
                <a:gd name="T14" fmla="*/ 504132 w 2397"/>
                <a:gd name="T15" fmla="*/ 124126 h 506"/>
                <a:gd name="T16" fmla="*/ 469428 w 2397"/>
                <a:gd name="T17" fmla="*/ 123863 h 506"/>
                <a:gd name="T18" fmla="*/ 420684 w 2397"/>
                <a:gd name="T19" fmla="*/ 121754 h 506"/>
                <a:gd name="T20" fmla="*/ 369556 w 2397"/>
                <a:gd name="T21" fmla="*/ 117801 h 506"/>
                <a:gd name="T22" fmla="*/ 317368 w 2397"/>
                <a:gd name="T23" fmla="*/ 111740 h 506"/>
                <a:gd name="T24" fmla="*/ 265709 w 2397"/>
                <a:gd name="T25" fmla="*/ 103834 h 506"/>
                <a:gd name="T26" fmla="*/ 215375 w 2397"/>
                <a:gd name="T27" fmla="*/ 94346 h 506"/>
                <a:gd name="T28" fmla="*/ 179347 w 2397"/>
                <a:gd name="T29" fmla="*/ 85913 h 506"/>
                <a:gd name="T30" fmla="*/ 156829 w 2397"/>
                <a:gd name="T31" fmla="*/ 80115 h 506"/>
                <a:gd name="T32" fmla="*/ 134577 w 2397"/>
                <a:gd name="T33" fmla="*/ 73791 h 506"/>
                <a:gd name="T34" fmla="*/ 113913 w 2397"/>
                <a:gd name="T35" fmla="*/ 66939 h 506"/>
                <a:gd name="T36" fmla="*/ 94839 w 2397"/>
                <a:gd name="T37" fmla="*/ 59823 h 506"/>
                <a:gd name="T38" fmla="*/ 77090 w 2397"/>
                <a:gd name="T39" fmla="*/ 52444 h 506"/>
                <a:gd name="T40" fmla="*/ 60930 w 2397"/>
                <a:gd name="T41" fmla="*/ 45065 h 506"/>
                <a:gd name="T42" fmla="*/ 46625 w 2397"/>
                <a:gd name="T43" fmla="*/ 37159 h 506"/>
                <a:gd name="T44" fmla="*/ 34439 w 2397"/>
                <a:gd name="T45" fmla="*/ 28989 h 506"/>
                <a:gd name="T46" fmla="*/ 24107 w 2397"/>
                <a:gd name="T47" fmla="*/ 20819 h 506"/>
                <a:gd name="T48" fmla="*/ 16160 w 2397"/>
                <a:gd name="T49" fmla="*/ 12386 h 506"/>
                <a:gd name="T50" fmla="*/ 11656 w 2397"/>
                <a:gd name="T51" fmla="*/ 6061 h 506"/>
                <a:gd name="T52" fmla="*/ 9537 w 2397"/>
                <a:gd name="T53" fmla="*/ 2108 h 506"/>
                <a:gd name="T54" fmla="*/ 0 w 2397"/>
                <a:gd name="T55" fmla="*/ 3162 h 506"/>
                <a:gd name="T56" fmla="*/ 2384 w 2397"/>
                <a:gd name="T57" fmla="*/ 8433 h 506"/>
                <a:gd name="T58" fmla="*/ 5563 w 2397"/>
                <a:gd name="T59" fmla="*/ 13440 h 506"/>
                <a:gd name="T60" fmla="*/ 13246 w 2397"/>
                <a:gd name="T61" fmla="*/ 22928 h 506"/>
                <a:gd name="T62" fmla="*/ 23048 w 2397"/>
                <a:gd name="T63" fmla="*/ 31888 h 506"/>
                <a:gd name="T64" fmla="*/ 34969 w 2397"/>
                <a:gd name="T65" fmla="*/ 40585 h 506"/>
                <a:gd name="T66" fmla="*/ 49009 w 2397"/>
                <a:gd name="T67" fmla="*/ 49018 h 506"/>
                <a:gd name="T68" fmla="*/ 64904 w 2397"/>
                <a:gd name="T69" fmla="*/ 57188 h 506"/>
                <a:gd name="T70" fmla="*/ 82388 w 2397"/>
                <a:gd name="T71" fmla="*/ 64567 h 506"/>
                <a:gd name="T72" fmla="*/ 101197 w 2397"/>
                <a:gd name="T73" fmla="*/ 71946 h 506"/>
                <a:gd name="T74" fmla="*/ 121596 w 2397"/>
                <a:gd name="T75" fmla="*/ 78798 h 506"/>
                <a:gd name="T76" fmla="*/ 143054 w 2397"/>
                <a:gd name="T77" fmla="*/ 85650 h 506"/>
                <a:gd name="T78" fmla="*/ 165836 w 2397"/>
                <a:gd name="T79" fmla="*/ 91975 h 506"/>
                <a:gd name="T80" fmla="*/ 189414 w 2397"/>
                <a:gd name="T81" fmla="*/ 97772 h 506"/>
                <a:gd name="T82" fmla="*/ 238688 w 2397"/>
                <a:gd name="T83" fmla="*/ 108050 h 506"/>
                <a:gd name="T84" fmla="*/ 290081 w 2397"/>
                <a:gd name="T85" fmla="*/ 117274 h 506"/>
                <a:gd name="T86" fmla="*/ 342534 w 2397"/>
                <a:gd name="T87" fmla="*/ 124126 h 506"/>
                <a:gd name="T88" fmla="*/ 394458 w 2397"/>
                <a:gd name="T89" fmla="*/ 129397 h 506"/>
                <a:gd name="T90" fmla="*/ 445056 w 2397"/>
                <a:gd name="T91" fmla="*/ 132296 h 506"/>
                <a:gd name="T92" fmla="*/ 493006 w 2397"/>
                <a:gd name="T93" fmla="*/ 133350 h 506"/>
                <a:gd name="T94" fmla="*/ 515524 w 2397"/>
                <a:gd name="T95" fmla="*/ 132823 h 506"/>
                <a:gd name="T96" fmla="*/ 536982 w 2397"/>
                <a:gd name="T97" fmla="*/ 132032 h 506"/>
                <a:gd name="T98" fmla="*/ 557380 w 2397"/>
                <a:gd name="T99" fmla="*/ 130451 h 506"/>
                <a:gd name="T100" fmla="*/ 576189 w 2397"/>
                <a:gd name="T101" fmla="*/ 128079 h 506"/>
                <a:gd name="T102" fmla="*/ 593408 w 2397"/>
                <a:gd name="T103" fmla="*/ 125444 h 506"/>
                <a:gd name="T104" fmla="*/ 609038 w 2397"/>
                <a:gd name="T105" fmla="*/ 122018 h 506"/>
                <a:gd name="T106" fmla="*/ 623079 w 2397"/>
                <a:gd name="T107" fmla="*/ 118065 h 506"/>
                <a:gd name="T108" fmla="*/ 635000 w 2397"/>
                <a:gd name="T109" fmla="*/ 113058 h 5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397" h="506">
                  <a:moveTo>
                    <a:pt x="2382" y="397"/>
                  </a:moveTo>
                  <a:lnTo>
                    <a:pt x="2363" y="406"/>
                  </a:lnTo>
                  <a:lnTo>
                    <a:pt x="2341" y="415"/>
                  </a:lnTo>
                  <a:lnTo>
                    <a:pt x="2317" y="423"/>
                  </a:lnTo>
                  <a:lnTo>
                    <a:pt x="2290" y="429"/>
                  </a:lnTo>
                  <a:lnTo>
                    <a:pt x="2263" y="436"/>
                  </a:lnTo>
                  <a:lnTo>
                    <a:pt x="2233" y="442"/>
                  </a:lnTo>
                  <a:lnTo>
                    <a:pt x="2202" y="448"/>
                  </a:lnTo>
                  <a:lnTo>
                    <a:pt x="2170" y="452"/>
                  </a:lnTo>
                  <a:lnTo>
                    <a:pt x="2136" y="457"/>
                  </a:lnTo>
                  <a:lnTo>
                    <a:pt x="2100" y="460"/>
                  </a:lnTo>
                  <a:lnTo>
                    <a:pt x="2063" y="463"/>
                  </a:lnTo>
                  <a:lnTo>
                    <a:pt x="2025" y="467"/>
                  </a:lnTo>
                  <a:lnTo>
                    <a:pt x="1985" y="468"/>
                  </a:lnTo>
                  <a:lnTo>
                    <a:pt x="1945" y="470"/>
                  </a:lnTo>
                  <a:lnTo>
                    <a:pt x="1903" y="471"/>
                  </a:lnTo>
                  <a:lnTo>
                    <a:pt x="1861" y="471"/>
                  </a:lnTo>
                  <a:lnTo>
                    <a:pt x="1772" y="470"/>
                  </a:lnTo>
                  <a:lnTo>
                    <a:pt x="1681" y="468"/>
                  </a:lnTo>
                  <a:lnTo>
                    <a:pt x="1588" y="462"/>
                  </a:lnTo>
                  <a:lnTo>
                    <a:pt x="1493" y="456"/>
                  </a:lnTo>
                  <a:lnTo>
                    <a:pt x="1395" y="447"/>
                  </a:lnTo>
                  <a:lnTo>
                    <a:pt x="1297" y="436"/>
                  </a:lnTo>
                  <a:lnTo>
                    <a:pt x="1198" y="424"/>
                  </a:lnTo>
                  <a:lnTo>
                    <a:pt x="1101" y="409"/>
                  </a:lnTo>
                  <a:lnTo>
                    <a:pt x="1003" y="394"/>
                  </a:lnTo>
                  <a:lnTo>
                    <a:pt x="908" y="376"/>
                  </a:lnTo>
                  <a:lnTo>
                    <a:pt x="813" y="358"/>
                  </a:lnTo>
                  <a:lnTo>
                    <a:pt x="722" y="337"/>
                  </a:lnTo>
                  <a:lnTo>
                    <a:pt x="677" y="326"/>
                  </a:lnTo>
                  <a:lnTo>
                    <a:pt x="634" y="315"/>
                  </a:lnTo>
                  <a:lnTo>
                    <a:pt x="592" y="304"/>
                  </a:lnTo>
                  <a:lnTo>
                    <a:pt x="550" y="292"/>
                  </a:lnTo>
                  <a:lnTo>
                    <a:pt x="508" y="280"/>
                  </a:lnTo>
                  <a:lnTo>
                    <a:pt x="469" y="266"/>
                  </a:lnTo>
                  <a:lnTo>
                    <a:pt x="430" y="254"/>
                  </a:lnTo>
                  <a:lnTo>
                    <a:pt x="393" y="241"/>
                  </a:lnTo>
                  <a:lnTo>
                    <a:pt x="358" y="227"/>
                  </a:lnTo>
                  <a:lnTo>
                    <a:pt x="324" y="214"/>
                  </a:lnTo>
                  <a:lnTo>
                    <a:pt x="291" y="199"/>
                  </a:lnTo>
                  <a:lnTo>
                    <a:pt x="259" y="185"/>
                  </a:lnTo>
                  <a:lnTo>
                    <a:pt x="230" y="171"/>
                  </a:lnTo>
                  <a:lnTo>
                    <a:pt x="202" y="155"/>
                  </a:lnTo>
                  <a:lnTo>
                    <a:pt x="176" y="141"/>
                  </a:lnTo>
                  <a:lnTo>
                    <a:pt x="152" y="126"/>
                  </a:lnTo>
                  <a:lnTo>
                    <a:pt x="130" y="110"/>
                  </a:lnTo>
                  <a:lnTo>
                    <a:pt x="109" y="95"/>
                  </a:lnTo>
                  <a:lnTo>
                    <a:pt x="91" y="79"/>
                  </a:lnTo>
                  <a:lnTo>
                    <a:pt x="75" y="63"/>
                  </a:lnTo>
                  <a:lnTo>
                    <a:pt x="61" y="47"/>
                  </a:lnTo>
                  <a:lnTo>
                    <a:pt x="50" y="31"/>
                  </a:lnTo>
                  <a:lnTo>
                    <a:pt x="44" y="23"/>
                  </a:lnTo>
                  <a:lnTo>
                    <a:pt x="40" y="16"/>
                  </a:lnTo>
                  <a:lnTo>
                    <a:pt x="36" y="8"/>
                  </a:lnTo>
                  <a:lnTo>
                    <a:pt x="33" y="0"/>
                  </a:lnTo>
                  <a:lnTo>
                    <a:pt x="0" y="12"/>
                  </a:lnTo>
                  <a:lnTo>
                    <a:pt x="5" y="22"/>
                  </a:lnTo>
                  <a:lnTo>
                    <a:pt x="9" y="32"/>
                  </a:lnTo>
                  <a:lnTo>
                    <a:pt x="15" y="42"/>
                  </a:lnTo>
                  <a:lnTo>
                    <a:pt x="21" y="51"/>
                  </a:lnTo>
                  <a:lnTo>
                    <a:pt x="34" y="69"/>
                  </a:lnTo>
                  <a:lnTo>
                    <a:pt x="50" y="87"/>
                  </a:lnTo>
                  <a:lnTo>
                    <a:pt x="67" y="105"/>
                  </a:lnTo>
                  <a:lnTo>
                    <a:pt x="87" y="121"/>
                  </a:lnTo>
                  <a:lnTo>
                    <a:pt x="109" y="139"/>
                  </a:lnTo>
                  <a:lnTo>
                    <a:pt x="132" y="154"/>
                  </a:lnTo>
                  <a:lnTo>
                    <a:pt x="158" y="171"/>
                  </a:lnTo>
                  <a:lnTo>
                    <a:pt x="185" y="186"/>
                  </a:lnTo>
                  <a:lnTo>
                    <a:pt x="214" y="201"/>
                  </a:lnTo>
                  <a:lnTo>
                    <a:pt x="245" y="217"/>
                  </a:lnTo>
                  <a:lnTo>
                    <a:pt x="277" y="231"/>
                  </a:lnTo>
                  <a:lnTo>
                    <a:pt x="311" y="245"/>
                  </a:lnTo>
                  <a:lnTo>
                    <a:pt x="345" y="260"/>
                  </a:lnTo>
                  <a:lnTo>
                    <a:pt x="382" y="273"/>
                  </a:lnTo>
                  <a:lnTo>
                    <a:pt x="419" y="287"/>
                  </a:lnTo>
                  <a:lnTo>
                    <a:pt x="459" y="299"/>
                  </a:lnTo>
                  <a:lnTo>
                    <a:pt x="498" y="313"/>
                  </a:lnTo>
                  <a:lnTo>
                    <a:pt x="540" y="325"/>
                  </a:lnTo>
                  <a:lnTo>
                    <a:pt x="582" y="337"/>
                  </a:lnTo>
                  <a:lnTo>
                    <a:pt x="626" y="349"/>
                  </a:lnTo>
                  <a:lnTo>
                    <a:pt x="670" y="360"/>
                  </a:lnTo>
                  <a:lnTo>
                    <a:pt x="715" y="371"/>
                  </a:lnTo>
                  <a:lnTo>
                    <a:pt x="807" y="392"/>
                  </a:lnTo>
                  <a:lnTo>
                    <a:pt x="901" y="410"/>
                  </a:lnTo>
                  <a:lnTo>
                    <a:pt x="998" y="428"/>
                  </a:lnTo>
                  <a:lnTo>
                    <a:pt x="1095" y="445"/>
                  </a:lnTo>
                  <a:lnTo>
                    <a:pt x="1194" y="459"/>
                  </a:lnTo>
                  <a:lnTo>
                    <a:pt x="1293" y="471"/>
                  </a:lnTo>
                  <a:lnTo>
                    <a:pt x="1392" y="482"/>
                  </a:lnTo>
                  <a:lnTo>
                    <a:pt x="1489" y="491"/>
                  </a:lnTo>
                  <a:lnTo>
                    <a:pt x="1586" y="497"/>
                  </a:lnTo>
                  <a:lnTo>
                    <a:pt x="1680" y="502"/>
                  </a:lnTo>
                  <a:lnTo>
                    <a:pt x="1772" y="505"/>
                  </a:lnTo>
                  <a:lnTo>
                    <a:pt x="1861" y="506"/>
                  </a:lnTo>
                  <a:lnTo>
                    <a:pt x="1904" y="505"/>
                  </a:lnTo>
                  <a:lnTo>
                    <a:pt x="1946" y="504"/>
                  </a:lnTo>
                  <a:lnTo>
                    <a:pt x="1987" y="503"/>
                  </a:lnTo>
                  <a:lnTo>
                    <a:pt x="2027" y="501"/>
                  </a:lnTo>
                  <a:lnTo>
                    <a:pt x="2066" y="498"/>
                  </a:lnTo>
                  <a:lnTo>
                    <a:pt x="2104" y="495"/>
                  </a:lnTo>
                  <a:lnTo>
                    <a:pt x="2140" y="492"/>
                  </a:lnTo>
                  <a:lnTo>
                    <a:pt x="2175" y="486"/>
                  </a:lnTo>
                  <a:lnTo>
                    <a:pt x="2208" y="482"/>
                  </a:lnTo>
                  <a:lnTo>
                    <a:pt x="2240" y="476"/>
                  </a:lnTo>
                  <a:lnTo>
                    <a:pt x="2270" y="470"/>
                  </a:lnTo>
                  <a:lnTo>
                    <a:pt x="2299" y="463"/>
                  </a:lnTo>
                  <a:lnTo>
                    <a:pt x="2326" y="456"/>
                  </a:lnTo>
                  <a:lnTo>
                    <a:pt x="2352" y="448"/>
                  </a:lnTo>
                  <a:lnTo>
                    <a:pt x="2376" y="439"/>
                  </a:lnTo>
                  <a:lnTo>
                    <a:pt x="2397" y="429"/>
                  </a:lnTo>
                  <a:lnTo>
                    <a:pt x="2382" y="397"/>
                  </a:lnTo>
                  <a:close/>
                </a:path>
              </a:pathLst>
            </a:custGeom>
            <a:solidFill>
              <a:srgbClr val="1F1A17"/>
            </a:solidFill>
            <a:ln w="9525">
              <a:solidFill>
                <a:schemeClr val="tx1"/>
              </a:solidFill>
              <a:round/>
              <a:headEnd/>
              <a:tailEnd/>
            </a:ln>
          </p:spPr>
          <p:txBody>
            <a:bodyPr/>
            <a:lstStyle/>
            <a:p>
              <a:endParaRPr lang="zh-CN" altLang="en-US"/>
            </a:p>
          </p:txBody>
        </p:sp>
        <p:sp>
          <p:nvSpPr>
            <p:cNvPr id="389" name="Freeform 821"/>
            <p:cNvSpPr>
              <a:spLocks noChangeArrowheads="1"/>
            </p:cNvSpPr>
            <p:nvPr/>
          </p:nvSpPr>
          <p:spPr bwMode="auto">
            <a:xfrm>
              <a:off x="5274097" y="4805709"/>
              <a:ext cx="49213" cy="44450"/>
            </a:xfrm>
            <a:custGeom>
              <a:avLst/>
              <a:gdLst>
                <a:gd name="T0" fmla="*/ 0 w 191"/>
                <a:gd name="T1" fmla="*/ 0 h 166"/>
                <a:gd name="T2" fmla="*/ 49213 w 191"/>
                <a:gd name="T3" fmla="*/ 2678 h 166"/>
                <a:gd name="T4" fmla="*/ 20613 w 191"/>
                <a:gd name="T5" fmla="*/ 44450 h 166"/>
                <a:gd name="T6" fmla="*/ 0 w 191"/>
                <a:gd name="T7" fmla="*/ 0 h 166"/>
                <a:gd name="T8" fmla="*/ 49213 w 191"/>
                <a:gd name="T9" fmla="*/ 2678 h 166"/>
                <a:gd name="T10" fmla="*/ 0 w 191"/>
                <a:gd name="T11" fmla="*/ 0 h 1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1" h="166">
                  <a:moveTo>
                    <a:pt x="0" y="0"/>
                  </a:moveTo>
                  <a:lnTo>
                    <a:pt x="191" y="10"/>
                  </a:lnTo>
                  <a:lnTo>
                    <a:pt x="80" y="166"/>
                  </a:lnTo>
                  <a:lnTo>
                    <a:pt x="0" y="0"/>
                  </a:lnTo>
                  <a:lnTo>
                    <a:pt x="191" y="10"/>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822"/>
            <p:cNvSpPr>
              <a:spLocks noChangeArrowheads="1"/>
            </p:cNvSpPr>
            <p:nvPr/>
          </p:nvSpPr>
          <p:spPr bwMode="auto">
            <a:xfrm>
              <a:off x="4254922" y="4021484"/>
              <a:ext cx="493713" cy="749300"/>
            </a:xfrm>
            <a:custGeom>
              <a:avLst/>
              <a:gdLst>
                <a:gd name="T0" fmla="*/ 486040 w 1866"/>
                <a:gd name="T1" fmla="*/ 0 h 2833"/>
                <a:gd name="T2" fmla="*/ 0 w 1866"/>
                <a:gd name="T3" fmla="*/ 744275 h 2833"/>
                <a:gd name="T4" fmla="*/ 7938 w 1866"/>
                <a:gd name="T5" fmla="*/ 749300 h 2833"/>
                <a:gd name="T6" fmla="*/ 493713 w 1866"/>
                <a:gd name="T7" fmla="*/ 5025 h 2833"/>
                <a:gd name="T8" fmla="*/ 486040 w 1866"/>
                <a:gd name="T9" fmla="*/ 0 h 28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6" h="2833">
                  <a:moveTo>
                    <a:pt x="1837" y="0"/>
                  </a:moveTo>
                  <a:lnTo>
                    <a:pt x="0" y="2814"/>
                  </a:lnTo>
                  <a:lnTo>
                    <a:pt x="30" y="2833"/>
                  </a:lnTo>
                  <a:lnTo>
                    <a:pt x="1866" y="19"/>
                  </a:lnTo>
                  <a:lnTo>
                    <a:pt x="1837" y="0"/>
                  </a:lnTo>
                  <a:close/>
                </a:path>
              </a:pathLst>
            </a:custGeom>
            <a:solidFill>
              <a:srgbClr val="1F1A17"/>
            </a:solidFill>
            <a:ln w="9525">
              <a:solidFill>
                <a:schemeClr val="tx1"/>
              </a:solidFill>
              <a:round/>
              <a:headEnd/>
              <a:tailEnd/>
            </a:ln>
          </p:spPr>
          <p:txBody>
            <a:bodyPr/>
            <a:lstStyle/>
            <a:p>
              <a:endParaRPr lang="zh-CN" altLang="en-US"/>
            </a:p>
          </p:txBody>
        </p:sp>
        <p:sp>
          <p:nvSpPr>
            <p:cNvPr id="391" name="Freeform 823"/>
            <p:cNvSpPr>
              <a:spLocks noChangeArrowheads="1"/>
            </p:cNvSpPr>
            <p:nvPr/>
          </p:nvSpPr>
          <p:spPr bwMode="auto">
            <a:xfrm>
              <a:off x="4723235" y="3989734"/>
              <a:ext cx="44450" cy="50800"/>
            </a:xfrm>
            <a:custGeom>
              <a:avLst/>
              <a:gdLst>
                <a:gd name="T0" fmla="*/ 0 w 168"/>
                <a:gd name="T1" fmla="*/ 24063 h 190"/>
                <a:gd name="T2" fmla="*/ 44450 w 168"/>
                <a:gd name="T3" fmla="*/ 0 h 190"/>
                <a:gd name="T4" fmla="*/ 40481 w 168"/>
                <a:gd name="T5" fmla="*/ 50800 h 190"/>
                <a:gd name="T6" fmla="*/ 0 w 168"/>
                <a:gd name="T7" fmla="*/ 24063 h 190"/>
                <a:gd name="T8" fmla="*/ 44450 w 168"/>
                <a:gd name="T9" fmla="*/ 0 h 190"/>
                <a:gd name="T10" fmla="*/ 0 w 168"/>
                <a:gd name="T11" fmla="*/ 24063 h 1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190">
                  <a:moveTo>
                    <a:pt x="0" y="90"/>
                  </a:moveTo>
                  <a:lnTo>
                    <a:pt x="168" y="0"/>
                  </a:lnTo>
                  <a:lnTo>
                    <a:pt x="153" y="190"/>
                  </a:lnTo>
                  <a:lnTo>
                    <a:pt x="0" y="90"/>
                  </a:lnTo>
                  <a:lnTo>
                    <a:pt x="168" y="0"/>
                  </a:lnTo>
                  <a:lnTo>
                    <a:pt x="0" y="9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Rectangle 824"/>
            <p:cNvSpPr>
              <a:spLocks noChangeArrowheads="1"/>
            </p:cNvSpPr>
            <p:nvPr/>
          </p:nvSpPr>
          <p:spPr bwMode="auto">
            <a:xfrm>
              <a:off x="3905672" y="4840634"/>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表示</a:t>
              </a:r>
              <a:endParaRPr lang="zh-CN" altLang="en-US">
                <a:latin typeface="Arial" pitchFamily="34" charset="0"/>
                <a:ea typeface="宋体" pitchFamily="2" charset="-122"/>
              </a:endParaRPr>
            </a:p>
          </p:txBody>
        </p:sp>
        <p:sp>
          <p:nvSpPr>
            <p:cNvPr id="393" name="Freeform 825"/>
            <p:cNvSpPr>
              <a:spLocks noChangeArrowheads="1"/>
            </p:cNvSpPr>
            <p:nvPr/>
          </p:nvSpPr>
          <p:spPr bwMode="auto">
            <a:xfrm>
              <a:off x="5463010" y="4875559"/>
              <a:ext cx="46037" cy="50800"/>
            </a:xfrm>
            <a:custGeom>
              <a:avLst/>
              <a:gdLst>
                <a:gd name="T0" fmla="*/ 46037 w 171"/>
                <a:gd name="T1" fmla="*/ 22847 h 189"/>
                <a:gd name="T2" fmla="*/ 0 w 171"/>
                <a:gd name="T3" fmla="*/ 0 h 189"/>
                <a:gd name="T4" fmla="*/ 5654 w 171"/>
                <a:gd name="T5" fmla="*/ 50800 h 189"/>
                <a:gd name="T6" fmla="*/ 46037 w 171"/>
                <a:gd name="T7" fmla="*/ 22847 h 189"/>
                <a:gd name="T8" fmla="*/ 0 w 171"/>
                <a:gd name="T9" fmla="*/ 0 h 189"/>
                <a:gd name="T10" fmla="*/ 46037 w 171"/>
                <a:gd name="T11" fmla="*/ 22847 h 1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 h="189">
                  <a:moveTo>
                    <a:pt x="171" y="85"/>
                  </a:moveTo>
                  <a:lnTo>
                    <a:pt x="0" y="0"/>
                  </a:lnTo>
                  <a:lnTo>
                    <a:pt x="21" y="189"/>
                  </a:lnTo>
                  <a:lnTo>
                    <a:pt x="171" y="85"/>
                  </a:lnTo>
                  <a:lnTo>
                    <a:pt x="0" y="0"/>
                  </a:lnTo>
                  <a:lnTo>
                    <a:pt x="171" y="8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826"/>
            <p:cNvSpPr>
              <a:spLocks noChangeArrowheads="1"/>
            </p:cNvSpPr>
            <p:nvPr/>
          </p:nvSpPr>
          <p:spPr bwMode="auto">
            <a:xfrm>
              <a:off x="5482060" y="4907309"/>
              <a:ext cx="233362" cy="328613"/>
            </a:xfrm>
            <a:custGeom>
              <a:avLst/>
              <a:gdLst>
                <a:gd name="T0" fmla="*/ 233362 w 877"/>
                <a:gd name="T1" fmla="*/ 323330 h 1244"/>
                <a:gd name="T2" fmla="*/ 7717 w 877"/>
                <a:gd name="T3" fmla="*/ 0 h 1244"/>
                <a:gd name="T4" fmla="*/ 0 w 877"/>
                <a:gd name="T5" fmla="*/ 5283 h 1244"/>
                <a:gd name="T6" fmla="*/ 225911 w 877"/>
                <a:gd name="T7" fmla="*/ 328613 h 1244"/>
                <a:gd name="T8" fmla="*/ 233362 w 877"/>
                <a:gd name="T9" fmla="*/ 323330 h 12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7" h="1244">
                  <a:moveTo>
                    <a:pt x="877" y="1224"/>
                  </a:moveTo>
                  <a:lnTo>
                    <a:pt x="29" y="0"/>
                  </a:lnTo>
                  <a:lnTo>
                    <a:pt x="0" y="20"/>
                  </a:lnTo>
                  <a:lnTo>
                    <a:pt x="849" y="1244"/>
                  </a:lnTo>
                  <a:lnTo>
                    <a:pt x="877" y="1224"/>
                  </a:lnTo>
                  <a:close/>
                </a:path>
              </a:pathLst>
            </a:custGeom>
            <a:solidFill>
              <a:srgbClr val="1F1A17"/>
            </a:solidFill>
            <a:ln w="9525">
              <a:solidFill>
                <a:schemeClr val="tx1"/>
              </a:solidFill>
              <a:round/>
              <a:headEnd/>
              <a:tailEnd/>
            </a:ln>
          </p:spPr>
          <p:txBody>
            <a:bodyPr/>
            <a:lstStyle/>
            <a:p>
              <a:endParaRPr lang="zh-CN" altLang="en-US"/>
            </a:p>
          </p:txBody>
        </p:sp>
        <p:sp>
          <p:nvSpPr>
            <p:cNvPr id="395" name="Freeform 827"/>
            <p:cNvSpPr>
              <a:spLocks noChangeArrowheads="1"/>
            </p:cNvSpPr>
            <p:nvPr/>
          </p:nvSpPr>
          <p:spPr bwMode="auto">
            <a:xfrm>
              <a:off x="5950372" y="4621559"/>
              <a:ext cx="46038" cy="50800"/>
            </a:xfrm>
            <a:custGeom>
              <a:avLst/>
              <a:gdLst>
                <a:gd name="T0" fmla="*/ 46038 w 172"/>
                <a:gd name="T1" fmla="*/ 50800 h 189"/>
                <a:gd name="T2" fmla="*/ 38811 w 172"/>
                <a:gd name="T3" fmla="*/ 0 h 189"/>
                <a:gd name="T4" fmla="*/ 0 w 172"/>
                <a:gd name="T5" fmla="*/ 33329 h 189"/>
                <a:gd name="T6" fmla="*/ 46038 w 172"/>
                <a:gd name="T7" fmla="*/ 50800 h 189"/>
                <a:gd name="T8" fmla="*/ 38811 w 172"/>
                <a:gd name="T9" fmla="*/ 0 h 189"/>
                <a:gd name="T10" fmla="*/ 46038 w 172"/>
                <a:gd name="T11" fmla="*/ 50800 h 1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 h="189">
                  <a:moveTo>
                    <a:pt x="172" y="189"/>
                  </a:moveTo>
                  <a:lnTo>
                    <a:pt x="145" y="0"/>
                  </a:lnTo>
                  <a:lnTo>
                    <a:pt x="0" y="124"/>
                  </a:lnTo>
                  <a:lnTo>
                    <a:pt x="172" y="189"/>
                  </a:lnTo>
                  <a:lnTo>
                    <a:pt x="145" y="0"/>
                  </a:lnTo>
                  <a:lnTo>
                    <a:pt x="172" y="18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828"/>
            <p:cNvSpPr>
              <a:spLocks noChangeArrowheads="1"/>
            </p:cNvSpPr>
            <p:nvPr/>
          </p:nvSpPr>
          <p:spPr bwMode="auto">
            <a:xfrm>
              <a:off x="5755110" y="4658072"/>
              <a:ext cx="223837" cy="576262"/>
            </a:xfrm>
            <a:custGeom>
              <a:avLst/>
              <a:gdLst>
                <a:gd name="T0" fmla="*/ 8202 w 846"/>
                <a:gd name="T1" fmla="*/ 576262 h 2179"/>
                <a:gd name="T2" fmla="*/ 223837 w 846"/>
                <a:gd name="T3" fmla="*/ 3174 h 2179"/>
                <a:gd name="T4" fmla="*/ 215106 w 846"/>
                <a:gd name="T5" fmla="*/ 0 h 2179"/>
                <a:gd name="T6" fmla="*/ 0 w 846"/>
                <a:gd name="T7" fmla="*/ 573088 h 2179"/>
                <a:gd name="T8" fmla="*/ 8202 w 846"/>
                <a:gd name="T9" fmla="*/ 576262 h 21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2179">
                  <a:moveTo>
                    <a:pt x="31" y="2179"/>
                  </a:moveTo>
                  <a:lnTo>
                    <a:pt x="846" y="12"/>
                  </a:lnTo>
                  <a:lnTo>
                    <a:pt x="813" y="0"/>
                  </a:lnTo>
                  <a:lnTo>
                    <a:pt x="0" y="2167"/>
                  </a:lnTo>
                  <a:lnTo>
                    <a:pt x="31" y="2179"/>
                  </a:lnTo>
                  <a:close/>
                </a:path>
              </a:pathLst>
            </a:custGeom>
            <a:solidFill>
              <a:srgbClr val="1F1A17"/>
            </a:solidFill>
            <a:ln w="9525">
              <a:solidFill>
                <a:schemeClr val="tx1"/>
              </a:solidFill>
              <a:round/>
              <a:headEnd/>
              <a:tailEnd/>
            </a:ln>
          </p:spPr>
          <p:txBody>
            <a:bodyPr/>
            <a:lstStyle/>
            <a:p>
              <a:endParaRPr lang="zh-CN" altLang="en-US"/>
            </a:p>
          </p:txBody>
        </p:sp>
        <p:sp>
          <p:nvSpPr>
            <p:cNvPr id="397" name="Rectangle 829"/>
            <p:cNvSpPr>
              <a:spLocks noChangeArrowheads="1"/>
            </p:cNvSpPr>
            <p:nvPr/>
          </p:nvSpPr>
          <p:spPr bwMode="auto">
            <a:xfrm>
              <a:off x="5429672" y="5297834"/>
              <a:ext cx="528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表示</a:t>
              </a:r>
              <a:endParaRPr lang="zh-CN" altLang="en-US">
                <a:latin typeface="Arial" pitchFamily="34" charset="0"/>
                <a:ea typeface="宋体" pitchFamily="2" charset="-122"/>
              </a:endParaRPr>
            </a:p>
          </p:txBody>
        </p:sp>
        <p:sp>
          <p:nvSpPr>
            <p:cNvPr id="398" name="Freeform 830"/>
            <p:cNvSpPr>
              <a:spLocks noChangeArrowheads="1"/>
            </p:cNvSpPr>
            <p:nvPr/>
          </p:nvSpPr>
          <p:spPr bwMode="auto">
            <a:xfrm>
              <a:off x="4777210" y="2737197"/>
              <a:ext cx="268287" cy="377825"/>
            </a:xfrm>
            <a:custGeom>
              <a:avLst/>
              <a:gdLst>
                <a:gd name="T0" fmla="*/ 268287 w 1014"/>
                <a:gd name="T1" fmla="*/ 372526 h 1426"/>
                <a:gd name="T2" fmla="*/ 7673 w 1014"/>
                <a:gd name="T3" fmla="*/ 0 h 1426"/>
                <a:gd name="T4" fmla="*/ 0 w 1014"/>
                <a:gd name="T5" fmla="*/ 5034 h 1426"/>
                <a:gd name="T6" fmla="*/ 260614 w 1014"/>
                <a:gd name="T7" fmla="*/ 377825 h 1426"/>
                <a:gd name="T8" fmla="*/ 268287 w 1014"/>
                <a:gd name="T9" fmla="*/ 372526 h 1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4" h="1426">
                  <a:moveTo>
                    <a:pt x="1014" y="1406"/>
                  </a:moveTo>
                  <a:lnTo>
                    <a:pt x="29" y="0"/>
                  </a:lnTo>
                  <a:lnTo>
                    <a:pt x="0" y="19"/>
                  </a:lnTo>
                  <a:lnTo>
                    <a:pt x="985" y="1426"/>
                  </a:lnTo>
                  <a:lnTo>
                    <a:pt x="1014" y="1406"/>
                  </a:lnTo>
                  <a:close/>
                </a:path>
              </a:pathLst>
            </a:custGeom>
            <a:solidFill>
              <a:srgbClr val="1F1A17"/>
            </a:solidFill>
            <a:ln w="9525">
              <a:solidFill>
                <a:schemeClr val="tx1"/>
              </a:solidFill>
              <a:round/>
              <a:headEnd/>
              <a:tailEnd/>
            </a:ln>
          </p:spPr>
          <p:txBody>
            <a:bodyPr/>
            <a:lstStyle/>
            <a:p>
              <a:endParaRPr lang="zh-CN" altLang="en-US"/>
            </a:p>
          </p:txBody>
        </p:sp>
        <p:sp>
          <p:nvSpPr>
            <p:cNvPr id="399" name="Freeform 831"/>
            <p:cNvSpPr>
              <a:spLocks noChangeArrowheads="1"/>
            </p:cNvSpPr>
            <p:nvPr/>
          </p:nvSpPr>
          <p:spPr bwMode="auto">
            <a:xfrm>
              <a:off x="5020097" y="3094384"/>
              <a:ext cx="44450" cy="50800"/>
            </a:xfrm>
            <a:custGeom>
              <a:avLst/>
              <a:gdLst>
                <a:gd name="T0" fmla="*/ 39251 w 171"/>
                <a:gd name="T1" fmla="*/ 0 h 191"/>
                <a:gd name="T2" fmla="*/ 44450 w 171"/>
                <a:gd name="T3" fmla="*/ 50800 h 191"/>
                <a:gd name="T4" fmla="*/ 0 w 171"/>
                <a:gd name="T5" fmla="*/ 28193 h 191"/>
                <a:gd name="T6" fmla="*/ 39251 w 171"/>
                <a:gd name="T7" fmla="*/ 0 h 191"/>
                <a:gd name="T8" fmla="*/ 44450 w 171"/>
                <a:gd name="T9" fmla="*/ 50800 h 191"/>
                <a:gd name="T10" fmla="*/ 39251 w 171"/>
                <a:gd name="T11" fmla="*/ 0 h 1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 h="191">
                  <a:moveTo>
                    <a:pt x="151" y="0"/>
                  </a:moveTo>
                  <a:lnTo>
                    <a:pt x="171" y="191"/>
                  </a:lnTo>
                  <a:lnTo>
                    <a:pt x="0" y="106"/>
                  </a:lnTo>
                  <a:lnTo>
                    <a:pt x="151" y="0"/>
                  </a:lnTo>
                  <a:lnTo>
                    <a:pt x="171" y="191"/>
                  </a:lnTo>
                  <a:lnTo>
                    <a:pt x="151"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Rectangle 833"/>
            <p:cNvSpPr>
              <a:spLocks noChangeArrowheads="1"/>
            </p:cNvSpPr>
            <p:nvPr/>
          </p:nvSpPr>
          <p:spPr bwMode="auto">
            <a:xfrm>
              <a:off x="4591472" y="2402234"/>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表示</a:t>
              </a:r>
              <a:endParaRPr lang="zh-CN" altLang="en-US">
                <a:latin typeface="Arial" pitchFamily="34" charset="0"/>
                <a:ea typeface="宋体" pitchFamily="2" charset="-122"/>
              </a:endParaRPr>
            </a:p>
          </p:txBody>
        </p:sp>
        <p:sp>
          <p:nvSpPr>
            <p:cNvPr id="401" name="Line 834"/>
            <p:cNvSpPr>
              <a:spLocks noChangeShapeType="1"/>
            </p:cNvSpPr>
            <p:nvPr/>
          </p:nvSpPr>
          <p:spPr bwMode="auto">
            <a:xfrm flipH="1">
              <a:off x="5372522" y="2703859"/>
              <a:ext cx="301625" cy="61595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 name="Freeform 835"/>
            <p:cNvSpPr>
              <a:spLocks noChangeArrowheads="1"/>
            </p:cNvSpPr>
            <p:nvPr/>
          </p:nvSpPr>
          <p:spPr bwMode="auto">
            <a:xfrm>
              <a:off x="5370935" y="3270597"/>
              <a:ext cx="42862" cy="49212"/>
            </a:xfrm>
            <a:custGeom>
              <a:avLst/>
              <a:gdLst>
                <a:gd name="T0" fmla="*/ 42862 w 165"/>
                <a:gd name="T1" fmla="*/ 20721 h 190"/>
                <a:gd name="T2" fmla="*/ 2598 w 165"/>
                <a:gd name="T3" fmla="*/ 49212 h 190"/>
                <a:gd name="T4" fmla="*/ 0 w 165"/>
                <a:gd name="T5" fmla="*/ 0 h 190"/>
                <a:gd name="T6" fmla="*/ 42862 w 165"/>
                <a:gd name="T7" fmla="*/ 20721 h 190"/>
                <a:gd name="T8" fmla="*/ 2598 w 165"/>
                <a:gd name="T9" fmla="*/ 49212 h 190"/>
                <a:gd name="T10" fmla="*/ 42862 w 165"/>
                <a:gd name="T11" fmla="*/ 20721 h 1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190">
                  <a:moveTo>
                    <a:pt x="165" y="80"/>
                  </a:moveTo>
                  <a:lnTo>
                    <a:pt x="10" y="190"/>
                  </a:lnTo>
                  <a:lnTo>
                    <a:pt x="0" y="0"/>
                  </a:lnTo>
                  <a:lnTo>
                    <a:pt x="165" y="80"/>
                  </a:lnTo>
                  <a:lnTo>
                    <a:pt x="10" y="190"/>
                  </a:lnTo>
                  <a:lnTo>
                    <a:pt x="165" y="80"/>
                  </a:lnTo>
                  <a:close/>
                </a:path>
              </a:pathLst>
            </a:custGeom>
            <a:solidFill>
              <a:srgbClr val="1F1A17"/>
            </a:solidFill>
            <a:ln w="9525">
              <a:solidFill>
                <a:schemeClr val="tx1"/>
              </a:solidFill>
              <a:round/>
              <a:headEnd/>
              <a:tailEnd/>
            </a:ln>
          </p:spPr>
          <p:txBody>
            <a:bodyPr/>
            <a:lstStyle/>
            <a:p>
              <a:endParaRPr lang="zh-CN" altLang="en-US"/>
            </a:p>
          </p:txBody>
        </p:sp>
        <p:sp>
          <p:nvSpPr>
            <p:cNvPr id="403" name="Rectangle 836"/>
            <p:cNvSpPr>
              <a:spLocks noChangeArrowheads="1"/>
            </p:cNvSpPr>
            <p:nvPr/>
          </p:nvSpPr>
          <p:spPr bwMode="auto">
            <a:xfrm>
              <a:off x="5582072" y="2326034"/>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处理</a:t>
              </a:r>
              <a:endParaRPr lang="zh-CN" altLang="en-US">
                <a:latin typeface="Arial" pitchFamily="34" charset="0"/>
                <a:ea typeface="宋体" pitchFamily="2" charset="-122"/>
              </a:endParaRPr>
            </a:p>
          </p:txBody>
        </p:sp>
        <p:sp>
          <p:nvSpPr>
            <p:cNvPr id="404" name="Freeform 837"/>
            <p:cNvSpPr>
              <a:spLocks noChangeArrowheads="1"/>
            </p:cNvSpPr>
            <p:nvPr/>
          </p:nvSpPr>
          <p:spPr bwMode="auto">
            <a:xfrm>
              <a:off x="5907510" y="3303934"/>
              <a:ext cx="26987" cy="22225"/>
            </a:xfrm>
            <a:custGeom>
              <a:avLst/>
              <a:gdLst>
                <a:gd name="T0" fmla="*/ 524 w 103"/>
                <a:gd name="T1" fmla="*/ 0 h 82"/>
                <a:gd name="T2" fmla="*/ 26987 w 103"/>
                <a:gd name="T3" fmla="*/ 0 h 82"/>
                <a:gd name="T4" fmla="*/ 16245 w 103"/>
                <a:gd name="T5" fmla="*/ 22225 h 82"/>
                <a:gd name="T6" fmla="*/ 524 w 103"/>
                <a:gd name="T7" fmla="*/ 0 h 82"/>
                <a:gd name="T8" fmla="*/ 0 w 103"/>
                <a:gd name="T9" fmla="*/ 0 h 82"/>
                <a:gd name="T10" fmla="*/ 524 w 103"/>
                <a:gd name="T11" fmla="*/ 0 h 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82">
                  <a:moveTo>
                    <a:pt x="2" y="0"/>
                  </a:moveTo>
                  <a:lnTo>
                    <a:pt x="103" y="0"/>
                  </a:lnTo>
                  <a:lnTo>
                    <a:pt x="62" y="82"/>
                  </a:lnTo>
                  <a:lnTo>
                    <a:pt x="2" y="0"/>
                  </a:lnTo>
                  <a:lnTo>
                    <a:pt x="0" y="0"/>
                  </a:lnTo>
                  <a:lnTo>
                    <a:pt x="2"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838"/>
            <p:cNvSpPr>
              <a:spLocks noChangeArrowheads="1"/>
            </p:cNvSpPr>
            <p:nvPr/>
          </p:nvSpPr>
          <p:spPr bwMode="auto">
            <a:xfrm>
              <a:off x="5926560" y="3310284"/>
              <a:ext cx="144462" cy="519113"/>
            </a:xfrm>
            <a:custGeom>
              <a:avLst/>
              <a:gdLst>
                <a:gd name="T0" fmla="*/ 144462 w 550"/>
                <a:gd name="T1" fmla="*/ 519113 h 1960"/>
                <a:gd name="T2" fmla="*/ 143937 w 550"/>
                <a:gd name="T3" fmla="*/ 493952 h 1960"/>
                <a:gd name="T4" fmla="*/ 142361 w 550"/>
                <a:gd name="T5" fmla="*/ 463759 h 1960"/>
                <a:gd name="T6" fmla="*/ 139734 w 550"/>
                <a:gd name="T7" fmla="*/ 430387 h 1960"/>
                <a:gd name="T8" fmla="*/ 136320 w 550"/>
                <a:gd name="T9" fmla="*/ 394102 h 1960"/>
                <a:gd name="T10" fmla="*/ 131592 w 550"/>
                <a:gd name="T11" fmla="*/ 355169 h 1960"/>
                <a:gd name="T12" fmla="*/ 126076 w 550"/>
                <a:gd name="T13" fmla="*/ 314911 h 1960"/>
                <a:gd name="T14" fmla="*/ 119247 w 550"/>
                <a:gd name="T15" fmla="*/ 274123 h 1960"/>
                <a:gd name="T16" fmla="*/ 111367 w 550"/>
                <a:gd name="T17" fmla="*/ 233336 h 1960"/>
                <a:gd name="T18" fmla="*/ 102437 w 550"/>
                <a:gd name="T19" fmla="*/ 193608 h 1960"/>
                <a:gd name="T20" fmla="*/ 92193 w 550"/>
                <a:gd name="T21" fmla="*/ 155469 h 1960"/>
                <a:gd name="T22" fmla="*/ 80636 w 550"/>
                <a:gd name="T23" fmla="*/ 119184 h 1960"/>
                <a:gd name="T24" fmla="*/ 74595 w 550"/>
                <a:gd name="T25" fmla="*/ 102498 h 1960"/>
                <a:gd name="T26" fmla="*/ 68028 w 550"/>
                <a:gd name="T27" fmla="*/ 86342 h 1960"/>
                <a:gd name="T28" fmla="*/ 61462 w 550"/>
                <a:gd name="T29" fmla="*/ 71246 h 1960"/>
                <a:gd name="T30" fmla="*/ 54108 w 550"/>
                <a:gd name="T31" fmla="*/ 57208 h 1960"/>
                <a:gd name="T32" fmla="*/ 47016 w 550"/>
                <a:gd name="T33" fmla="*/ 44495 h 1960"/>
                <a:gd name="T34" fmla="*/ 39136 w 550"/>
                <a:gd name="T35" fmla="*/ 32842 h 1960"/>
                <a:gd name="T36" fmla="*/ 30731 w 550"/>
                <a:gd name="T37" fmla="*/ 22248 h 1960"/>
                <a:gd name="T38" fmla="*/ 22589 w 550"/>
                <a:gd name="T39" fmla="*/ 13243 h 1960"/>
                <a:gd name="T40" fmla="*/ 13658 w 550"/>
                <a:gd name="T41" fmla="*/ 5827 h 1960"/>
                <a:gd name="T42" fmla="*/ 3940 w 550"/>
                <a:gd name="T43" fmla="*/ 0 h 1960"/>
                <a:gd name="T44" fmla="*/ 3940 w 550"/>
                <a:gd name="T45" fmla="*/ 10594 h 1960"/>
                <a:gd name="T46" fmla="*/ 12082 w 550"/>
                <a:gd name="T47" fmla="*/ 16421 h 1960"/>
                <a:gd name="T48" fmla="*/ 20225 w 550"/>
                <a:gd name="T49" fmla="*/ 24102 h 1960"/>
                <a:gd name="T50" fmla="*/ 27842 w 550"/>
                <a:gd name="T51" fmla="*/ 33107 h 1960"/>
                <a:gd name="T52" fmla="*/ 35459 w 550"/>
                <a:gd name="T53" fmla="*/ 43436 h 1960"/>
                <a:gd name="T54" fmla="*/ 42551 w 550"/>
                <a:gd name="T55" fmla="*/ 55090 h 1960"/>
                <a:gd name="T56" fmla="*/ 49905 w 550"/>
                <a:gd name="T57" fmla="*/ 68332 h 1960"/>
                <a:gd name="T58" fmla="*/ 56472 w 550"/>
                <a:gd name="T59" fmla="*/ 82634 h 1960"/>
                <a:gd name="T60" fmla="*/ 62775 w 550"/>
                <a:gd name="T61" fmla="*/ 97731 h 1960"/>
                <a:gd name="T62" fmla="*/ 69079 w 550"/>
                <a:gd name="T63" fmla="*/ 114152 h 1960"/>
                <a:gd name="T64" fmla="*/ 77747 w 550"/>
                <a:gd name="T65" fmla="*/ 139578 h 1960"/>
                <a:gd name="T66" fmla="*/ 88516 w 550"/>
                <a:gd name="T67" fmla="*/ 176657 h 1960"/>
                <a:gd name="T68" fmla="*/ 97972 w 550"/>
                <a:gd name="T69" fmla="*/ 215326 h 1960"/>
                <a:gd name="T70" fmla="*/ 106377 w 550"/>
                <a:gd name="T71" fmla="*/ 255584 h 1960"/>
                <a:gd name="T72" fmla="*/ 113731 w 550"/>
                <a:gd name="T73" fmla="*/ 296371 h 1960"/>
                <a:gd name="T74" fmla="*/ 119772 w 550"/>
                <a:gd name="T75" fmla="*/ 336629 h 1960"/>
                <a:gd name="T76" fmla="*/ 125025 w 550"/>
                <a:gd name="T77" fmla="*/ 375827 h 1960"/>
                <a:gd name="T78" fmla="*/ 129228 w 550"/>
                <a:gd name="T79" fmla="*/ 413436 h 1960"/>
                <a:gd name="T80" fmla="*/ 132117 w 550"/>
                <a:gd name="T81" fmla="*/ 448397 h 1960"/>
                <a:gd name="T82" fmla="*/ 133956 w 550"/>
                <a:gd name="T83" fmla="*/ 479915 h 1960"/>
                <a:gd name="T84" fmla="*/ 135269 w 550"/>
                <a:gd name="T85" fmla="*/ 507195 h 1960"/>
                <a:gd name="T86" fmla="*/ 144462 w 550"/>
                <a:gd name="T87" fmla="*/ 519113 h 19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50" h="1960">
                  <a:moveTo>
                    <a:pt x="550" y="1960"/>
                  </a:moveTo>
                  <a:lnTo>
                    <a:pt x="550" y="1960"/>
                  </a:lnTo>
                  <a:lnTo>
                    <a:pt x="549" y="1914"/>
                  </a:lnTo>
                  <a:lnTo>
                    <a:pt x="548" y="1865"/>
                  </a:lnTo>
                  <a:lnTo>
                    <a:pt x="545" y="1810"/>
                  </a:lnTo>
                  <a:lnTo>
                    <a:pt x="542" y="1751"/>
                  </a:lnTo>
                  <a:lnTo>
                    <a:pt x="538" y="1690"/>
                  </a:lnTo>
                  <a:lnTo>
                    <a:pt x="532" y="1625"/>
                  </a:lnTo>
                  <a:lnTo>
                    <a:pt x="526" y="1558"/>
                  </a:lnTo>
                  <a:lnTo>
                    <a:pt x="519" y="1488"/>
                  </a:lnTo>
                  <a:lnTo>
                    <a:pt x="510" y="1415"/>
                  </a:lnTo>
                  <a:lnTo>
                    <a:pt x="501" y="1341"/>
                  </a:lnTo>
                  <a:lnTo>
                    <a:pt x="490" y="1266"/>
                  </a:lnTo>
                  <a:lnTo>
                    <a:pt x="480" y="1189"/>
                  </a:lnTo>
                  <a:lnTo>
                    <a:pt x="467" y="1112"/>
                  </a:lnTo>
                  <a:lnTo>
                    <a:pt x="454" y="1035"/>
                  </a:lnTo>
                  <a:lnTo>
                    <a:pt x="439" y="958"/>
                  </a:lnTo>
                  <a:lnTo>
                    <a:pt x="424" y="881"/>
                  </a:lnTo>
                  <a:lnTo>
                    <a:pt x="407" y="806"/>
                  </a:lnTo>
                  <a:lnTo>
                    <a:pt x="390" y="731"/>
                  </a:lnTo>
                  <a:lnTo>
                    <a:pt x="371" y="658"/>
                  </a:lnTo>
                  <a:lnTo>
                    <a:pt x="351" y="587"/>
                  </a:lnTo>
                  <a:lnTo>
                    <a:pt x="329" y="517"/>
                  </a:lnTo>
                  <a:lnTo>
                    <a:pt x="307" y="450"/>
                  </a:lnTo>
                  <a:lnTo>
                    <a:pt x="296" y="418"/>
                  </a:lnTo>
                  <a:lnTo>
                    <a:pt x="284" y="387"/>
                  </a:lnTo>
                  <a:lnTo>
                    <a:pt x="272" y="356"/>
                  </a:lnTo>
                  <a:lnTo>
                    <a:pt x="259" y="326"/>
                  </a:lnTo>
                  <a:lnTo>
                    <a:pt x="247" y="297"/>
                  </a:lnTo>
                  <a:lnTo>
                    <a:pt x="234" y="269"/>
                  </a:lnTo>
                  <a:lnTo>
                    <a:pt x="221" y="242"/>
                  </a:lnTo>
                  <a:lnTo>
                    <a:pt x="206" y="216"/>
                  </a:lnTo>
                  <a:lnTo>
                    <a:pt x="193" y="191"/>
                  </a:lnTo>
                  <a:lnTo>
                    <a:pt x="179" y="168"/>
                  </a:lnTo>
                  <a:lnTo>
                    <a:pt x="164" y="145"/>
                  </a:lnTo>
                  <a:lnTo>
                    <a:pt x="149" y="124"/>
                  </a:lnTo>
                  <a:lnTo>
                    <a:pt x="134" y="103"/>
                  </a:lnTo>
                  <a:lnTo>
                    <a:pt x="117" y="84"/>
                  </a:lnTo>
                  <a:lnTo>
                    <a:pt x="102" y="66"/>
                  </a:lnTo>
                  <a:lnTo>
                    <a:pt x="86" y="50"/>
                  </a:lnTo>
                  <a:lnTo>
                    <a:pt x="68" y="36"/>
                  </a:lnTo>
                  <a:lnTo>
                    <a:pt x="52" y="22"/>
                  </a:lnTo>
                  <a:lnTo>
                    <a:pt x="33" y="10"/>
                  </a:lnTo>
                  <a:lnTo>
                    <a:pt x="15" y="0"/>
                  </a:lnTo>
                  <a:lnTo>
                    <a:pt x="0" y="31"/>
                  </a:lnTo>
                  <a:lnTo>
                    <a:pt x="15" y="40"/>
                  </a:lnTo>
                  <a:lnTo>
                    <a:pt x="31" y="51"/>
                  </a:lnTo>
                  <a:lnTo>
                    <a:pt x="46" y="62"/>
                  </a:lnTo>
                  <a:lnTo>
                    <a:pt x="61" y="76"/>
                  </a:lnTo>
                  <a:lnTo>
                    <a:pt x="77" y="91"/>
                  </a:lnTo>
                  <a:lnTo>
                    <a:pt x="92" y="107"/>
                  </a:lnTo>
                  <a:lnTo>
                    <a:pt x="106" y="125"/>
                  </a:lnTo>
                  <a:lnTo>
                    <a:pt x="121" y="143"/>
                  </a:lnTo>
                  <a:lnTo>
                    <a:pt x="135" y="164"/>
                  </a:lnTo>
                  <a:lnTo>
                    <a:pt x="149" y="185"/>
                  </a:lnTo>
                  <a:lnTo>
                    <a:pt x="162" y="208"/>
                  </a:lnTo>
                  <a:lnTo>
                    <a:pt x="177" y="233"/>
                  </a:lnTo>
                  <a:lnTo>
                    <a:pt x="190" y="258"/>
                  </a:lnTo>
                  <a:lnTo>
                    <a:pt x="202" y="284"/>
                  </a:lnTo>
                  <a:lnTo>
                    <a:pt x="215" y="312"/>
                  </a:lnTo>
                  <a:lnTo>
                    <a:pt x="227" y="339"/>
                  </a:lnTo>
                  <a:lnTo>
                    <a:pt x="239" y="369"/>
                  </a:lnTo>
                  <a:lnTo>
                    <a:pt x="251" y="399"/>
                  </a:lnTo>
                  <a:lnTo>
                    <a:pt x="263" y="431"/>
                  </a:lnTo>
                  <a:lnTo>
                    <a:pt x="274" y="461"/>
                  </a:lnTo>
                  <a:lnTo>
                    <a:pt x="296" y="527"/>
                  </a:lnTo>
                  <a:lnTo>
                    <a:pt x="317" y="595"/>
                  </a:lnTo>
                  <a:lnTo>
                    <a:pt x="337" y="667"/>
                  </a:lnTo>
                  <a:lnTo>
                    <a:pt x="356" y="740"/>
                  </a:lnTo>
                  <a:lnTo>
                    <a:pt x="373" y="813"/>
                  </a:lnTo>
                  <a:lnTo>
                    <a:pt x="390" y="889"/>
                  </a:lnTo>
                  <a:lnTo>
                    <a:pt x="405" y="965"/>
                  </a:lnTo>
                  <a:lnTo>
                    <a:pt x="419" y="1042"/>
                  </a:lnTo>
                  <a:lnTo>
                    <a:pt x="433" y="1119"/>
                  </a:lnTo>
                  <a:lnTo>
                    <a:pt x="445" y="1195"/>
                  </a:lnTo>
                  <a:lnTo>
                    <a:pt x="456" y="1271"/>
                  </a:lnTo>
                  <a:lnTo>
                    <a:pt x="466" y="1346"/>
                  </a:lnTo>
                  <a:lnTo>
                    <a:pt x="476" y="1419"/>
                  </a:lnTo>
                  <a:lnTo>
                    <a:pt x="484" y="1491"/>
                  </a:lnTo>
                  <a:lnTo>
                    <a:pt x="492" y="1561"/>
                  </a:lnTo>
                  <a:lnTo>
                    <a:pt x="498" y="1628"/>
                  </a:lnTo>
                  <a:lnTo>
                    <a:pt x="503" y="1693"/>
                  </a:lnTo>
                  <a:lnTo>
                    <a:pt x="507" y="1754"/>
                  </a:lnTo>
                  <a:lnTo>
                    <a:pt x="510" y="1812"/>
                  </a:lnTo>
                  <a:lnTo>
                    <a:pt x="514" y="1866"/>
                  </a:lnTo>
                  <a:lnTo>
                    <a:pt x="515" y="1915"/>
                  </a:lnTo>
                  <a:lnTo>
                    <a:pt x="515" y="1960"/>
                  </a:lnTo>
                  <a:lnTo>
                    <a:pt x="550" y="1960"/>
                  </a:lnTo>
                  <a:close/>
                </a:path>
              </a:pathLst>
            </a:custGeom>
            <a:solidFill>
              <a:srgbClr val="1F1A17"/>
            </a:solidFill>
            <a:ln w="9525">
              <a:solidFill>
                <a:schemeClr val="tx1"/>
              </a:solidFill>
              <a:round/>
              <a:headEnd/>
              <a:tailEnd/>
            </a:ln>
          </p:spPr>
          <p:txBody>
            <a:bodyPr/>
            <a:lstStyle/>
            <a:p>
              <a:endParaRPr lang="zh-CN" altLang="en-US"/>
            </a:p>
          </p:txBody>
        </p:sp>
        <p:sp>
          <p:nvSpPr>
            <p:cNvPr id="406" name="Freeform 839"/>
            <p:cNvSpPr>
              <a:spLocks noChangeArrowheads="1"/>
            </p:cNvSpPr>
            <p:nvPr/>
          </p:nvSpPr>
          <p:spPr bwMode="auto">
            <a:xfrm>
              <a:off x="5977360" y="3829397"/>
              <a:ext cx="93662" cy="544512"/>
            </a:xfrm>
            <a:custGeom>
              <a:avLst/>
              <a:gdLst>
                <a:gd name="T0" fmla="*/ 9234 w 355"/>
                <a:gd name="T1" fmla="*/ 544512 h 2058"/>
                <a:gd name="T2" fmla="*/ 9762 w 355"/>
                <a:gd name="T3" fmla="*/ 529431 h 2058"/>
                <a:gd name="T4" fmla="*/ 10290 w 355"/>
                <a:gd name="T5" fmla="*/ 514350 h 2058"/>
                <a:gd name="T6" fmla="*/ 11345 w 355"/>
                <a:gd name="T7" fmla="*/ 499004 h 2058"/>
                <a:gd name="T8" fmla="*/ 12928 w 355"/>
                <a:gd name="T9" fmla="*/ 483129 h 2058"/>
                <a:gd name="T10" fmla="*/ 14775 w 355"/>
                <a:gd name="T11" fmla="*/ 467518 h 2058"/>
                <a:gd name="T12" fmla="*/ 16886 w 355"/>
                <a:gd name="T13" fmla="*/ 451908 h 2058"/>
                <a:gd name="T14" fmla="*/ 19524 w 355"/>
                <a:gd name="T15" fmla="*/ 435768 h 2058"/>
                <a:gd name="T16" fmla="*/ 22426 w 355"/>
                <a:gd name="T17" fmla="*/ 419364 h 2058"/>
                <a:gd name="T18" fmla="*/ 25592 w 355"/>
                <a:gd name="T19" fmla="*/ 403225 h 2058"/>
                <a:gd name="T20" fmla="*/ 28758 w 355"/>
                <a:gd name="T21" fmla="*/ 386556 h 2058"/>
                <a:gd name="T22" fmla="*/ 32188 w 355"/>
                <a:gd name="T23" fmla="*/ 369887 h 2058"/>
                <a:gd name="T24" fmla="*/ 35882 w 355"/>
                <a:gd name="T25" fmla="*/ 353483 h 2058"/>
                <a:gd name="T26" fmla="*/ 43533 w 355"/>
                <a:gd name="T27" fmla="*/ 319616 h 2058"/>
                <a:gd name="T28" fmla="*/ 51448 w 355"/>
                <a:gd name="T29" fmla="*/ 285485 h 2058"/>
                <a:gd name="T30" fmla="*/ 59099 w 355"/>
                <a:gd name="T31" fmla="*/ 251089 h 2058"/>
                <a:gd name="T32" fmla="*/ 66751 w 355"/>
                <a:gd name="T33" fmla="*/ 216164 h 2058"/>
                <a:gd name="T34" fmla="*/ 70444 w 355"/>
                <a:gd name="T35" fmla="*/ 198437 h 2058"/>
                <a:gd name="T36" fmla="*/ 73874 w 355"/>
                <a:gd name="T37" fmla="*/ 180446 h 2058"/>
                <a:gd name="T38" fmla="*/ 77304 w 355"/>
                <a:gd name="T39" fmla="*/ 162719 h 2058"/>
                <a:gd name="T40" fmla="*/ 80206 w 355"/>
                <a:gd name="T41" fmla="*/ 144992 h 2058"/>
                <a:gd name="T42" fmla="*/ 83109 w 355"/>
                <a:gd name="T43" fmla="*/ 127264 h 2058"/>
                <a:gd name="T44" fmla="*/ 85747 w 355"/>
                <a:gd name="T45" fmla="*/ 109273 h 2058"/>
                <a:gd name="T46" fmla="*/ 88121 w 355"/>
                <a:gd name="T47" fmla="*/ 91281 h 2058"/>
                <a:gd name="T48" fmla="*/ 89704 w 355"/>
                <a:gd name="T49" fmla="*/ 72760 h 2058"/>
                <a:gd name="T50" fmla="*/ 91551 w 355"/>
                <a:gd name="T51" fmla="*/ 54769 h 2058"/>
                <a:gd name="T52" fmla="*/ 92607 w 355"/>
                <a:gd name="T53" fmla="*/ 36777 h 2058"/>
                <a:gd name="T54" fmla="*/ 93398 w 355"/>
                <a:gd name="T55" fmla="*/ 18521 h 2058"/>
                <a:gd name="T56" fmla="*/ 93662 w 355"/>
                <a:gd name="T57" fmla="*/ 0 h 2058"/>
                <a:gd name="T58" fmla="*/ 84428 w 355"/>
                <a:gd name="T59" fmla="*/ 0 h 2058"/>
                <a:gd name="T60" fmla="*/ 84164 w 355"/>
                <a:gd name="T61" fmla="*/ 18256 h 2058"/>
                <a:gd name="T62" fmla="*/ 83372 w 355"/>
                <a:gd name="T63" fmla="*/ 36248 h 2058"/>
                <a:gd name="T64" fmla="*/ 82317 w 355"/>
                <a:gd name="T65" fmla="*/ 54240 h 2058"/>
                <a:gd name="T66" fmla="*/ 80734 w 355"/>
                <a:gd name="T67" fmla="*/ 71967 h 2058"/>
                <a:gd name="T68" fmla="*/ 78887 w 355"/>
                <a:gd name="T69" fmla="*/ 89958 h 2058"/>
                <a:gd name="T70" fmla="*/ 76776 w 355"/>
                <a:gd name="T71" fmla="*/ 108214 h 2058"/>
                <a:gd name="T72" fmla="*/ 74138 w 355"/>
                <a:gd name="T73" fmla="*/ 125942 h 2058"/>
                <a:gd name="T74" fmla="*/ 71236 w 355"/>
                <a:gd name="T75" fmla="*/ 143669 h 2058"/>
                <a:gd name="T76" fmla="*/ 68070 w 355"/>
                <a:gd name="T77" fmla="*/ 161396 h 2058"/>
                <a:gd name="T78" fmla="*/ 64904 w 355"/>
                <a:gd name="T79" fmla="*/ 179123 h 2058"/>
                <a:gd name="T80" fmla="*/ 61474 w 355"/>
                <a:gd name="T81" fmla="*/ 196585 h 2058"/>
                <a:gd name="T82" fmla="*/ 57780 w 355"/>
                <a:gd name="T83" fmla="*/ 214048 h 2058"/>
                <a:gd name="T84" fmla="*/ 50129 w 355"/>
                <a:gd name="T85" fmla="*/ 248973 h 2058"/>
                <a:gd name="T86" fmla="*/ 42478 w 355"/>
                <a:gd name="T87" fmla="*/ 283633 h 2058"/>
                <a:gd name="T88" fmla="*/ 34563 w 355"/>
                <a:gd name="T89" fmla="*/ 317500 h 2058"/>
                <a:gd name="T90" fmla="*/ 26911 w 355"/>
                <a:gd name="T91" fmla="*/ 351366 h 2058"/>
                <a:gd name="T92" fmla="*/ 23218 w 355"/>
                <a:gd name="T93" fmla="*/ 368300 h 2058"/>
                <a:gd name="T94" fmla="*/ 19788 w 355"/>
                <a:gd name="T95" fmla="*/ 384968 h 2058"/>
                <a:gd name="T96" fmla="*/ 16358 w 355"/>
                <a:gd name="T97" fmla="*/ 401373 h 2058"/>
                <a:gd name="T98" fmla="*/ 13456 w 355"/>
                <a:gd name="T99" fmla="*/ 417777 h 2058"/>
                <a:gd name="T100" fmla="*/ 10553 w 355"/>
                <a:gd name="T101" fmla="*/ 433916 h 2058"/>
                <a:gd name="T102" fmla="*/ 7915 w 355"/>
                <a:gd name="T103" fmla="*/ 450320 h 2058"/>
                <a:gd name="T104" fmla="*/ 5541 w 355"/>
                <a:gd name="T105" fmla="*/ 466460 h 2058"/>
                <a:gd name="T106" fmla="*/ 3958 w 355"/>
                <a:gd name="T107" fmla="*/ 482335 h 2058"/>
                <a:gd name="T108" fmla="*/ 2111 w 355"/>
                <a:gd name="T109" fmla="*/ 497945 h 2058"/>
                <a:gd name="T110" fmla="*/ 1055 w 355"/>
                <a:gd name="T111" fmla="*/ 513820 h 2058"/>
                <a:gd name="T112" fmla="*/ 264 w 355"/>
                <a:gd name="T113" fmla="*/ 529431 h 2058"/>
                <a:gd name="T114" fmla="*/ 0 w 355"/>
                <a:gd name="T115" fmla="*/ 544512 h 2058"/>
                <a:gd name="T116" fmla="*/ 9234 w 355"/>
                <a:gd name="T117" fmla="*/ 544512 h 20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55" h="2058">
                  <a:moveTo>
                    <a:pt x="35" y="2058"/>
                  </a:moveTo>
                  <a:lnTo>
                    <a:pt x="37" y="2001"/>
                  </a:lnTo>
                  <a:lnTo>
                    <a:pt x="39" y="1944"/>
                  </a:lnTo>
                  <a:lnTo>
                    <a:pt x="43" y="1886"/>
                  </a:lnTo>
                  <a:lnTo>
                    <a:pt x="49" y="1826"/>
                  </a:lnTo>
                  <a:lnTo>
                    <a:pt x="56" y="1767"/>
                  </a:lnTo>
                  <a:lnTo>
                    <a:pt x="64" y="1708"/>
                  </a:lnTo>
                  <a:lnTo>
                    <a:pt x="74" y="1647"/>
                  </a:lnTo>
                  <a:lnTo>
                    <a:pt x="85" y="1585"/>
                  </a:lnTo>
                  <a:lnTo>
                    <a:pt x="97" y="1524"/>
                  </a:lnTo>
                  <a:lnTo>
                    <a:pt x="109" y="1461"/>
                  </a:lnTo>
                  <a:lnTo>
                    <a:pt x="122" y="1398"/>
                  </a:lnTo>
                  <a:lnTo>
                    <a:pt x="136" y="1336"/>
                  </a:lnTo>
                  <a:lnTo>
                    <a:pt x="165" y="1208"/>
                  </a:lnTo>
                  <a:lnTo>
                    <a:pt x="195" y="1079"/>
                  </a:lnTo>
                  <a:lnTo>
                    <a:pt x="224" y="949"/>
                  </a:lnTo>
                  <a:lnTo>
                    <a:pt x="253" y="817"/>
                  </a:lnTo>
                  <a:lnTo>
                    <a:pt x="267" y="750"/>
                  </a:lnTo>
                  <a:lnTo>
                    <a:pt x="280" y="682"/>
                  </a:lnTo>
                  <a:lnTo>
                    <a:pt x="293" y="615"/>
                  </a:lnTo>
                  <a:lnTo>
                    <a:pt x="304" y="548"/>
                  </a:lnTo>
                  <a:lnTo>
                    <a:pt x="315" y="481"/>
                  </a:lnTo>
                  <a:lnTo>
                    <a:pt x="325" y="413"/>
                  </a:lnTo>
                  <a:lnTo>
                    <a:pt x="334" y="345"/>
                  </a:lnTo>
                  <a:lnTo>
                    <a:pt x="340" y="275"/>
                  </a:lnTo>
                  <a:lnTo>
                    <a:pt x="347" y="207"/>
                  </a:lnTo>
                  <a:lnTo>
                    <a:pt x="351" y="139"/>
                  </a:lnTo>
                  <a:lnTo>
                    <a:pt x="354" y="70"/>
                  </a:lnTo>
                  <a:lnTo>
                    <a:pt x="355" y="0"/>
                  </a:lnTo>
                  <a:lnTo>
                    <a:pt x="320" y="0"/>
                  </a:lnTo>
                  <a:lnTo>
                    <a:pt x="319" y="69"/>
                  </a:lnTo>
                  <a:lnTo>
                    <a:pt x="316" y="137"/>
                  </a:lnTo>
                  <a:lnTo>
                    <a:pt x="312" y="205"/>
                  </a:lnTo>
                  <a:lnTo>
                    <a:pt x="306" y="272"/>
                  </a:lnTo>
                  <a:lnTo>
                    <a:pt x="299" y="340"/>
                  </a:lnTo>
                  <a:lnTo>
                    <a:pt x="291" y="409"/>
                  </a:lnTo>
                  <a:lnTo>
                    <a:pt x="281" y="476"/>
                  </a:lnTo>
                  <a:lnTo>
                    <a:pt x="270" y="543"/>
                  </a:lnTo>
                  <a:lnTo>
                    <a:pt x="258" y="610"/>
                  </a:lnTo>
                  <a:lnTo>
                    <a:pt x="246" y="677"/>
                  </a:lnTo>
                  <a:lnTo>
                    <a:pt x="233" y="743"/>
                  </a:lnTo>
                  <a:lnTo>
                    <a:pt x="219" y="809"/>
                  </a:lnTo>
                  <a:lnTo>
                    <a:pt x="190" y="941"/>
                  </a:lnTo>
                  <a:lnTo>
                    <a:pt x="161" y="1072"/>
                  </a:lnTo>
                  <a:lnTo>
                    <a:pt x="131" y="1200"/>
                  </a:lnTo>
                  <a:lnTo>
                    <a:pt x="102" y="1328"/>
                  </a:lnTo>
                  <a:lnTo>
                    <a:pt x="88" y="1392"/>
                  </a:lnTo>
                  <a:lnTo>
                    <a:pt x="75" y="1455"/>
                  </a:lnTo>
                  <a:lnTo>
                    <a:pt x="62" y="1517"/>
                  </a:lnTo>
                  <a:lnTo>
                    <a:pt x="51" y="1579"/>
                  </a:lnTo>
                  <a:lnTo>
                    <a:pt x="40" y="1640"/>
                  </a:lnTo>
                  <a:lnTo>
                    <a:pt x="30" y="1702"/>
                  </a:lnTo>
                  <a:lnTo>
                    <a:pt x="21" y="1763"/>
                  </a:lnTo>
                  <a:lnTo>
                    <a:pt x="15" y="1823"/>
                  </a:lnTo>
                  <a:lnTo>
                    <a:pt x="8" y="1882"/>
                  </a:lnTo>
                  <a:lnTo>
                    <a:pt x="4" y="1942"/>
                  </a:lnTo>
                  <a:lnTo>
                    <a:pt x="1" y="2001"/>
                  </a:lnTo>
                  <a:lnTo>
                    <a:pt x="0" y="2058"/>
                  </a:lnTo>
                  <a:lnTo>
                    <a:pt x="35" y="2058"/>
                  </a:lnTo>
                  <a:close/>
                </a:path>
              </a:pathLst>
            </a:custGeom>
            <a:solidFill>
              <a:srgbClr val="1F1A17"/>
            </a:solidFill>
            <a:ln w="9525">
              <a:solidFill>
                <a:schemeClr val="tx1"/>
              </a:solidFill>
              <a:round/>
              <a:headEnd/>
              <a:tailEnd/>
            </a:ln>
          </p:spPr>
          <p:txBody>
            <a:bodyPr/>
            <a:lstStyle/>
            <a:p>
              <a:endParaRPr lang="zh-CN" altLang="en-US"/>
            </a:p>
          </p:txBody>
        </p:sp>
        <p:sp>
          <p:nvSpPr>
            <p:cNvPr id="407" name="Freeform 840"/>
            <p:cNvSpPr>
              <a:spLocks noChangeArrowheads="1"/>
            </p:cNvSpPr>
            <p:nvPr/>
          </p:nvSpPr>
          <p:spPr bwMode="auto">
            <a:xfrm>
              <a:off x="5971010" y="4373909"/>
              <a:ext cx="23812" cy="23813"/>
            </a:xfrm>
            <a:custGeom>
              <a:avLst/>
              <a:gdLst>
                <a:gd name="T0" fmla="*/ 12037 w 91"/>
                <a:gd name="T1" fmla="*/ 23557 h 93"/>
                <a:gd name="T2" fmla="*/ 23812 w 91"/>
                <a:gd name="T3" fmla="*/ 0 h 93"/>
                <a:gd name="T4" fmla="*/ 0 w 91"/>
                <a:gd name="T5" fmla="*/ 0 h 93"/>
                <a:gd name="T6" fmla="*/ 12037 w 91"/>
                <a:gd name="T7" fmla="*/ 23557 h 93"/>
                <a:gd name="T8" fmla="*/ 12037 w 91"/>
                <a:gd name="T9" fmla="*/ 23813 h 93"/>
                <a:gd name="T10" fmla="*/ 12037 w 91"/>
                <a:gd name="T11" fmla="*/ 23557 h 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3">
                  <a:moveTo>
                    <a:pt x="46" y="92"/>
                  </a:moveTo>
                  <a:lnTo>
                    <a:pt x="91" y="0"/>
                  </a:lnTo>
                  <a:lnTo>
                    <a:pt x="0" y="0"/>
                  </a:lnTo>
                  <a:lnTo>
                    <a:pt x="46" y="92"/>
                  </a:lnTo>
                  <a:lnTo>
                    <a:pt x="46" y="93"/>
                  </a:lnTo>
                  <a:lnTo>
                    <a:pt x="46" y="9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841"/>
            <p:cNvSpPr>
              <a:spLocks noChangeArrowheads="1"/>
            </p:cNvSpPr>
            <p:nvPr/>
          </p:nvSpPr>
          <p:spPr bwMode="auto">
            <a:xfrm>
              <a:off x="6110710" y="3365847"/>
              <a:ext cx="339725" cy="220662"/>
            </a:xfrm>
            <a:custGeom>
              <a:avLst/>
              <a:gdLst>
                <a:gd name="T0" fmla="*/ 4770 w 1282"/>
                <a:gd name="T1" fmla="*/ 220662 h 839"/>
                <a:gd name="T2" fmla="*/ 339725 w 1282"/>
                <a:gd name="T3" fmla="*/ 7890 h 839"/>
                <a:gd name="T4" fmla="*/ 334955 w 1282"/>
                <a:gd name="T5" fmla="*/ 0 h 839"/>
                <a:gd name="T6" fmla="*/ 0 w 1282"/>
                <a:gd name="T7" fmla="*/ 213035 h 839"/>
                <a:gd name="T8" fmla="*/ 4770 w 1282"/>
                <a:gd name="T9" fmla="*/ 220662 h 8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2" h="839">
                  <a:moveTo>
                    <a:pt x="18" y="839"/>
                  </a:moveTo>
                  <a:lnTo>
                    <a:pt x="1282" y="30"/>
                  </a:lnTo>
                  <a:lnTo>
                    <a:pt x="1264" y="0"/>
                  </a:lnTo>
                  <a:lnTo>
                    <a:pt x="0" y="810"/>
                  </a:lnTo>
                  <a:lnTo>
                    <a:pt x="18" y="839"/>
                  </a:lnTo>
                  <a:close/>
                </a:path>
              </a:pathLst>
            </a:custGeom>
            <a:solidFill>
              <a:srgbClr val="1F1A17"/>
            </a:solidFill>
            <a:ln w="9525">
              <a:solidFill>
                <a:schemeClr val="tx1"/>
              </a:solidFill>
              <a:round/>
              <a:headEnd/>
              <a:tailEnd/>
            </a:ln>
          </p:spPr>
          <p:txBody>
            <a:bodyPr/>
            <a:lstStyle/>
            <a:p>
              <a:endParaRPr lang="zh-CN" altLang="en-US"/>
            </a:p>
          </p:txBody>
        </p:sp>
        <p:sp>
          <p:nvSpPr>
            <p:cNvPr id="409" name="Freeform 842"/>
            <p:cNvSpPr>
              <a:spLocks noChangeArrowheads="1"/>
            </p:cNvSpPr>
            <p:nvPr/>
          </p:nvSpPr>
          <p:spPr bwMode="auto">
            <a:xfrm>
              <a:off x="6078960" y="3561109"/>
              <a:ext cx="50800" cy="44450"/>
            </a:xfrm>
            <a:custGeom>
              <a:avLst/>
              <a:gdLst>
                <a:gd name="T0" fmla="*/ 50800 w 190"/>
                <a:gd name="T1" fmla="*/ 41010 h 168"/>
                <a:gd name="T2" fmla="*/ 0 w 190"/>
                <a:gd name="T3" fmla="*/ 44450 h 168"/>
                <a:gd name="T4" fmla="*/ 24331 w 190"/>
                <a:gd name="T5" fmla="*/ 0 h 168"/>
                <a:gd name="T6" fmla="*/ 50800 w 190"/>
                <a:gd name="T7" fmla="*/ 41010 h 168"/>
                <a:gd name="T8" fmla="*/ 0 w 190"/>
                <a:gd name="T9" fmla="*/ 44450 h 168"/>
                <a:gd name="T10" fmla="*/ 50800 w 190"/>
                <a:gd name="T11" fmla="*/ 4101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0" h="168">
                  <a:moveTo>
                    <a:pt x="190" y="155"/>
                  </a:moveTo>
                  <a:lnTo>
                    <a:pt x="0" y="168"/>
                  </a:lnTo>
                  <a:lnTo>
                    <a:pt x="91" y="0"/>
                  </a:lnTo>
                  <a:lnTo>
                    <a:pt x="190" y="155"/>
                  </a:lnTo>
                  <a:lnTo>
                    <a:pt x="0" y="168"/>
                  </a:lnTo>
                  <a:lnTo>
                    <a:pt x="190" y="15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Rectangle 843"/>
            <p:cNvSpPr>
              <a:spLocks noChangeArrowheads="1"/>
            </p:cNvSpPr>
            <p:nvPr/>
          </p:nvSpPr>
          <p:spPr bwMode="auto">
            <a:xfrm>
              <a:off x="6496472" y="3164234"/>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处理</a:t>
              </a:r>
              <a:endParaRPr lang="zh-CN" altLang="en-US">
                <a:latin typeface="Arial" pitchFamily="34" charset="0"/>
                <a:ea typeface="宋体" pitchFamily="2" charset="-122"/>
              </a:endParaRPr>
            </a:p>
          </p:txBody>
        </p:sp>
        <p:sp>
          <p:nvSpPr>
            <p:cNvPr id="411" name="Freeform 844"/>
            <p:cNvSpPr>
              <a:spLocks noChangeArrowheads="1"/>
            </p:cNvSpPr>
            <p:nvPr/>
          </p:nvSpPr>
          <p:spPr bwMode="auto">
            <a:xfrm>
              <a:off x="6212310" y="3810347"/>
              <a:ext cx="150812" cy="66675"/>
            </a:xfrm>
            <a:custGeom>
              <a:avLst/>
              <a:gdLst>
                <a:gd name="T0" fmla="*/ 0 w 570"/>
                <a:gd name="T1" fmla="*/ 50006 h 252"/>
                <a:gd name="T2" fmla="*/ 75406 w 570"/>
                <a:gd name="T3" fmla="*/ 50006 h 252"/>
                <a:gd name="T4" fmla="*/ 75406 w 570"/>
                <a:gd name="T5" fmla="*/ 66675 h 252"/>
                <a:gd name="T6" fmla="*/ 150812 w 570"/>
                <a:gd name="T7" fmla="*/ 33602 h 252"/>
                <a:gd name="T8" fmla="*/ 75406 w 570"/>
                <a:gd name="T9" fmla="*/ 0 h 252"/>
                <a:gd name="T10" fmla="*/ 75406 w 570"/>
                <a:gd name="T11" fmla="*/ 16933 h 252"/>
                <a:gd name="T12" fmla="*/ 0 w 570"/>
                <a:gd name="T13" fmla="*/ 16933 h 252"/>
                <a:gd name="T14" fmla="*/ 0 w 570"/>
                <a:gd name="T15" fmla="*/ 50006 h 2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0" h="252">
                  <a:moveTo>
                    <a:pt x="0" y="189"/>
                  </a:moveTo>
                  <a:lnTo>
                    <a:pt x="285" y="189"/>
                  </a:lnTo>
                  <a:lnTo>
                    <a:pt x="285" y="252"/>
                  </a:lnTo>
                  <a:lnTo>
                    <a:pt x="570" y="127"/>
                  </a:lnTo>
                  <a:lnTo>
                    <a:pt x="285" y="0"/>
                  </a:lnTo>
                  <a:lnTo>
                    <a:pt x="285" y="64"/>
                  </a:lnTo>
                  <a:lnTo>
                    <a:pt x="0" y="64"/>
                  </a:lnTo>
                  <a:lnTo>
                    <a:pt x="0" y="18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845"/>
            <p:cNvSpPr>
              <a:spLocks noChangeArrowheads="1"/>
            </p:cNvSpPr>
            <p:nvPr/>
          </p:nvSpPr>
          <p:spPr bwMode="auto">
            <a:xfrm>
              <a:off x="6191672" y="3926234"/>
              <a:ext cx="609600" cy="255588"/>
            </a:xfrm>
            <a:custGeom>
              <a:avLst/>
              <a:gdLst>
                <a:gd name="T0" fmla="*/ 0 w 570"/>
                <a:gd name="T1" fmla="*/ 191691 h 252"/>
                <a:gd name="T2" fmla="*/ 304800 w 570"/>
                <a:gd name="T3" fmla="*/ 191691 h 252"/>
                <a:gd name="T4" fmla="*/ 304800 w 570"/>
                <a:gd name="T5" fmla="*/ 255588 h 252"/>
                <a:gd name="T6" fmla="*/ 609600 w 570"/>
                <a:gd name="T7" fmla="*/ 128808 h 252"/>
                <a:gd name="T8" fmla="*/ 304800 w 570"/>
                <a:gd name="T9" fmla="*/ 0 h 252"/>
                <a:gd name="T10" fmla="*/ 304800 w 570"/>
                <a:gd name="T11" fmla="*/ 64911 h 252"/>
                <a:gd name="T12" fmla="*/ 0 w 570"/>
                <a:gd name="T13" fmla="*/ 64911 h 252"/>
                <a:gd name="T14" fmla="*/ 0 w 570"/>
                <a:gd name="T15" fmla="*/ 191691 h 2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0" h="252">
                  <a:moveTo>
                    <a:pt x="0" y="189"/>
                  </a:moveTo>
                  <a:lnTo>
                    <a:pt x="285" y="189"/>
                  </a:lnTo>
                  <a:lnTo>
                    <a:pt x="285" y="252"/>
                  </a:lnTo>
                  <a:lnTo>
                    <a:pt x="570" y="127"/>
                  </a:lnTo>
                  <a:lnTo>
                    <a:pt x="285" y="0"/>
                  </a:lnTo>
                  <a:lnTo>
                    <a:pt x="285" y="64"/>
                  </a:lnTo>
                  <a:lnTo>
                    <a:pt x="0" y="64"/>
                  </a:lnTo>
                  <a:lnTo>
                    <a:pt x="0" y="189"/>
                  </a:lnTo>
                  <a:close/>
                </a:path>
              </a:pathLst>
            </a:custGeom>
            <a:noFill/>
            <a:ln w="158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3" name="Rectangle 846"/>
            <p:cNvSpPr>
              <a:spLocks noChangeArrowheads="1"/>
            </p:cNvSpPr>
            <p:nvPr/>
          </p:nvSpPr>
          <p:spPr bwMode="auto">
            <a:xfrm>
              <a:off x="6299622" y="3742084"/>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en-US" altLang="zh-CN">
                  <a:latin typeface="宋体" pitchFamily="2" charset="-122"/>
                  <a:ea typeface="宋体" pitchFamily="2" charset="-122"/>
                </a:rPr>
                <a:t> </a:t>
              </a:r>
              <a:endParaRPr lang="en-US" altLang="zh-CN">
                <a:latin typeface="Arial" pitchFamily="34" charset="0"/>
                <a:ea typeface="宋体" pitchFamily="2" charset="-122"/>
              </a:endParaRPr>
            </a:p>
          </p:txBody>
        </p:sp>
        <p:sp>
          <p:nvSpPr>
            <p:cNvPr id="414" name="Rectangle 847"/>
            <p:cNvSpPr>
              <a:spLocks noChangeArrowheads="1"/>
            </p:cNvSpPr>
            <p:nvPr/>
          </p:nvSpPr>
          <p:spPr bwMode="auto">
            <a:xfrm>
              <a:off x="6953672" y="3926234"/>
              <a:ext cx="50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输出</a:t>
              </a:r>
              <a:endParaRPr lang="zh-CN" altLang="en-US">
                <a:latin typeface="Arial" pitchFamily="34" charset="0"/>
                <a:ea typeface="宋体" pitchFamily="2" charset="-122"/>
              </a:endParaRPr>
            </a:p>
          </p:txBody>
        </p:sp>
      </p:grpSp>
      <p:grpSp>
        <p:nvGrpSpPr>
          <p:cNvPr id="416" name="组合 415"/>
          <p:cNvGrpSpPr/>
          <p:nvPr/>
        </p:nvGrpSpPr>
        <p:grpSpPr>
          <a:xfrm>
            <a:off x="1125488" y="2571402"/>
            <a:ext cx="2438400" cy="3017838"/>
            <a:chOff x="1619672" y="2859434"/>
            <a:chExt cx="2438400" cy="3017838"/>
          </a:xfrm>
        </p:grpSpPr>
        <p:sp>
          <p:nvSpPr>
            <p:cNvPr id="5" name="Rectangle 431"/>
            <p:cNvSpPr>
              <a:spLocks noChangeArrowheads="1"/>
            </p:cNvSpPr>
            <p:nvPr/>
          </p:nvSpPr>
          <p:spPr bwMode="auto">
            <a:xfrm>
              <a:off x="2324522" y="4132609"/>
              <a:ext cx="1588" cy="1588"/>
            </a:xfrm>
            <a:prstGeom prst="rect">
              <a:avLst/>
            </a:prstGeom>
            <a:noFill/>
            <a:ln w="1588">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endParaRPr lang="zh-CN" altLang="en-US">
                <a:latin typeface="Arial" pitchFamily="34" charset="0"/>
                <a:ea typeface="宋体" pitchFamily="2" charset="-122"/>
              </a:endParaRPr>
            </a:p>
          </p:txBody>
        </p:sp>
        <p:sp>
          <p:nvSpPr>
            <p:cNvPr id="6" name="Rectangle 432"/>
            <p:cNvSpPr>
              <a:spLocks noChangeArrowheads="1"/>
            </p:cNvSpPr>
            <p:nvPr/>
          </p:nvSpPr>
          <p:spPr bwMode="auto">
            <a:xfrm>
              <a:off x="2378497" y="4464397"/>
              <a:ext cx="1588" cy="1587"/>
            </a:xfrm>
            <a:prstGeom prst="rect">
              <a:avLst/>
            </a:prstGeom>
            <a:noFill/>
            <a:ln w="1588">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endParaRPr lang="zh-CN" altLang="en-US">
                <a:latin typeface="Arial" pitchFamily="34" charset="0"/>
                <a:ea typeface="宋体" pitchFamily="2" charset="-122"/>
              </a:endParaRPr>
            </a:p>
          </p:txBody>
        </p:sp>
        <p:sp>
          <p:nvSpPr>
            <p:cNvPr id="7" name="Freeform 433"/>
            <p:cNvSpPr>
              <a:spLocks noEditPoints="1" noChangeArrowheads="1"/>
            </p:cNvSpPr>
            <p:nvPr/>
          </p:nvSpPr>
          <p:spPr bwMode="auto">
            <a:xfrm>
              <a:off x="2845222" y="4072284"/>
              <a:ext cx="288925" cy="419100"/>
            </a:xfrm>
            <a:custGeom>
              <a:avLst/>
              <a:gdLst>
                <a:gd name="T0" fmla="*/ 9227 w 1096"/>
                <a:gd name="T1" fmla="*/ 204799 h 1588"/>
                <a:gd name="T2" fmla="*/ 9227 w 1096"/>
                <a:gd name="T3" fmla="*/ 414349 h 1588"/>
                <a:gd name="T4" fmla="*/ 0 w 1096"/>
                <a:gd name="T5" fmla="*/ 414349 h 1588"/>
                <a:gd name="T6" fmla="*/ 0 w 1096"/>
                <a:gd name="T7" fmla="*/ 204799 h 1588"/>
                <a:gd name="T8" fmla="*/ 9227 w 1096"/>
                <a:gd name="T9" fmla="*/ 204799 h 1588"/>
                <a:gd name="T10" fmla="*/ 4482 w 1096"/>
                <a:gd name="T11" fmla="*/ 419100 h 1588"/>
                <a:gd name="T12" fmla="*/ 0 w 1096"/>
                <a:gd name="T13" fmla="*/ 419100 h 1588"/>
                <a:gd name="T14" fmla="*/ 0 w 1096"/>
                <a:gd name="T15" fmla="*/ 414349 h 1588"/>
                <a:gd name="T16" fmla="*/ 4482 w 1096"/>
                <a:gd name="T17" fmla="*/ 414349 h 1588"/>
                <a:gd name="T18" fmla="*/ 4482 w 1096"/>
                <a:gd name="T19" fmla="*/ 419100 h 1588"/>
                <a:gd name="T20" fmla="*/ 4482 w 1096"/>
                <a:gd name="T21" fmla="*/ 409863 h 1588"/>
                <a:gd name="T22" fmla="*/ 284180 w 1096"/>
                <a:gd name="T23" fmla="*/ 409863 h 1588"/>
                <a:gd name="T24" fmla="*/ 284180 w 1096"/>
                <a:gd name="T25" fmla="*/ 419100 h 1588"/>
                <a:gd name="T26" fmla="*/ 4482 w 1096"/>
                <a:gd name="T27" fmla="*/ 419100 h 1588"/>
                <a:gd name="T28" fmla="*/ 4482 w 1096"/>
                <a:gd name="T29" fmla="*/ 409863 h 1588"/>
                <a:gd name="T30" fmla="*/ 288925 w 1096"/>
                <a:gd name="T31" fmla="*/ 414349 h 1588"/>
                <a:gd name="T32" fmla="*/ 288925 w 1096"/>
                <a:gd name="T33" fmla="*/ 419100 h 1588"/>
                <a:gd name="T34" fmla="*/ 284180 w 1096"/>
                <a:gd name="T35" fmla="*/ 419100 h 1588"/>
                <a:gd name="T36" fmla="*/ 284180 w 1096"/>
                <a:gd name="T37" fmla="*/ 414349 h 1588"/>
                <a:gd name="T38" fmla="*/ 288925 w 1096"/>
                <a:gd name="T39" fmla="*/ 414349 h 1588"/>
                <a:gd name="T40" fmla="*/ 279698 w 1096"/>
                <a:gd name="T41" fmla="*/ 414349 h 1588"/>
                <a:gd name="T42" fmla="*/ 279698 w 1096"/>
                <a:gd name="T43" fmla="*/ 0 h 1588"/>
                <a:gd name="T44" fmla="*/ 288925 w 1096"/>
                <a:gd name="T45" fmla="*/ 0 h 1588"/>
                <a:gd name="T46" fmla="*/ 288925 w 1096"/>
                <a:gd name="T47" fmla="*/ 414349 h 1588"/>
                <a:gd name="T48" fmla="*/ 279698 w 1096"/>
                <a:gd name="T49" fmla="*/ 414349 h 15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6" h="1588">
                  <a:moveTo>
                    <a:pt x="35" y="776"/>
                  </a:moveTo>
                  <a:lnTo>
                    <a:pt x="35" y="1570"/>
                  </a:lnTo>
                  <a:lnTo>
                    <a:pt x="0" y="1570"/>
                  </a:lnTo>
                  <a:lnTo>
                    <a:pt x="0" y="776"/>
                  </a:lnTo>
                  <a:lnTo>
                    <a:pt x="35" y="776"/>
                  </a:lnTo>
                  <a:close/>
                  <a:moveTo>
                    <a:pt x="17" y="1588"/>
                  </a:moveTo>
                  <a:lnTo>
                    <a:pt x="0" y="1588"/>
                  </a:lnTo>
                  <a:lnTo>
                    <a:pt x="0" y="1570"/>
                  </a:lnTo>
                  <a:lnTo>
                    <a:pt x="17" y="1570"/>
                  </a:lnTo>
                  <a:lnTo>
                    <a:pt x="17" y="1588"/>
                  </a:lnTo>
                  <a:close/>
                  <a:moveTo>
                    <a:pt x="17" y="1553"/>
                  </a:moveTo>
                  <a:lnTo>
                    <a:pt x="1078" y="1553"/>
                  </a:lnTo>
                  <a:lnTo>
                    <a:pt x="1078" y="1588"/>
                  </a:lnTo>
                  <a:lnTo>
                    <a:pt x="17" y="1588"/>
                  </a:lnTo>
                  <a:lnTo>
                    <a:pt x="17" y="1553"/>
                  </a:lnTo>
                  <a:close/>
                  <a:moveTo>
                    <a:pt x="1096" y="1570"/>
                  </a:moveTo>
                  <a:lnTo>
                    <a:pt x="1096" y="1588"/>
                  </a:lnTo>
                  <a:lnTo>
                    <a:pt x="1078" y="1588"/>
                  </a:lnTo>
                  <a:lnTo>
                    <a:pt x="1078" y="1570"/>
                  </a:lnTo>
                  <a:lnTo>
                    <a:pt x="1096" y="1570"/>
                  </a:lnTo>
                  <a:close/>
                  <a:moveTo>
                    <a:pt x="1061" y="1570"/>
                  </a:moveTo>
                  <a:lnTo>
                    <a:pt x="1061" y="0"/>
                  </a:lnTo>
                  <a:lnTo>
                    <a:pt x="1096" y="0"/>
                  </a:lnTo>
                  <a:lnTo>
                    <a:pt x="1096" y="1570"/>
                  </a:lnTo>
                  <a:lnTo>
                    <a:pt x="1061" y="1570"/>
                  </a:lnTo>
                  <a:close/>
                </a:path>
              </a:pathLst>
            </a:custGeom>
            <a:solidFill>
              <a:srgbClr val="1F1A17"/>
            </a:solidFill>
            <a:ln w="9525">
              <a:solidFill>
                <a:schemeClr val="tx1"/>
              </a:solidFill>
              <a:round/>
              <a:headEnd/>
              <a:tailEnd/>
            </a:ln>
          </p:spPr>
          <p:txBody>
            <a:bodyPr/>
            <a:lstStyle/>
            <a:p>
              <a:endParaRPr lang="zh-CN" altLang="en-US"/>
            </a:p>
          </p:txBody>
        </p:sp>
        <p:sp>
          <p:nvSpPr>
            <p:cNvPr id="8" name="Freeform 434"/>
            <p:cNvSpPr>
              <a:spLocks noEditPoints="1" noChangeArrowheads="1"/>
            </p:cNvSpPr>
            <p:nvPr/>
          </p:nvSpPr>
          <p:spPr bwMode="auto">
            <a:xfrm>
              <a:off x="2670597" y="4053234"/>
              <a:ext cx="179388" cy="228600"/>
            </a:xfrm>
            <a:custGeom>
              <a:avLst/>
              <a:gdLst>
                <a:gd name="T0" fmla="*/ 78202 w 679"/>
                <a:gd name="T1" fmla="*/ 228600 h 864"/>
                <a:gd name="T2" fmla="*/ 179388 w 679"/>
                <a:gd name="T3" fmla="*/ 219340 h 864"/>
                <a:gd name="T4" fmla="*/ 78202 w 679"/>
                <a:gd name="T5" fmla="*/ 228600 h 864"/>
                <a:gd name="T6" fmla="*/ 77409 w 679"/>
                <a:gd name="T7" fmla="*/ 228600 h 864"/>
                <a:gd name="T8" fmla="*/ 78202 w 679"/>
                <a:gd name="T9" fmla="*/ 228600 h 864"/>
                <a:gd name="T10" fmla="*/ 76616 w 679"/>
                <a:gd name="T11" fmla="*/ 228335 h 864"/>
                <a:gd name="T12" fmla="*/ 70276 w 679"/>
                <a:gd name="T13" fmla="*/ 225954 h 864"/>
                <a:gd name="T14" fmla="*/ 62350 w 679"/>
                <a:gd name="T15" fmla="*/ 221192 h 864"/>
                <a:gd name="T16" fmla="*/ 56273 w 679"/>
                <a:gd name="T17" fmla="*/ 216165 h 864"/>
                <a:gd name="T18" fmla="*/ 49404 w 679"/>
                <a:gd name="T19" fmla="*/ 209285 h 864"/>
                <a:gd name="T20" fmla="*/ 42271 w 679"/>
                <a:gd name="T21" fmla="*/ 200290 h 864"/>
                <a:gd name="T22" fmla="*/ 35138 w 679"/>
                <a:gd name="T23" fmla="*/ 188913 h 864"/>
                <a:gd name="T24" fmla="*/ 27740 w 679"/>
                <a:gd name="T25" fmla="*/ 175154 h 864"/>
                <a:gd name="T26" fmla="*/ 21136 w 679"/>
                <a:gd name="T27" fmla="*/ 158221 h 864"/>
                <a:gd name="T28" fmla="*/ 14795 w 679"/>
                <a:gd name="T29" fmla="*/ 138113 h 864"/>
                <a:gd name="T30" fmla="*/ 9511 w 679"/>
                <a:gd name="T31" fmla="*/ 114565 h 864"/>
                <a:gd name="T32" fmla="*/ 5284 w 679"/>
                <a:gd name="T33" fmla="*/ 86783 h 864"/>
                <a:gd name="T34" fmla="*/ 2114 w 679"/>
                <a:gd name="T35" fmla="*/ 55298 h 864"/>
                <a:gd name="T36" fmla="*/ 264 w 679"/>
                <a:gd name="T37" fmla="*/ 19579 h 864"/>
                <a:gd name="T38" fmla="*/ 9247 w 679"/>
                <a:gd name="T39" fmla="*/ 0 h 864"/>
                <a:gd name="T40" fmla="*/ 10304 w 679"/>
                <a:gd name="T41" fmla="*/ 36777 h 864"/>
                <a:gd name="T42" fmla="*/ 12153 w 679"/>
                <a:gd name="T43" fmla="*/ 69056 h 864"/>
                <a:gd name="T44" fmla="*/ 15587 w 679"/>
                <a:gd name="T45" fmla="*/ 97631 h 864"/>
                <a:gd name="T46" fmla="*/ 20079 w 679"/>
                <a:gd name="T47" fmla="*/ 121973 h 864"/>
                <a:gd name="T48" fmla="*/ 25627 w 679"/>
                <a:gd name="T49" fmla="*/ 143140 h 864"/>
                <a:gd name="T50" fmla="*/ 31439 w 679"/>
                <a:gd name="T51" fmla="*/ 160867 h 864"/>
                <a:gd name="T52" fmla="*/ 37780 w 679"/>
                <a:gd name="T53" fmla="*/ 175683 h 864"/>
                <a:gd name="T54" fmla="*/ 44120 w 679"/>
                <a:gd name="T55" fmla="*/ 187590 h 864"/>
                <a:gd name="T56" fmla="*/ 50725 w 679"/>
                <a:gd name="T57" fmla="*/ 197379 h 864"/>
                <a:gd name="T58" fmla="*/ 57066 w 679"/>
                <a:gd name="T59" fmla="*/ 204787 h 864"/>
                <a:gd name="T60" fmla="*/ 62878 w 679"/>
                <a:gd name="T61" fmla="*/ 210608 h 864"/>
                <a:gd name="T62" fmla="*/ 68162 w 679"/>
                <a:gd name="T63" fmla="*/ 214312 h 864"/>
                <a:gd name="T64" fmla="*/ 76352 w 679"/>
                <a:gd name="T65" fmla="*/ 218281 h 864"/>
                <a:gd name="T66" fmla="*/ 79258 w 679"/>
                <a:gd name="T67" fmla="*/ 219340 h 8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79" h="864">
                  <a:moveTo>
                    <a:pt x="679" y="864"/>
                  </a:moveTo>
                  <a:lnTo>
                    <a:pt x="296" y="864"/>
                  </a:lnTo>
                  <a:lnTo>
                    <a:pt x="296" y="829"/>
                  </a:lnTo>
                  <a:lnTo>
                    <a:pt x="679" y="829"/>
                  </a:lnTo>
                  <a:lnTo>
                    <a:pt x="679" y="864"/>
                  </a:lnTo>
                  <a:close/>
                  <a:moveTo>
                    <a:pt x="296" y="864"/>
                  </a:moveTo>
                  <a:lnTo>
                    <a:pt x="295" y="864"/>
                  </a:lnTo>
                  <a:lnTo>
                    <a:pt x="293" y="864"/>
                  </a:lnTo>
                  <a:lnTo>
                    <a:pt x="296" y="846"/>
                  </a:lnTo>
                  <a:lnTo>
                    <a:pt x="296" y="864"/>
                  </a:lnTo>
                  <a:close/>
                  <a:moveTo>
                    <a:pt x="293" y="864"/>
                  </a:moveTo>
                  <a:lnTo>
                    <a:pt x="290" y="863"/>
                  </a:lnTo>
                  <a:lnTo>
                    <a:pt x="281" y="860"/>
                  </a:lnTo>
                  <a:lnTo>
                    <a:pt x="266" y="854"/>
                  </a:lnTo>
                  <a:lnTo>
                    <a:pt x="247" y="843"/>
                  </a:lnTo>
                  <a:lnTo>
                    <a:pt x="236" y="836"/>
                  </a:lnTo>
                  <a:lnTo>
                    <a:pt x="225" y="828"/>
                  </a:lnTo>
                  <a:lnTo>
                    <a:pt x="213" y="817"/>
                  </a:lnTo>
                  <a:lnTo>
                    <a:pt x="200" y="806"/>
                  </a:lnTo>
                  <a:lnTo>
                    <a:pt x="187" y="791"/>
                  </a:lnTo>
                  <a:lnTo>
                    <a:pt x="174" y="776"/>
                  </a:lnTo>
                  <a:lnTo>
                    <a:pt x="160" y="757"/>
                  </a:lnTo>
                  <a:lnTo>
                    <a:pt x="146" y="737"/>
                  </a:lnTo>
                  <a:lnTo>
                    <a:pt x="133" y="714"/>
                  </a:lnTo>
                  <a:lnTo>
                    <a:pt x="119" y="690"/>
                  </a:lnTo>
                  <a:lnTo>
                    <a:pt x="105" y="662"/>
                  </a:lnTo>
                  <a:lnTo>
                    <a:pt x="92" y="632"/>
                  </a:lnTo>
                  <a:lnTo>
                    <a:pt x="80" y="598"/>
                  </a:lnTo>
                  <a:lnTo>
                    <a:pt x="68" y="561"/>
                  </a:lnTo>
                  <a:lnTo>
                    <a:pt x="56" y="522"/>
                  </a:lnTo>
                  <a:lnTo>
                    <a:pt x="46" y="479"/>
                  </a:lnTo>
                  <a:lnTo>
                    <a:pt x="36" y="433"/>
                  </a:lnTo>
                  <a:lnTo>
                    <a:pt x="28" y="382"/>
                  </a:lnTo>
                  <a:lnTo>
                    <a:pt x="20" y="328"/>
                  </a:lnTo>
                  <a:lnTo>
                    <a:pt x="13" y="271"/>
                  </a:lnTo>
                  <a:lnTo>
                    <a:pt x="8" y="209"/>
                  </a:lnTo>
                  <a:lnTo>
                    <a:pt x="3" y="145"/>
                  </a:lnTo>
                  <a:lnTo>
                    <a:pt x="1" y="74"/>
                  </a:lnTo>
                  <a:lnTo>
                    <a:pt x="0" y="0"/>
                  </a:lnTo>
                  <a:lnTo>
                    <a:pt x="35" y="0"/>
                  </a:lnTo>
                  <a:lnTo>
                    <a:pt x="36" y="72"/>
                  </a:lnTo>
                  <a:lnTo>
                    <a:pt x="39" y="139"/>
                  </a:lnTo>
                  <a:lnTo>
                    <a:pt x="42" y="202"/>
                  </a:lnTo>
                  <a:lnTo>
                    <a:pt x="46" y="261"/>
                  </a:lnTo>
                  <a:lnTo>
                    <a:pt x="53" y="317"/>
                  </a:lnTo>
                  <a:lnTo>
                    <a:pt x="59" y="369"/>
                  </a:lnTo>
                  <a:lnTo>
                    <a:pt x="67" y="416"/>
                  </a:lnTo>
                  <a:lnTo>
                    <a:pt x="76" y="461"/>
                  </a:lnTo>
                  <a:lnTo>
                    <a:pt x="86" y="502"/>
                  </a:lnTo>
                  <a:lnTo>
                    <a:pt x="97" y="541"/>
                  </a:lnTo>
                  <a:lnTo>
                    <a:pt x="108" y="576"/>
                  </a:lnTo>
                  <a:lnTo>
                    <a:pt x="119" y="608"/>
                  </a:lnTo>
                  <a:lnTo>
                    <a:pt x="131" y="637"/>
                  </a:lnTo>
                  <a:lnTo>
                    <a:pt x="143" y="664"/>
                  </a:lnTo>
                  <a:lnTo>
                    <a:pt x="155" y="688"/>
                  </a:lnTo>
                  <a:lnTo>
                    <a:pt x="167" y="709"/>
                  </a:lnTo>
                  <a:lnTo>
                    <a:pt x="180" y="729"/>
                  </a:lnTo>
                  <a:lnTo>
                    <a:pt x="192" y="746"/>
                  </a:lnTo>
                  <a:lnTo>
                    <a:pt x="204" y="761"/>
                  </a:lnTo>
                  <a:lnTo>
                    <a:pt x="216" y="774"/>
                  </a:lnTo>
                  <a:lnTo>
                    <a:pt x="227" y="786"/>
                  </a:lnTo>
                  <a:lnTo>
                    <a:pt x="238" y="796"/>
                  </a:lnTo>
                  <a:lnTo>
                    <a:pt x="248" y="803"/>
                  </a:lnTo>
                  <a:lnTo>
                    <a:pt x="258" y="810"/>
                  </a:lnTo>
                  <a:lnTo>
                    <a:pt x="276" y="820"/>
                  </a:lnTo>
                  <a:lnTo>
                    <a:pt x="289" y="825"/>
                  </a:lnTo>
                  <a:lnTo>
                    <a:pt x="296" y="829"/>
                  </a:lnTo>
                  <a:lnTo>
                    <a:pt x="300" y="829"/>
                  </a:lnTo>
                  <a:lnTo>
                    <a:pt x="293" y="864"/>
                  </a:lnTo>
                  <a:close/>
                </a:path>
              </a:pathLst>
            </a:custGeom>
            <a:solidFill>
              <a:srgbClr val="1F1A17"/>
            </a:solidFill>
            <a:ln w="9525">
              <a:solidFill>
                <a:schemeClr val="tx1"/>
              </a:solidFill>
              <a:round/>
              <a:headEnd/>
              <a:tailEnd/>
            </a:ln>
          </p:spPr>
          <p:txBody>
            <a:bodyPr/>
            <a:lstStyle/>
            <a:p>
              <a:endParaRPr lang="zh-CN" altLang="en-US"/>
            </a:p>
          </p:txBody>
        </p:sp>
        <p:sp>
          <p:nvSpPr>
            <p:cNvPr id="9" name="Freeform 435"/>
            <p:cNvSpPr>
              <a:spLocks noEditPoints="1" noChangeArrowheads="1"/>
            </p:cNvSpPr>
            <p:nvPr/>
          </p:nvSpPr>
          <p:spPr bwMode="auto">
            <a:xfrm>
              <a:off x="2583285" y="3599209"/>
              <a:ext cx="658812" cy="477838"/>
            </a:xfrm>
            <a:custGeom>
              <a:avLst/>
              <a:gdLst>
                <a:gd name="T0" fmla="*/ 91245 w 2491"/>
                <a:gd name="T1" fmla="*/ 471488 h 1806"/>
                <a:gd name="T2" fmla="*/ 6612 w 2491"/>
                <a:gd name="T3" fmla="*/ 465403 h 1806"/>
                <a:gd name="T4" fmla="*/ 2645 w 2491"/>
                <a:gd name="T5" fmla="*/ 459053 h 1806"/>
                <a:gd name="T6" fmla="*/ 147314 w 2491"/>
                <a:gd name="T7" fmla="*/ 138642 h 1806"/>
                <a:gd name="T8" fmla="*/ 165034 w 2491"/>
                <a:gd name="T9" fmla="*/ 106098 h 1806"/>
                <a:gd name="T10" fmla="*/ 191481 w 2491"/>
                <a:gd name="T11" fmla="*/ 76729 h 1806"/>
                <a:gd name="T12" fmla="*/ 224541 w 2491"/>
                <a:gd name="T13" fmla="*/ 51065 h 1806"/>
                <a:gd name="T14" fmla="*/ 216342 w 2491"/>
                <a:gd name="T15" fmla="*/ 67998 h 1806"/>
                <a:gd name="T16" fmla="*/ 187250 w 2491"/>
                <a:gd name="T17" fmla="*/ 93927 h 1806"/>
                <a:gd name="T18" fmla="*/ 165034 w 2491"/>
                <a:gd name="T19" fmla="*/ 123031 h 1806"/>
                <a:gd name="T20" fmla="*/ 231946 w 2491"/>
                <a:gd name="T21" fmla="*/ 46302 h 1806"/>
                <a:gd name="T22" fmla="*/ 268973 w 2491"/>
                <a:gd name="T23" fmla="*/ 27517 h 1806"/>
                <a:gd name="T24" fmla="*/ 309702 w 2491"/>
                <a:gd name="T25" fmla="*/ 12965 h 1806"/>
                <a:gd name="T26" fmla="*/ 352812 w 2491"/>
                <a:gd name="T27" fmla="*/ 3704 h 1806"/>
                <a:gd name="T28" fmla="*/ 337208 w 2491"/>
                <a:gd name="T29" fmla="*/ 15875 h 1806"/>
                <a:gd name="T30" fmla="*/ 295950 w 2491"/>
                <a:gd name="T31" fmla="*/ 26988 h 1806"/>
                <a:gd name="T32" fmla="*/ 258129 w 2491"/>
                <a:gd name="T33" fmla="*/ 42598 h 1806"/>
                <a:gd name="T34" fmla="*/ 361540 w 2491"/>
                <a:gd name="T35" fmla="*/ 2381 h 1806"/>
                <a:gd name="T36" fmla="*/ 405972 w 2491"/>
                <a:gd name="T37" fmla="*/ 0 h 1806"/>
                <a:gd name="T38" fmla="*/ 450140 w 2491"/>
                <a:gd name="T39" fmla="*/ 4233 h 1806"/>
                <a:gd name="T40" fmla="*/ 492985 w 2491"/>
                <a:gd name="T41" fmla="*/ 14817 h 1806"/>
                <a:gd name="T42" fmla="*/ 473678 w 2491"/>
                <a:gd name="T43" fmla="*/ 18785 h 1806"/>
                <a:gd name="T44" fmla="*/ 431626 w 2491"/>
                <a:gd name="T45" fmla="*/ 10848 h 1806"/>
                <a:gd name="T46" fmla="*/ 388252 w 2491"/>
                <a:gd name="T47" fmla="*/ 9790 h 1806"/>
                <a:gd name="T48" fmla="*/ 501184 w 2491"/>
                <a:gd name="T49" fmla="*/ 18256 h 1806"/>
                <a:gd name="T50" fmla="*/ 541649 w 2491"/>
                <a:gd name="T51" fmla="*/ 38629 h 1806"/>
                <a:gd name="T52" fmla="*/ 578147 w 2491"/>
                <a:gd name="T53" fmla="*/ 67204 h 1806"/>
                <a:gd name="T54" fmla="*/ 608826 w 2491"/>
                <a:gd name="T55" fmla="*/ 104775 h 1806"/>
                <a:gd name="T56" fmla="*/ 590048 w 2491"/>
                <a:gd name="T57" fmla="*/ 94456 h 1806"/>
                <a:gd name="T58" fmla="*/ 558046 w 2491"/>
                <a:gd name="T59" fmla="*/ 61913 h 1806"/>
                <a:gd name="T60" fmla="*/ 521548 w 2491"/>
                <a:gd name="T61" fmla="*/ 37306 h 1806"/>
                <a:gd name="T62" fmla="*/ 614380 w 2491"/>
                <a:gd name="T63" fmla="*/ 113506 h 1806"/>
                <a:gd name="T64" fmla="*/ 641092 w 2491"/>
                <a:gd name="T65" fmla="*/ 170127 h 1806"/>
                <a:gd name="T66" fmla="*/ 655374 w 2491"/>
                <a:gd name="T67" fmla="*/ 227013 h 1806"/>
                <a:gd name="T68" fmla="*/ 658812 w 2491"/>
                <a:gd name="T69" fmla="*/ 282311 h 1806"/>
                <a:gd name="T70" fmla="*/ 649291 w 2491"/>
                <a:gd name="T71" fmla="*/ 260879 h 1806"/>
                <a:gd name="T72" fmla="*/ 641885 w 2491"/>
                <a:gd name="T73" fmla="*/ 206375 h 1806"/>
                <a:gd name="T74" fmla="*/ 623637 w 2491"/>
                <a:gd name="T75" fmla="*/ 151077 h 1806"/>
                <a:gd name="T76" fmla="*/ 658548 w 2491"/>
                <a:gd name="T77" fmla="*/ 292894 h 1806"/>
                <a:gd name="T78" fmla="*/ 653787 w 2491"/>
                <a:gd name="T79" fmla="*/ 330730 h 1806"/>
                <a:gd name="T80" fmla="*/ 645324 w 2491"/>
                <a:gd name="T81" fmla="*/ 365655 h 1806"/>
                <a:gd name="T82" fmla="*/ 633687 w 2491"/>
                <a:gd name="T83" fmla="*/ 397405 h 1806"/>
                <a:gd name="T84" fmla="*/ 630248 w 2491"/>
                <a:gd name="T85" fmla="*/ 381794 h 1806"/>
                <a:gd name="T86" fmla="*/ 640563 w 2491"/>
                <a:gd name="T87" fmla="*/ 349780 h 1806"/>
                <a:gd name="T88" fmla="*/ 647175 w 2491"/>
                <a:gd name="T89" fmla="*/ 314590 h 1806"/>
                <a:gd name="T90" fmla="*/ 631306 w 2491"/>
                <a:gd name="T91" fmla="*/ 403225 h 1806"/>
                <a:gd name="T92" fmla="*/ 616496 w 2491"/>
                <a:gd name="T93" fmla="*/ 429684 h 1806"/>
                <a:gd name="T94" fmla="*/ 599569 w 2491"/>
                <a:gd name="T95" fmla="*/ 451115 h 1806"/>
                <a:gd name="T96" fmla="*/ 581585 w 2491"/>
                <a:gd name="T97" fmla="*/ 466990 h 1806"/>
                <a:gd name="T98" fmla="*/ 583436 w 2491"/>
                <a:gd name="T99" fmla="*/ 454025 h 1806"/>
                <a:gd name="T100" fmla="*/ 599569 w 2491"/>
                <a:gd name="T101" fmla="*/ 437092 h 1806"/>
                <a:gd name="T102" fmla="*/ 614644 w 2491"/>
                <a:gd name="T103" fmla="*/ 414867 h 1806"/>
                <a:gd name="T104" fmla="*/ 578147 w 2491"/>
                <a:gd name="T105" fmla="*/ 469107 h 1806"/>
                <a:gd name="T106" fmla="*/ 558311 w 2491"/>
                <a:gd name="T107" fmla="*/ 477044 h 1806"/>
                <a:gd name="T108" fmla="*/ 550641 w 2491"/>
                <a:gd name="T109" fmla="*/ 468578 h 1806"/>
                <a:gd name="T110" fmla="*/ 566774 w 2491"/>
                <a:gd name="T111" fmla="*/ 464873 h 180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91" h="1806">
                  <a:moveTo>
                    <a:pt x="345" y="1782"/>
                  </a:moveTo>
                  <a:lnTo>
                    <a:pt x="25" y="1759"/>
                  </a:lnTo>
                  <a:lnTo>
                    <a:pt x="28" y="1724"/>
                  </a:lnTo>
                  <a:lnTo>
                    <a:pt x="347" y="1747"/>
                  </a:lnTo>
                  <a:lnTo>
                    <a:pt x="345" y="1782"/>
                  </a:lnTo>
                  <a:close/>
                  <a:moveTo>
                    <a:pt x="25" y="1759"/>
                  </a:moveTo>
                  <a:lnTo>
                    <a:pt x="0" y="1758"/>
                  </a:lnTo>
                  <a:lnTo>
                    <a:pt x="10" y="1735"/>
                  </a:lnTo>
                  <a:lnTo>
                    <a:pt x="26" y="1741"/>
                  </a:lnTo>
                  <a:lnTo>
                    <a:pt x="25" y="1759"/>
                  </a:lnTo>
                  <a:close/>
                  <a:moveTo>
                    <a:pt x="10" y="1735"/>
                  </a:moveTo>
                  <a:lnTo>
                    <a:pt x="557" y="523"/>
                  </a:lnTo>
                  <a:lnTo>
                    <a:pt x="589" y="537"/>
                  </a:lnTo>
                  <a:lnTo>
                    <a:pt x="42" y="1749"/>
                  </a:lnTo>
                  <a:lnTo>
                    <a:pt x="10" y="1735"/>
                  </a:lnTo>
                  <a:close/>
                  <a:moveTo>
                    <a:pt x="590" y="536"/>
                  </a:moveTo>
                  <a:lnTo>
                    <a:pt x="589" y="537"/>
                  </a:lnTo>
                  <a:lnTo>
                    <a:pt x="574" y="529"/>
                  </a:lnTo>
                  <a:lnTo>
                    <a:pt x="590" y="536"/>
                  </a:lnTo>
                  <a:close/>
                  <a:moveTo>
                    <a:pt x="557" y="524"/>
                  </a:moveTo>
                  <a:lnTo>
                    <a:pt x="568" y="498"/>
                  </a:lnTo>
                  <a:lnTo>
                    <a:pt x="581" y="473"/>
                  </a:lnTo>
                  <a:lnTo>
                    <a:pt x="594" y="448"/>
                  </a:lnTo>
                  <a:lnTo>
                    <a:pt x="609" y="424"/>
                  </a:lnTo>
                  <a:lnTo>
                    <a:pt x="624" y="401"/>
                  </a:lnTo>
                  <a:lnTo>
                    <a:pt x="642" y="377"/>
                  </a:lnTo>
                  <a:lnTo>
                    <a:pt x="661" y="355"/>
                  </a:lnTo>
                  <a:lnTo>
                    <a:pt x="680" y="331"/>
                  </a:lnTo>
                  <a:lnTo>
                    <a:pt x="702" y="311"/>
                  </a:lnTo>
                  <a:lnTo>
                    <a:pt x="724" y="290"/>
                  </a:lnTo>
                  <a:lnTo>
                    <a:pt x="747" y="269"/>
                  </a:lnTo>
                  <a:lnTo>
                    <a:pt x="771" y="249"/>
                  </a:lnTo>
                  <a:lnTo>
                    <a:pt x="797" y="229"/>
                  </a:lnTo>
                  <a:lnTo>
                    <a:pt x="823" y="210"/>
                  </a:lnTo>
                  <a:lnTo>
                    <a:pt x="849" y="193"/>
                  </a:lnTo>
                  <a:lnTo>
                    <a:pt x="877" y="175"/>
                  </a:lnTo>
                  <a:lnTo>
                    <a:pt x="895" y="205"/>
                  </a:lnTo>
                  <a:lnTo>
                    <a:pt x="869" y="221"/>
                  </a:lnTo>
                  <a:lnTo>
                    <a:pt x="843" y="239"/>
                  </a:lnTo>
                  <a:lnTo>
                    <a:pt x="818" y="257"/>
                  </a:lnTo>
                  <a:lnTo>
                    <a:pt x="793" y="275"/>
                  </a:lnTo>
                  <a:lnTo>
                    <a:pt x="770" y="294"/>
                  </a:lnTo>
                  <a:lnTo>
                    <a:pt x="748" y="314"/>
                  </a:lnTo>
                  <a:lnTo>
                    <a:pt x="728" y="334"/>
                  </a:lnTo>
                  <a:lnTo>
                    <a:pt x="708" y="355"/>
                  </a:lnTo>
                  <a:lnTo>
                    <a:pt x="688" y="375"/>
                  </a:lnTo>
                  <a:lnTo>
                    <a:pt x="671" y="397"/>
                  </a:lnTo>
                  <a:lnTo>
                    <a:pt x="654" y="419"/>
                  </a:lnTo>
                  <a:lnTo>
                    <a:pt x="639" y="441"/>
                  </a:lnTo>
                  <a:lnTo>
                    <a:pt x="624" y="465"/>
                  </a:lnTo>
                  <a:lnTo>
                    <a:pt x="611" y="489"/>
                  </a:lnTo>
                  <a:lnTo>
                    <a:pt x="600" y="512"/>
                  </a:lnTo>
                  <a:lnTo>
                    <a:pt x="590" y="536"/>
                  </a:lnTo>
                  <a:lnTo>
                    <a:pt x="557" y="524"/>
                  </a:lnTo>
                  <a:close/>
                  <a:moveTo>
                    <a:pt x="877" y="175"/>
                  </a:moveTo>
                  <a:lnTo>
                    <a:pt x="904" y="160"/>
                  </a:lnTo>
                  <a:lnTo>
                    <a:pt x="932" y="144"/>
                  </a:lnTo>
                  <a:lnTo>
                    <a:pt x="959" y="130"/>
                  </a:lnTo>
                  <a:lnTo>
                    <a:pt x="989" y="116"/>
                  </a:lnTo>
                  <a:lnTo>
                    <a:pt x="1017" y="104"/>
                  </a:lnTo>
                  <a:lnTo>
                    <a:pt x="1047" y="91"/>
                  </a:lnTo>
                  <a:lnTo>
                    <a:pt x="1078" y="80"/>
                  </a:lnTo>
                  <a:lnTo>
                    <a:pt x="1108" y="69"/>
                  </a:lnTo>
                  <a:lnTo>
                    <a:pt x="1140" y="59"/>
                  </a:lnTo>
                  <a:lnTo>
                    <a:pt x="1171" y="49"/>
                  </a:lnTo>
                  <a:lnTo>
                    <a:pt x="1203" y="40"/>
                  </a:lnTo>
                  <a:lnTo>
                    <a:pt x="1236" y="32"/>
                  </a:lnTo>
                  <a:lnTo>
                    <a:pt x="1269" y="26"/>
                  </a:lnTo>
                  <a:lnTo>
                    <a:pt x="1300" y="19"/>
                  </a:lnTo>
                  <a:lnTo>
                    <a:pt x="1334" y="14"/>
                  </a:lnTo>
                  <a:lnTo>
                    <a:pt x="1367" y="9"/>
                  </a:lnTo>
                  <a:lnTo>
                    <a:pt x="1372" y="44"/>
                  </a:lnTo>
                  <a:lnTo>
                    <a:pt x="1339" y="49"/>
                  </a:lnTo>
                  <a:lnTo>
                    <a:pt x="1307" y="53"/>
                  </a:lnTo>
                  <a:lnTo>
                    <a:pt x="1275" y="60"/>
                  </a:lnTo>
                  <a:lnTo>
                    <a:pt x="1243" y="66"/>
                  </a:lnTo>
                  <a:lnTo>
                    <a:pt x="1211" y="74"/>
                  </a:lnTo>
                  <a:lnTo>
                    <a:pt x="1181" y="83"/>
                  </a:lnTo>
                  <a:lnTo>
                    <a:pt x="1150" y="92"/>
                  </a:lnTo>
                  <a:lnTo>
                    <a:pt x="1119" y="102"/>
                  </a:lnTo>
                  <a:lnTo>
                    <a:pt x="1090" y="113"/>
                  </a:lnTo>
                  <a:lnTo>
                    <a:pt x="1060" y="124"/>
                  </a:lnTo>
                  <a:lnTo>
                    <a:pt x="1031" y="136"/>
                  </a:lnTo>
                  <a:lnTo>
                    <a:pt x="1003" y="148"/>
                  </a:lnTo>
                  <a:lnTo>
                    <a:pt x="976" y="161"/>
                  </a:lnTo>
                  <a:lnTo>
                    <a:pt x="948" y="175"/>
                  </a:lnTo>
                  <a:lnTo>
                    <a:pt x="922" y="190"/>
                  </a:lnTo>
                  <a:lnTo>
                    <a:pt x="895" y="205"/>
                  </a:lnTo>
                  <a:lnTo>
                    <a:pt x="877" y="175"/>
                  </a:lnTo>
                  <a:close/>
                  <a:moveTo>
                    <a:pt x="1367" y="9"/>
                  </a:moveTo>
                  <a:lnTo>
                    <a:pt x="1400" y="6"/>
                  </a:lnTo>
                  <a:lnTo>
                    <a:pt x="1434" y="3"/>
                  </a:lnTo>
                  <a:lnTo>
                    <a:pt x="1467" y="1"/>
                  </a:lnTo>
                  <a:lnTo>
                    <a:pt x="1501" y="0"/>
                  </a:lnTo>
                  <a:lnTo>
                    <a:pt x="1535" y="0"/>
                  </a:lnTo>
                  <a:lnTo>
                    <a:pt x="1568" y="1"/>
                  </a:lnTo>
                  <a:lnTo>
                    <a:pt x="1602" y="4"/>
                  </a:lnTo>
                  <a:lnTo>
                    <a:pt x="1635" y="7"/>
                  </a:lnTo>
                  <a:lnTo>
                    <a:pt x="1669" y="10"/>
                  </a:lnTo>
                  <a:lnTo>
                    <a:pt x="1702" y="16"/>
                  </a:lnTo>
                  <a:lnTo>
                    <a:pt x="1735" y="21"/>
                  </a:lnTo>
                  <a:lnTo>
                    <a:pt x="1768" y="29"/>
                  </a:lnTo>
                  <a:lnTo>
                    <a:pt x="1800" y="37"/>
                  </a:lnTo>
                  <a:lnTo>
                    <a:pt x="1832" y="47"/>
                  </a:lnTo>
                  <a:lnTo>
                    <a:pt x="1864" y="56"/>
                  </a:lnTo>
                  <a:lnTo>
                    <a:pt x="1895" y="69"/>
                  </a:lnTo>
                  <a:lnTo>
                    <a:pt x="1883" y="100"/>
                  </a:lnTo>
                  <a:lnTo>
                    <a:pt x="1852" y="89"/>
                  </a:lnTo>
                  <a:lnTo>
                    <a:pt x="1822" y="80"/>
                  </a:lnTo>
                  <a:lnTo>
                    <a:pt x="1791" y="71"/>
                  </a:lnTo>
                  <a:lnTo>
                    <a:pt x="1759" y="63"/>
                  </a:lnTo>
                  <a:lnTo>
                    <a:pt x="1728" y="55"/>
                  </a:lnTo>
                  <a:lnTo>
                    <a:pt x="1695" y="50"/>
                  </a:lnTo>
                  <a:lnTo>
                    <a:pt x="1664" y="45"/>
                  </a:lnTo>
                  <a:lnTo>
                    <a:pt x="1632" y="41"/>
                  </a:lnTo>
                  <a:lnTo>
                    <a:pt x="1599" y="39"/>
                  </a:lnTo>
                  <a:lnTo>
                    <a:pt x="1567" y="37"/>
                  </a:lnTo>
                  <a:lnTo>
                    <a:pt x="1534" y="36"/>
                  </a:lnTo>
                  <a:lnTo>
                    <a:pt x="1501" y="36"/>
                  </a:lnTo>
                  <a:lnTo>
                    <a:pt x="1468" y="37"/>
                  </a:lnTo>
                  <a:lnTo>
                    <a:pt x="1436" y="38"/>
                  </a:lnTo>
                  <a:lnTo>
                    <a:pt x="1403" y="41"/>
                  </a:lnTo>
                  <a:lnTo>
                    <a:pt x="1372" y="44"/>
                  </a:lnTo>
                  <a:lnTo>
                    <a:pt x="1367" y="9"/>
                  </a:lnTo>
                  <a:close/>
                  <a:moveTo>
                    <a:pt x="1895" y="69"/>
                  </a:moveTo>
                  <a:lnTo>
                    <a:pt x="1927" y="82"/>
                  </a:lnTo>
                  <a:lnTo>
                    <a:pt x="1958" y="96"/>
                  </a:lnTo>
                  <a:lnTo>
                    <a:pt x="1988" y="111"/>
                  </a:lnTo>
                  <a:lnTo>
                    <a:pt x="2019" y="128"/>
                  </a:lnTo>
                  <a:lnTo>
                    <a:pt x="2048" y="146"/>
                  </a:lnTo>
                  <a:lnTo>
                    <a:pt x="2077" y="164"/>
                  </a:lnTo>
                  <a:lnTo>
                    <a:pt x="2105" y="185"/>
                  </a:lnTo>
                  <a:lnTo>
                    <a:pt x="2132" y="206"/>
                  </a:lnTo>
                  <a:lnTo>
                    <a:pt x="2159" y="229"/>
                  </a:lnTo>
                  <a:lnTo>
                    <a:pt x="2186" y="254"/>
                  </a:lnTo>
                  <a:lnTo>
                    <a:pt x="2210" y="280"/>
                  </a:lnTo>
                  <a:lnTo>
                    <a:pt x="2235" y="307"/>
                  </a:lnTo>
                  <a:lnTo>
                    <a:pt x="2258" y="335"/>
                  </a:lnTo>
                  <a:lnTo>
                    <a:pt x="2281" y="366"/>
                  </a:lnTo>
                  <a:lnTo>
                    <a:pt x="2302" y="396"/>
                  </a:lnTo>
                  <a:lnTo>
                    <a:pt x="2323" y="429"/>
                  </a:lnTo>
                  <a:lnTo>
                    <a:pt x="2293" y="447"/>
                  </a:lnTo>
                  <a:lnTo>
                    <a:pt x="2274" y="416"/>
                  </a:lnTo>
                  <a:lnTo>
                    <a:pt x="2253" y="385"/>
                  </a:lnTo>
                  <a:lnTo>
                    <a:pt x="2231" y="357"/>
                  </a:lnTo>
                  <a:lnTo>
                    <a:pt x="2209" y="329"/>
                  </a:lnTo>
                  <a:lnTo>
                    <a:pt x="2185" y="304"/>
                  </a:lnTo>
                  <a:lnTo>
                    <a:pt x="2161" y="279"/>
                  </a:lnTo>
                  <a:lnTo>
                    <a:pt x="2136" y="256"/>
                  </a:lnTo>
                  <a:lnTo>
                    <a:pt x="2110" y="234"/>
                  </a:lnTo>
                  <a:lnTo>
                    <a:pt x="2084" y="213"/>
                  </a:lnTo>
                  <a:lnTo>
                    <a:pt x="2057" y="193"/>
                  </a:lnTo>
                  <a:lnTo>
                    <a:pt x="2029" y="175"/>
                  </a:lnTo>
                  <a:lnTo>
                    <a:pt x="2001" y="158"/>
                  </a:lnTo>
                  <a:lnTo>
                    <a:pt x="1972" y="141"/>
                  </a:lnTo>
                  <a:lnTo>
                    <a:pt x="1943" y="127"/>
                  </a:lnTo>
                  <a:lnTo>
                    <a:pt x="1914" y="114"/>
                  </a:lnTo>
                  <a:lnTo>
                    <a:pt x="1883" y="100"/>
                  </a:lnTo>
                  <a:lnTo>
                    <a:pt x="1895" y="69"/>
                  </a:lnTo>
                  <a:close/>
                  <a:moveTo>
                    <a:pt x="2323" y="429"/>
                  </a:moveTo>
                  <a:lnTo>
                    <a:pt x="2347" y="471"/>
                  </a:lnTo>
                  <a:lnTo>
                    <a:pt x="2369" y="514"/>
                  </a:lnTo>
                  <a:lnTo>
                    <a:pt x="2390" y="557"/>
                  </a:lnTo>
                  <a:lnTo>
                    <a:pt x="2407" y="600"/>
                  </a:lnTo>
                  <a:lnTo>
                    <a:pt x="2424" y="643"/>
                  </a:lnTo>
                  <a:lnTo>
                    <a:pt x="2438" y="686"/>
                  </a:lnTo>
                  <a:lnTo>
                    <a:pt x="2450" y="730"/>
                  </a:lnTo>
                  <a:lnTo>
                    <a:pt x="2461" y="772"/>
                  </a:lnTo>
                  <a:lnTo>
                    <a:pt x="2470" y="815"/>
                  </a:lnTo>
                  <a:lnTo>
                    <a:pt x="2478" y="858"/>
                  </a:lnTo>
                  <a:lnTo>
                    <a:pt x="2483" y="900"/>
                  </a:lnTo>
                  <a:lnTo>
                    <a:pt x="2488" y="943"/>
                  </a:lnTo>
                  <a:lnTo>
                    <a:pt x="2490" y="985"/>
                  </a:lnTo>
                  <a:lnTo>
                    <a:pt x="2491" y="1025"/>
                  </a:lnTo>
                  <a:lnTo>
                    <a:pt x="2491" y="1067"/>
                  </a:lnTo>
                  <a:lnTo>
                    <a:pt x="2490" y="1107"/>
                  </a:lnTo>
                  <a:lnTo>
                    <a:pt x="2455" y="1106"/>
                  </a:lnTo>
                  <a:lnTo>
                    <a:pt x="2456" y="1066"/>
                  </a:lnTo>
                  <a:lnTo>
                    <a:pt x="2456" y="1027"/>
                  </a:lnTo>
                  <a:lnTo>
                    <a:pt x="2455" y="986"/>
                  </a:lnTo>
                  <a:lnTo>
                    <a:pt x="2452" y="945"/>
                  </a:lnTo>
                  <a:lnTo>
                    <a:pt x="2449" y="904"/>
                  </a:lnTo>
                  <a:lnTo>
                    <a:pt x="2444" y="863"/>
                  </a:lnTo>
                  <a:lnTo>
                    <a:pt x="2436" y="822"/>
                  </a:lnTo>
                  <a:lnTo>
                    <a:pt x="2427" y="780"/>
                  </a:lnTo>
                  <a:lnTo>
                    <a:pt x="2417" y="738"/>
                  </a:lnTo>
                  <a:lnTo>
                    <a:pt x="2405" y="697"/>
                  </a:lnTo>
                  <a:lnTo>
                    <a:pt x="2391" y="655"/>
                  </a:lnTo>
                  <a:lnTo>
                    <a:pt x="2376" y="613"/>
                  </a:lnTo>
                  <a:lnTo>
                    <a:pt x="2358" y="571"/>
                  </a:lnTo>
                  <a:lnTo>
                    <a:pt x="2338" y="529"/>
                  </a:lnTo>
                  <a:lnTo>
                    <a:pt x="2316" y="489"/>
                  </a:lnTo>
                  <a:lnTo>
                    <a:pt x="2293" y="447"/>
                  </a:lnTo>
                  <a:lnTo>
                    <a:pt x="2323" y="429"/>
                  </a:lnTo>
                  <a:close/>
                  <a:moveTo>
                    <a:pt x="2490" y="1107"/>
                  </a:moveTo>
                  <a:lnTo>
                    <a:pt x="2488" y="1137"/>
                  </a:lnTo>
                  <a:lnTo>
                    <a:pt x="2484" y="1165"/>
                  </a:lnTo>
                  <a:lnTo>
                    <a:pt x="2481" y="1194"/>
                  </a:lnTo>
                  <a:lnTo>
                    <a:pt x="2477" y="1222"/>
                  </a:lnTo>
                  <a:lnTo>
                    <a:pt x="2472" y="1250"/>
                  </a:lnTo>
                  <a:lnTo>
                    <a:pt x="2467" y="1277"/>
                  </a:lnTo>
                  <a:lnTo>
                    <a:pt x="2461" y="1305"/>
                  </a:lnTo>
                  <a:lnTo>
                    <a:pt x="2455" y="1331"/>
                  </a:lnTo>
                  <a:lnTo>
                    <a:pt x="2448" y="1357"/>
                  </a:lnTo>
                  <a:lnTo>
                    <a:pt x="2440" y="1382"/>
                  </a:lnTo>
                  <a:lnTo>
                    <a:pt x="2433" y="1407"/>
                  </a:lnTo>
                  <a:lnTo>
                    <a:pt x="2424" y="1431"/>
                  </a:lnTo>
                  <a:lnTo>
                    <a:pt x="2415" y="1456"/>
                  </a:lnTo>
                  <a:lnTo>
                    <a:pt x="2406" y="1479"/>
                  </a:lnTo>
                  <a:lnTo>
                    <a:pt x="2396" y="1502"/>
                  </a:lnTo>
                  <a:lnTo>
                    <a:pt x="2387" y="1524"/>
                  </a:lnTo>
                  <a:lnTo>
                    <a:pt x="2355" y="1508"/>
                  </a:lnTo>
                  <a:lnTo>
                    <a:pt x="2365" y="1487"/>
                  </a:lnTo>
                  <a:lnTo>
                    <a:pt x="2375" y="1465"/>
                  </a:lnTo>
                  <a:lnTo>
                    <a:pt x="2383" y="1443"/>
                  </a:lnTo>
                  <a:lnTo>
                    <a:pt x="2392" y="1420"/>
                  </a:lnTo>
                  <a:lnTo>
                    <a:pt x="2400" y="1396"/>
                  </a:lnTo>
                  <a:lnTo>
                    <a:pt x="2407" y="1372"/>
                  </a:lnTo>
                  <a:lnTo>
                    <a:pt x="2415" y="1348"/>
                  </a:lnTo>
                  <a:lnTo>
                    <a:pt x="2422" y="1322"/>
                  </a:lnTo>
                  <a:lnTo>
                    <a:pt x="2427" y="1296"/>
                  </a:lnTo>
                  <a:lnTo>
                    <a:pt x="2433" y="1271"/>
                  </a:lnTo>
                  <a:lnTo>
                    <a:pt x="2438" y="1244"/>
                  </a:lnTo>
                  <a:lnTo>
                    <a:pt x="2443" y="1217"/>
                  </a:lnTo>
                  <a:lnTo>
                    <a:pt x="2447" y="1189"/>
                  </a:lnTo>
                  <a:lnTo>
                    <a:pt x="2450" y="1162"/>
                  </a:lnTo>
                  <a:lnTo>
                    <a:pt x="2452" y="1133"/>
                  </a:lnTo>
                  <a:lnTo>
                    <a:pt x="2455" y="1106"/>
                  </a:lnTo>
                  <a:lnTo>
                    <a:pt x="2490" y="1107"/>
                  </a:lnTo>
                  <a:close/>
                  <a:moveTo>
                    <a:pt x="2387" y="1524"/>
                  </a:moveTo>
                  <a:lnTo>
                    <a:pt x="2376" y="1545"/>
                  </a:lnTo>
                  <a:lnTo>
                    <a:pt x="2365" y="1566"/>
                  </a:lnTo>
                  <a:lnTo>
                    <a:pt x="2354" y="1586"/>
                  </a:lnTo>
                  <a:lnTo>
                    <a:pt x="2343" y="1605"/>
                  </a:lnTo>
                  <a:lnTo>
                    <a:pt x="2331" y="1624"/>
                  </a:lnTo>
                  <a:lnTo>
                    <a:pt x="2319" y="1643"/>
                  </a:lnTo>
                  <a:lnTo>
                    <a:pt x="2305" y="1659"/>
                  </a:lnTo>
                  <a:lnTo>
                    <a:pt x="2293" y="1676"/>
                  </a:lnTo>
                  <a:lnTo>
                    <a:pt x="2280" y="1691"/>
                  </a:lnTo>
                  <a:lnTo>
                    <a:pt x="2267" y="1705"/>
                  </a:lnTo>
                  <a:lnTo>
                    <a:pt x="2254" y="1719"/>
                  </a:lnTo>
                  <a:lnTo>
                    <a:pt x="2241" y="1732"/>
                  </a:lnTo>
                  <a:lnTo>
                    <a:pt x="2226" y="1744"/>
                  </a:lnTo>
                  <a:lnTo>
                    <a:pt x="2213" y="1755"/>
                  </a:lnTo>
                  <a:lnTo>
                    <a:pt x="2199" y="1765"/>
                  </a:lnTo>
                  <a:lnTo>
                    <a:pt x="2186" y="1773"/>
                  </a:lnTo>
                  <a:lnTo>
                    <a:pt x="2167" y="1744"/>
                  </a:lnTo>
                  <a:lnTo>
                    <a:pt x="2180" y="1735"/>
                  </a:lnTo>
                  <a:lnTo>
                    <a:pt x="2192" y="1726"/>
                  </a:lnTo>
                  <a:lnTo>
                    <a:pt x="2206" y="1716"/>
                  </a:lnTo>
                  <a:lnTo>
                    <a:pt x="2218" y="1705"/>
                  </a:lnTo>
                  <a:lnTo>
                    <a:pt x="2231" y="1693"/>
                  </a:lnTo>
                  <a:lnTo>
                    <a:pt x="2243" y="1680"/>
                  </a:lnTo>
                  <a:lnTo>
                    <a:pt x="2255" y="1667"/>
                  </a:lnTo>
                  <a:lnTo>
                    <a:pt x="2267" y="1652"/>
                  </a:lnTo>
                  <a:lnTo>
                    <a:pt x="2279" y="1637"/>
                  </a:lnTo>
                  <a:lnTo>
                    <a:pt x="2291" y="1621"/>
                  </a:lnTo>
                  <a:lnTo>
                    <a:pt x="2302" y="1604"/>
                  </a:lnTo>
                  <a:lnTo>
                    <a:pt x="2313" y="1586"/>
                  </a:lnTo>
                  <a:lnTo>
                    <a:pt x="2324" y="1568"/>
                  </a:lnTo>
                  <a:lnTo>
                    <a:pt x="2335" y="1549"/>
                  </a:lnTo>
                  <a:lnTo>
                    <a:pt x="2345" y="1529"/>
                  </a:lnTo>
                  <a:lnTo>
                    <a:pt x="2355" y="1508"/>
                  </a:lnTo>
                  <a:lnTo>
                    <a:pt x="2387" y="1524"/>
                  </a:lnTo>
                  <a:close/>
                  <a:moveTo>
                    <a:pt x="2186" y="1773"/>
                  </a:moveTo>
                  <a:lnTo>
                    <a:pt x="2170" y="1782"/>
                  </a:lnTo>
                  <a:lnTo>
                    <a:pt x="2156" y="1789"/>
                  </a:lnTo>
                  <a:lnTo>
                    <a:pt x="2141" y="1794"/>
                  </a:lnTo>
                  <a:lnTo>
                    <a:pt x="2127" y="1800"/>
                  </a:lnTo>
                  <a:lnTo>
                    <a:pt x="2111" y="1803"/>
                  </a:lnTo>
                  <a:lnTo>
                    <a:pt x="2097" y="1805"/>
                  </a:lnTo>
                  <a:lnTo>
                    <a:pt x="2083" y="1806"/>
                  </a:lnTo>
                  <a:lnTo>
                    <a:pt x="2068" y="1806"/>
                  </a:lnTo>
                  <a:lnTo>
                    <a:pt x="2069" y="1771"/>
                  </a:lnTo>
                  <a:lnTo>
                    <a:pt x="2082" y="1771"/>
                  </a:lnTo>
                  <a:lnTo>
                    <a:pt x="2094" y="1771"/>
                  </a:lnTo>
                  <a:lnTo>
                    <a:pt x="2106" y="1769"/>
                  </a:lnTo>
                  <a:lnTo>
                    <a:pt x="2118" y="1766"/>
                  </a:lnTo>
                  <a:lnTo>
                    <a:pt x="2130" y="1761"/>
                  </a:lnTo>
                  <a:lnTo>
                    <a:pt x="2143" y="1757"/>
                  </a:lnTo>
                  <a:lnTo>
                    <a:pt x="2155" y="1750"/>
                  </a:lnTo>
                  <a:lnTo>
                    <a:pt x="2167" y="1744"/>
                  </a:lnTo>
                  <a:lnTo>
                    <a:pt x="2186" y="1773"/>
                  </a:lnTo>
                  <a:close/>
                </a:path>
              </a:pathLst>
            </a:custGeom>
            <a:solidFill>
              <a:srgbClr val="1F1A17"/>
            </a:solidFill>
            <a:ln w="9525">
              <a:solidFill>
                <a:schemeClr val="tx1"/>
              </a:solidFill>
              <a:round/>
              <a:headEnd/>
              <a:tailEnd/>
            </a:ln>
          </p:spPr>
          <p:txBody>
            <a:bodyPr/>
            <a:lstStyle/>
            <a:p>
              <a:endParaRPr lang="zh-CN" altLang="en-US"/>
            </a:p>
          </p:txBody>
        </p:sp>
        <p:sp>
          <p:nvSpPr>
            <p:cNvPr id="10" name="Freeform 436"/>
            <p:cNvSpPr>
              <a:spLocks noChangeArrowheads="1"/>
            </p:cNvSpPr>
            <p:nvPr/>
          </p:nvSpPr>
          <p:spPr bwMode="auto">
            <a:xfrm>
              <a:off x="2788072" y="3726209"/>
              <a:ext cx="23813" cy="25400"/>
            </a:xfrm>
            <a:custGeom>
              <a:avLst/>
              <a:gdLst>
                <a:gd name="T0" fmla="*/ 0 w 91"/>
                <a:gd name="T1" fmla="*/ 12700 h 92"/>
                <a:gd name="T2" fmla="*/ 23813 w 91"/>
                <a:gd name="T3" fmla="*/ 0 h 92"/>
                <a:gd name="T4" fmla="*/ 23813 w 91"/>
                <a:gd name="T5" fmla="*/ 25400 h 92"/>
                <a:gd name="T6" fmla="*/ 0 w 91"/>
                <a:gd name="T7" fmla="*/ 12700 h 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2">
                  <a:moveTo>
                    <a:pt x="0" y="46"/>
                  </a:moveTo>
                  <a:lnTo>
                    <a:pt x="91" y="0"/>
                  </a:lnTo>
                  <a:lnTo>
                    <a:pt x="91" y="92"/>
                  </a:lnTo>
                  <a:lnTo>
                    <a:pt x="0" y="46"/>
                  </a:lnTo>
                  <a:close/>
                </a:path>
              </a:pathLst>
            </a:custGeom>
            <a:solidFill>
              <a:srgbClr val="1F1A17"/>
            </a:solidFill>
            <a:ln w="9525">
              <a:solidFill>
                <a:schemeClr val="tx1"/>
              </a:solidFill>
              <a:round/>
              <a:headEnd/>
              <a:tailEnd/>
            </a:ln>
          </p:spPr>
          <p:txBody>
            <a:bodyPr/>
            <a:lstStyle/>
            <a:p>
              <a:endParaRPr lang="zh-CN" altLang="en-US"/>
            </a:p>
          </p:txBody>
        </p:sp>
        <p:sp>
          <p:nvSpPr>
            <p:cNvPr id="11" name="Rectangle 437"/>
            <p:cNvSpPr>
              <a:spLocks noChangeArrowheads="1"/>
            </p:cNvSpPr>
            <p:nvPr/>
          </p:nvSpPr>
          <p:spPr bwMode="auto">
            <a:xfrm>
              <a:off x="2811885" y="3734147"/>
              <a:ext cx="11112" cy="95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endParaRPr lang="zh-CN" altLang="en-US">
                <a:latin typeface="Arial" pitchFamily="34" charset="0"/>
                <a:ea typeface="宋体" pitchFamily="2" charset="-122"/>
              </a:endParaRPr>
            </a:p>
          </p:txBody>
        </p:sp>
        <p:sp>
          <p:nvSpPr>
            <p:cNvPr id="12" name="Freeform 438"/>
            <p:cNvSpPr>
              <a:spLocks noEditPoints="1" noChangeArrowheads="1"/>
            </p:cNvSpPr>
            <p:nvPr/>
          </p:nvSpPr>
          <p:spPr bwMode="auto">
            <a:xfrm>
              <a:off x="2818235" y="3707159"/>
              <a:ext cx="42862" cy="63500"/>
            </a:xfrm>
            <a:custGeom>
              <a:avLst/>
              <a:gdLst>
                <a:gd name="T0" fmla="*/ 4792 w 161"/>
                <a:gd name="T1" fmla="*/ 54093 h 243"/>
                <a:gd name="T2" fmla="*/ 38602 w 161"/>
                <a:gd name="T3" fmla="*/ 54093 h 243"/>
                <a:gd name="T4" fmla="*/ 38602 w 161"/>
                <a:gd name="T5" fmla="*/ 63500 h 243"/>
                <a:gd name="T6" fmla="*/ 4792 w 161"/>
                <a:gd name="T7" fmla="*/ 63500 h 243"/>
                <a:gd name="T8" fmla="*/ 4792 w 161"/>
                <a:gd name="T9" fmla="*/ 54093 h 243"/>
                <a:gd name="T10" fmla="*/ 42862 w 161"/>
                <a:gd name="T11" fmla="*/ 58796 h 243"/>
                <a:gd name="T12" fmla="*/ 42862 w 161"/>
                <a:gd name="T13" fmla="*/ 63500 h 243"/>
                <a:gd name="T14" fmla="*/ 38602 w 161"/>
                <a:gd name="T15" fmla="*/ 63500 h 243"/>
                <a:gd name="T16" fmla="*/ 38602 w 161"/>
                <a:gd name="T17" fmla="*/ 58796 h 243"/>
                <a:gd name="T18" fmla="*/ 42862 w 161"/>
                <a:gd name="T19" fmla="*/ 58796 h 243"/>
                <a:gd name="T20" fmla="*/ 33810 w 161"/>
                <a:gd name="T21" fmla="*/ 58796 h 243"/>
                <a:gd name="T22" fmla="*/ 33810 w 161"/>
                <a:gd name="T23" fmla="*/ 4181 h 243"/>
                <a:gd name="T24" fmla="*/ 42862 w 161"/>
                <a:gd name="T25" fmla="*/ 4181 h 243"/>
                <a:gd name="T26" fmla="*/ 42862 w 161"/>
                <a:gd name="T27" fmla="*/ 58796 h 243"/>
                <a:gd name="T28" fmla="*/ 33810 w 161"/>
                <a:gd name="T29" fmla="*/ 58796 h 243"/>
                <a:gd name="T30" fmla="*/ 38602 w 161"/>
                <a:gd name="T31" fmla="*/ 0 h 243"/>
                <a:gd name="T32" fmla="*/ 42862 w 161"/>
                <a:gd name="T33" fmla="*/ 0 h 243"/>
                <a:gd name="T34" fmla="*/ 42862 w 161"/>
                <a:gd name="T35" fmla="*/ 4181 h 243"/>
                <a:gd name="T36" fmla="*/ 38602 w 161"/>
                <a:gd name="T37" fmla="*/ 4181 h 243"/>
                <a:gd name="T38" fmla="*/ 38602 w 161"/>
                <a:gd name="T39" fmla="*/ 0 h 243"/>
                <a:gd name="T40" fmla="*/ 38602 w 161"/>
                <a:gd name="T41" fmla="*/ 8885 h 243"/>
                <a:gd name="T42" fmla="*/ 4792 w 161"/>
                <a:gd name="T43" fmla="*/ 8885 h 243"/>
                <a:gd name="T44" fmla="*/ 4792 w 161"/>
                <a:gd name="T45" fmla="*/ 0 h 243"/>
                <a:gd name="T46" fmla="*/ 38602 w 161"/>
                <a:gd name="T47" fmla="*/ 0 h 243"/>
                <a:gd name="T48" fmla="*/ 38602 w 161"/>
                <a:gd name="T49" fmla="*/ 8885 h 243"/>
                <a:gd name="T50" fmla="*/ 0 w 161"/>
                <a:gd name="T51" fmla="*/ 4181 h 243"/>
                <a:gd name="T52" fmla="*/ 0 w 161"/>
                <a:gd name="T53" fmla="*/ 0 h 243"/>
                <a:gd name="T54" fmla="*/ 4792 w 161"/>
                <a:gd name="T55" fmla="*/ 0 h 243"/>
                <a:gd name="T56" fmla="*/ 4792 w 161"/>
                <a:gd name="T57" fmla="*/ 4181 h 243"/>
                <a:gd name="T58" fmla="*/ 0 w 161"/>
                <a:gd name="T59" fmla="*/ 4181 h 243"/>
                <a:gd name="T60" fmla="*/ 9318 w 161"/>
                <a:gd name="T61" fmla="*/ 4181 h 243"/>
                <a:gd name="T62" fmla="*/ 9318 w 161"/>
                <a:gd name="T63" fmla="*/ 58796 h 243"/>
                <a:gd name="T64" fmla="*/ 0 w 161"/>
                <a:gd name="T65" fmla="*/ 58796 h 243"/>
                <a:gd name="T66" fmla="*/ 0 w 161"/>
                <a:gd name="T67" fmla="*/ 4181 h 243"/>
                <a:gd name="T68" fmla="*/ 9318 w 161"/>
                <a:gd name="T69" fmla="*/ 4181 h 243"/>
                <a:gd name="T70" fmla="*/ 4792 w 161"/>
                <a:gd name="T71" fmla="*/ 63500 h 243"/>
                <a:gd name="T72" fmla="*/ 0 w 161"/>
                <a:gd name="T73" fmla="*/ 63500 h 243"/>
                <a:gd name="T74" fmla="*/ 0 w 161"/>
                <a:gd name="T75" fmla="*/ 58796 h 243"/>
                <a:gd name="T76" fmla="*/ 4792 w 161"/>
                <a:gd name="T77" fmla="*/ 58796 h 243"/>
                <a:gd name="T78" fmla="*/ 4792 w 161"/>
                <a:gd name="T79" fmla="*/ 63500 h 24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61" h="243">
                  <a:moveTo>
                    <a:pt x="18" y="207"/>
                  </a:moveTo>
                  <a:lnTo>
                    <a:pt x="145" y="207"/>
                  </a:lnTo>
                  <a:lnTo>
                    <a:pt x="145" y="243"/>
                  </a:lnTo>
                  <a:lnTo>
                    <a:pt x="18" y="243"/>
                  </a:lnTo>
                  <a:lnTo>
                    <a:pt x="18" y="207"/>
                  </a:lnTo>
                  <a:close/>
                  <a:moveTo>
                    <a:pt x="161" y="225"/>
                  </a:moveTo>
                  <a:lnTo>
                    <a:pt x="161" y="243"/>
                  </a:lnTo>
                  <a:lnTo>
                    <a:pt x="145" y="243"/>
                  </a:lnTo>
                  <a:lnTo>
                    <a:pt x="145" y="225"/>
                  </a:lnTo>
                  <a:lnTo>
                    <a:pt x="161" y="225"/>
                  </a:lnTo>
                  <a:close/>
                  <a:moveTo>
                    <a:pt x="127" y="225"/>
                  </a:moveTo>
                  <a:lnTo>
                    <a:pt x="127" y="16"/>
                  </a:lnTo>
                  <a:lnTo>
                    <a:pt x="161" y="16"/>
                  </a:lnTo>
                  <a:lnTo>
                    <a:pt x="161" y="225"/>
                  </a:lnTo>
                  <a:lnTo>
                    <a:pt x="127" y="225"/>
                  </a:lnTo>
                  <a:close/>
                  <a:moveTo>
                    <a:pt x="145" y="0"/>
                  </a:moveTo>
                  <a:lnTo>
                    <a:pt x="161" y="0"/>
                  </a:lnTo>
                  <a:lnTo>
                    <a:pt x="161" y="16"/>
                  </a:lnTo>
                  <a:lnTo>
                    <a:pt x="145" y="16"/>
                  </a:lnTo>
                  <a:lnTo>
                    <a:pt x="145" y="0"/>
                  </a:lnTo>
                  <a:close/>
                  <a:moveTo>
                    <a:pt x="145" y="34"/>
                  </a:moveTo>
                  <a:lnTo>
                    <a:pt x="18" y="34"/>
                  </a:lnTo>
                  <a:lnTo>
                    <a:pt x="18" y="0"/>
                  </a:lnTo>
                  <a:lnTo>
                    <a:pt x="145" y="0"/>
                  </a:lnTo>
                  <a:lnTo>
                    <a:pt x="145" y="34"/>
                  </a:lnTo>
                  <a:close/>
                  <a:moveTo>
                    <a:pt x="0" y="16"/>
                  </a:moveTo>
                  <a:lnTo>
                    <a:pt x="0" y="0"/>
                  </a:lnTo>
                  <a:lnTo>
                    <a:pt x="18" y="0"/>
                  </a:lnTo>
                  <a:lnTo>
                    <a:pt x="18" y="16"/>
                  </a:lnTo>
                  <a:lnTo>
                    <a:pt x="0" y="16"/>
                  </a:lnTo>
                  <a:close/>
                  <a:moveTo>
                    <a:pt x="35" y="16"/>
                  </a:moveTo>
                  <a:lnTo>
                    <a:pt x="35" y="225"/>
                  </a:lnTo>
                  <a:lnTo>
                    <a:pt x="0" y="225"/>
                  </a:lnTo>
                  <a:lnTo>
                    <a:pt x="0" y="16"/>
                  </a:lnTo>
                  <a:lnTo>
                    <a:pt x="35" y="16"/>
                  </a:lnTo>
                  <a:close/>
                  <a:moveTo>
                    <a:pt x="18" y="243"/>
                  </a:moveTo>
                  <a:lnTo>
                    <a:pt x="0" y="243"/>
                  </a:lnTo>
                  <a:lnTo>
                    <a:pt x="0" y="225"/>
                  </a:lnTo>
                  <a:lnTo>
                    <a:pt x="18" y="225"/>
                  </a:lnTo>
                  <a:lnTo>
                    <a:pt x="18" y="243"/>
                  </a:lnTo>
                  <a:close/>
                </a:path>
              </a:pathLst>
            </a:custGeom>
            <a:solidFill>
              <a:srgbClr val="1F1A17"/>
            </a:solidFill>
            <a:ln w="9525">
              <a:solidFill>
                <a:schemeClr val="tx1"/>
              </a:solidFill>
              <a:round/>
              <a:headEnd/>
              <a:tailEnd/>
            </a:ln>
          </p:spPr>
          <p:txBody>
            <a:bodyPr/>
            <a:lstStyle/>
            <a:p>
              <a:endParaRPr lang="zh-CN" altLang="en-US"/>
            </a:p>
          </p:txBody>
        </p:sp>
        <p:sp>
          <p:nvSpPr>
            <p:cNvPr id="13" name="Freeform 439"/>
            <p:cNvSpPr>
              <a:spLocks noEditPoints="1" noChangeArrowheads="1"/>
            </p:cNvSpPr>
            <p:nvPr/>
          </p:nvSpPr>
          <p:spPr bwMode="auto">
            <a:xfrm>
              <a:off x="2951585" y="3775422"/>
              <a:ext cx="57150" cy="163512"/>
            </a:xfrm>
            <a:custGeom>
              <a:avLst/>
              <a:gdLst>
                <a:gd name="T0" fmla="*/ 4655 w 221"/>
                <a:gd name="T1" fmla="*/ 154487 h 616"/>
                <a:gd name="T2" fmla="*/ 52495 w 221"/>
                <a:gd name="T3" fmla="*/ 154487 h 616"/>
                <a:gd name="T4" fmla="*/ 52495 w 221"/>
                <a:gd name="T5" fmla="*/ 163512 h 616"/>
                <a:gd name="T6" fmla="*/ 4655 w 221"/>
                <a:gd name="T7" fmla="*/ 163512 h 616"/>
                <a:gd name="T8" fmla="*/ 4655 w 221"/>
                <a:gd name="T9" fmla="*/ 154487 h 616"/>
                <a:gd name="T10" fmla="*/ 57150 w 221"/>
                <a:gd name="T11" fmla="*/ 159265 h 616"/>
                <a:gd name="T12" fmla="*/ 57150 w 221"/>
                <a:gd name="T13" fmla="*/ 163512 h 616"/>
                <a:gd name="T14" fmla="*/ 52495 w 221"/>
                <a:gd name="T15" fmla="*/ 163512 h 616"/>
                <a:gd name="T16" fmla="*/ 52495 w 221"/>
                <a:gd name="T17" fmla="*/ 159265 h 616"/>
                <a:gd name="T18" fmla="*/ 57150 w 221"/>
                <a:gd name="T19" fmla="*/ 159265 h 616"/>
                <a:gd name="T20" fmla="*/ 48099 w 221"/>
                <a:gd name="T21" fmla="*/ 159265 h 616"/>
                <a:gd name="T22" fmla="*/ 48099 w 221"/>
                <a:gd name="T23" fmla="*/ 4778 h 616"/>
                <a:gd name="T24" fmla="*/ 57150 w 221"/>
                <a:gd name="T25" fmla="*/ 4778 h 616"/>
                <a:gd name="T26" fmla="*/ 57150 w 221"/>
                <a:gd name="T27" fmla="*/ 159265 h 616"/>
                <a:gd name="T28" fmla="*/ 48099 w 221"/>
                <a:gd name="T29" fmla="*/ 159265 h 616"/>
                <a:gd name="T30" fmla="*/ 52495 w 221"/>
                <a:gd name="T31" fmla="*/ 0 h 616"/>
                <a:gd name="T32" fmla="*/ 57150 w 221"/>
                <a:gd name="T33" fmla="*/ 0 h 616"/>
                <a:gd name="T34" fmla="*/ 57150 w 221"/>
                <a:gd name="T35" fmla="*/ 4778 h 616"/>
                <a:gd name="T36" fmla="*/ 52495 w 221"/>
                <a:gd name="T37" fmla="*/ 4778 h 616"/>
                <a:gd name="T38" fmla="*/ 52495 w 221"/>
                <a:gd name="T39" fmla="*/ 0 h 616"/>
                <a:gd name="T40" fmla="*/ 52495 w 221"/>
                <a:gd name="T41" fmla="*/ 9290 h 616"/>
                <a:gd name="T42" fmla="*/ 4655 w 221"/>
                <a:gd name="T43" fmla="*/ 9290 h 616"/>
                <a:gd name="T44" fmla="*/ 4655 w 221"/>
                <a:gd name="T45" fmla="*/ 0 h 616"/>
                <a:gd name="T46" fmla="*/ 52495 w 221"/>
                <a:gd name="T47" fmla="*/ 0 h 616"/>
                <a:gd name="T48" fmla="*/ 52495 w 221"/>
                <a:gd name="T49" fmla="*/ 9290 h 616"/>
                <a:gd name="T50" fmla="*/ 0 w 221"/>
                <a:gd name="T51" fmla="*/ 4778 h 616"/>
                <a:gd name="T52" fmla="*/ 0 w 221"/>
                <a:gd name="T53" fmla="*/ 0 h 616"/>
                <a:gd name="T54" fmla="*/ 4655 w 221"/>
                <a:gd name="T55" fmla="*/ 0 h 616"/>
                <a:gd name="T56" fmla="*/ 4655 w 221"/>
                <a:gd name="T57" fmla="*/ 4778 h 616"/>
                <a:gd name="T58" fmla="*/ 0 w 221"/>
                <a:gd name="T59" fmla="*/ 4778 h 616"/>
                <a:gd name="T60" fmla="*/ 8792 w 221"/>
                <a:gd name="T61" fmla="*/ 4778 h 616"/>
                <a:gd name="T62" fmla="*/ 8792 w 221"/>
                <a:gd name="T63" fmla="*/ 159265 h 616"/>
                <a:gd name="T64" fmla="*/ 0 w 221"/>
                <a:gd name="T65" fmla="*/ 159265 h 616"/>
                <a:gd name="T66" fmla="*/ 0 w 221"/>
                <a:gd name="T67" fmla="*/ 4778 h 616"/>
                <a:gd name="T68" fmla="*/ 8792 w 221"/>
                <a:gd name="T69" fmla="*/ 4778 h 616"/>
                <a:gd name="T70" fmla="*/ 4655 w 221"/>
                <a:gd name="T71" fmla="*/ 163512 h 616"/>
                <a:gd name="T72" fmla="*/ 0 w 221"/>
                <a:gd name="T73" fmla="*/ 163512 h 616"/>
                <a:gd name="T74" fmla="*/ 0 w 221"/>
                <a:gd name="T75" fmla="*/ 159265 h 616"/>
                <a:gd name="T76" fmla="*/ 4655 w 221"/>
                <a:gd name="T77" fmla="*/ 159265 h 616"/>
                <a:gd name="T78" fmla="*/ 4655 w 221"/>
                <a:gd name="T79" fmla="*/ 163512 h 6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21" h="616">
                  <a:moveTo>
                    <a:pt x="18" y="582"/>
                  </a:moveTo>
                  <a:lnTo>
                    <a:pt x="203" y="582"/>
                  </a:lnTo>
                  <a:lnTo>
                    <a:pt x="203" y="616"/>
                  </a:lnTo>
                  <a:lnTo>
                    <a:pt x="18" y="616"/>
                  </a:lnTo>
                  <a:lnTo>
                    <a:pt x="18" y="582"/>
                  </a:lnTo>
                  <a:close/>
                  <a:moveTo>
                    <a:pt x="221" y="600"/>
                  </a:moveTo>
                  <a:lnTo>
                    <a:pt x="221" y="616"/>
                  </a:lnTo>
                  <a:lnTo>
                    <a:pt x="203" y="616"/>
                  </a:lnTo>
                  <a:lnTo>
                    <a:pt x="203" y="600"/>
                  </a:lnTo>
                  <a:lnTo>
                    <a:pt x="221" y="600"/>
                  </a:lnTo>
                  <a:close/>
                  <a:moveTo>
                    <a:pt x="186" y="600"/>
                  </a:moveTo>
                  <a:lnTo>
                    <a:pt x="186" y="18"/>
                  </a:lnTo>
                  <a:lnTo>
                    <a:pt x="221" y="18"/>
                  </a:lnTo>
                  <a:lnTo>
                    <a:pt x="221" y="600"/>
                  </a:lnTo>
                  <a:lnTo>
                    <a:pt x="186" y="600"/>
                  </a:lnTo>
                  <a:close/>
                  <a:moveTo>
                    <a:pt x="203" y="0"/>
                  </a:moveTo>
                  <a:lnTo>
                    <a:pt x="221" y="0"/>
                  </a:lnTo>
                  <a:lnTo>
                    <a:pt x="221" y="18"/>
                  </a:lnTo>
                  <a:lnTo>
                    <a:pt x="203" y="18"/>
                  </a:lnTo>
                  <a:lnTo>
                    <a:pt x="203" y="0"/>
                  </a:lnTo>
                  <a:close/>
                  <a:moveTo>
                    <a:pt x="203" y="35"/>
                  </a:moveTo>
                  <a:lnTo>
                    <a:pt x="18" y="35"/>
                  </a:lnTo>
                  <a:lnTo>
                    <a:pt x="18" y="0"/>
                  </a:lnTo>
                  <a:lnTo>
                    <a:pt x="203" y="0"/>
                  </a:lnTo>
                  <a:lnTo>
                    <a:pt x="203" y="35"/>
                  </a:lnTo>
                  <a:close/>
                  <a:moveTo>
                    <a:pt x="0" y="18"/>
                  </a:moveTo>
                  <a:lnTo>
                    <a:pt x="0" y="0"/>
                  </a:lnTo>
                  <a:lnTo>
                    <a:pt x="18" y="0"/>
                  </a:lnTo>
                  <a:lnTo>
                    <a:pt x="18" y="18"/>
                  </a:lnTo>
                  <a:lnTo>
                    <a:pt x="0" y="18"/>
                  </a:lnTo>
                  <a:close/>
                  <a:moveTo>
                    <a:pt x="34" y="18"/>
                  </a:moveTo>
                  <a:lnTo>
                    <a:pt x="34" y="600"/>
                  </a:lnTo>
                  <a:lnTo>
                    <a:pt x="0" y="600"/>
                  </a:lnTo>
                  <a:lnTo>
                    <a:pt x="0" y="18"/>
                  </a:lnTo>
                  <a:lnTo>
                    <a:pt x="34" y="18"/>
                  </a:lnTo>
                  <a:close/>
                  <a:moveTo>
                    <a:pt x="18" y="616"/>
                  </a:moveTo>
                  <a:lnTo>
                    <a:pt x="0" y="616"/>
                  </a:lnTo>
                  <a:lnTo>
                    <a:pt x="0" y="600"/>
                  </a:lnTo>
                  <a:lnTo>
                    <a:pt x="18" y="600"/>
                  </a:lnTo>
                  <a:lnTo>
                    <a:pt x="18" y="616"/>
                  </a:lnTo>
                  <a:close/>
                </a:path>
              </a:pathLst>
            </a:custGeom>
            <a:solidFill>
              <a:srgbClr val="1F1A17"/>
            </a:solidFill>
            <a:ln w="9525">
              <a:solidFill>
                <a:schemeClr val="tx1"/>
              </a:solidFill>
              <a:round/>
              <a:headEnd/>
              <a:tailEnd/>
            </a:ln>
          </p:spPr>
          <p:txBody>
            <a:bodyPr/>
            <a:lstStyle/>
            <a:p>
              <a:endParaRPr lang="zh-CN" altLang="en-US"/>
            </a:p>
          </p:txBody>
        </p:sp>
        <p:sp>
          <p:nvSpPr>
            <p:cNvPr id="14" name="Freeform 440"/>
            <p:cNvSpPr>
              <a:spLocks noEditPoints="1" noChangeArrowheads="1"/>
            </p:cNvSpPr>
            <p:nvPr/>
          </p:nvSpPr>
          <p:spPr bwMode="auto">
            <a:xfrm>
              <a:off x="3051597" y="3789709"/>
              <a:ext cx="138113" cy="53975"/>
            </a:xfrm>
            <a:custGeom>
              <a:avLst/>
              <a:gdLst>
                <a:gd name="T0" fmla="*/ 4201 w 526"/>
                <a:gd name="T1" fmla="*/ 44588 h 207"/>
                <a:gd name="T2" fmla="*/ 133387 w 526"/>
                <a:gd name="T3" fmla="*/ 44588 h 207"/>
                <a:gd name="T4" fmla="*/ 133387 w 526"/>
                <a:gd name="T5" fmla="*/ 53975 h 207"/>
                <a:gd name="T6" fmla="*/ 4201 w 526"/>
                <a:gd name="T7" fmla="*/ 53975 h 207"/>
                <a:gd name="T8" fmla="*/ 4201 w 526"/>
                <a:gd name="T9" fmla="*/ 44588 h 207"/>
                <a:gd name="T10" fmla="*/ 138113 w 526"/>
                <a:gd name="T11" fmla="*/ 49282 h 207"/>
                <a:gd name="T12" fmla="*/ 138113 w 526"/>
                <a:gd name="T13" fmla="*/ 53975 h 207"/>
                <a:gd name="T14" fmla="*/ 133387 w 526"/>
                <a:gd name="T15" fmla="*/ 53975 h 207"/>
                <a:gd name="T16" fmla="*/ 133387 w 526"/>
                <a:gd name="T17" fmla="*/ 49282 h 207"/>
                <a:gd name="T18" fmla="*/ 138113 w 526"/>
                <a:gd name="T19" fmla="*/ 49282 h 207"/>
                <a:gd name="T20" fmla="*/ 128660 w 526"/>
                <a:gd name="T21" fmla="*/ 49282 h 207"/>
                <a:gd name="T22" fmla="*/ 128660 w 526"/>
                <a:gd name="T23" fmla="*/ 4433 h 207"/>
                <a:gd name="T24" fmla="*/ 138113 w 526"/>
                <a:gd name="T25" fmla="*/ 4433 h 207"/>
                <a:gd name="T26" fmla="*/ 138113 w 526"/>
                <a:gd name="T27" fmla="*/ 49282 h 207"/>
                <a:gd name="T28" fmla="*/ 128660 w 526"/>
                <a:gd name="T29" fmla="*/ 49282 h 207"/>
                <a:gd name="T30" fmla="*/ 133387 w 526"/>
                <a:gd name="T31" fmla="*/ 0 h 207"/>
                <a:gd name="T32" fmla="*/ 138113 w 526"/>
                <a:gd name="T33" fmla="*/ 0 h 207"/>
                <a:gd name="T34" fmla="*/ 138113 w 526"/>
                <a:gd name="T35" fmla="*/ 4433 h 207"/>
                <a:gd name="T36" fmla="*/ 133387 w 526"/>
                <a:gd name="T37" fmla="*/ 4433 h 207"/>
                <a:gd name="T38" fmla="*/ 133387 w 526"/>
                <a:gd name="T39" fmla="*/ 0 h 207"/>
                <a:gd name="T40" fmla="*/ 133387 w 526"/>
                <a:gd name="T41" fmla="*/ 9126 h 207"/>
                <a:gd name="T42" fmla="*/ 4201 w 526"/>
                <a:gd name="T43" fmla="*/ 9126 h 207"/>
                <a:gd name="T44" fmla="*/ 4201 w 526"/>
                <a:gd name="T45" fmla="*/ 0 h 207"/>
                <a:gd name="T46" fmla="*/ 133387 w 526"/>
                <a:gd name="T47" fmla="*/ 0 h 207"/>
                <a:gd name="T48" fmla="*/ 133387 w 526"/>
                <a:gd name="T49" fmla="*/ 9126 h 207"/>
                <a:gd name="T50" fmla="*/ 0 w 526"/>
                <a:gd name="T51" fmla="*/ 4433 h 207"/>
                <a:gd name="T52" fmla="*/ 0 w 526"/>
                <a:gd name="T53" fmla="*/ 0 h 207"/>
                <a:gd name="T54" fmla="*/ 4201 w 526"/>
                <a:gd name="T55" fmla="*/ 0 h 207"/>
                <a:gd name="T56" fmla="*/ 4201 w 526"/>
                <a:gd name="T57" fmla="*/ 4433 h 207"/>
                <a:gd name="T58" fmla="*/ 0 w 526"/>
                <a:gd name="T59" fmla="*/ 4433 h 207"/>
                <a:gd name="T60" fmla="*/ 8927 w 526"/>
                <a:gd name="T61" fmla="*/ 4433 h 207"/>
                <a:gd name="T62" fmla="*/ 8927 w 526"/>
                <a:gd name="T63" fmla="*/ 49282 h 207"/>
                <a:gd name="T64" fmla="*/ 0 w 526"/>
                <a:gd name="T65" fmla="*/ 49282 h 207"/>
                <a:gd name="T66" fmla="*/ 0 w 526"/>
                <a:gd name="T67" fmla="*/ 4433 h 207"/>
                <a:gd name="T68" fmla="*/ 8927 w 526"/>
                <a:gd name="T69" fmla="*/ 4433 h 207"/>
                <a:gd name="T70" fmla="*/ 4201 w 526"/>
                <a:gd name="T71" fmla="*/ 53975 h 207"/>
                <a:gd name="T72" fmla="*/ 0 w 526"/>
                <a:gd name="T73" fmla="*/ 53975 h 207"/>
                <a:gd name="T74" fmla="*/ 0 w 526"/>
                <a:gd name="T75" fmla="*/ 49282 h 207"/>
                <a:gd name="T76" fmla="*/ 4201 w 526"/>
                <a:gd name="T77" fmla="*/ 49282 h 207"/>
                <a:gd name="T78" fmla="*/ 4201 w 526"/>
                <a:gd name="T79" fmla="*/ 53975 h 2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6" h="207">
                  <a:moveTo>
                    <a:pt x="16" y="171"/>
                  </a:moveTo>
                  <a:lnTo>
                    <a:pt x="508" y="171"/>
                  </a:lnTo>
                  <a:lnTo>
                    <a:pt x="508" y="207"/>
                  </a:lnTo>
                  <a:lnTo>
                    <a:pt x="16" y="207"/>
                  </a:lnTo>
                  <a:lnTo>
                    <a:pt x="16" y="171"/>
                  </a:lnTo>
                  <a:close/>
                  <a:moveTo>
                    <a:pt x="526" y="189"/>
                  </a:moveTo>
                  <a:lnTo>
                    <a:pt x="526" y="207"/>
                  </a:lnTo>
                  <a:lnTo>
                    <a:pt x="508" y="207"/>
                  </a:lnTo>
                  <a:lnTo>
                    <a:pt x="508" y="189"/>
                  </a:lnTo>
                  <a:lnTo>
                    <a:pt x="526" y="189"/>
                  </a:lnTo>
                  <a:close/>
                  <a:moveTo>
                    <a:pt x="490" y="189"/>
                  </a:moveTo>
                  <a:lnTo>
                    <a:pt x="490" y="17"/>
                  </a:lnTo>
                  <a:lnTo>
                    <a:pt x="526" y="17"/>
                  </a:lnTo>
                  <a:lnTo>
                    <a:pt x="526" y="189"/>
                  </a:lnTo>
                  <a:lnTo>
                    <a:pt x="490" y="189"/>
                  </a:lnTo>
                  <a:close/>
                  <a:moveTo>
                    <a:pt x="508" y="0"/>
                  </a:moveTo>
                  <a:lnTo>
                    <a:pt x="526" y="0"/>
                  </a:lnTo>
                  <a:lnTo>
                    <a:pt x="526" y="17"/>
                  </a:lnTo>
                  <a:lnTo>
                    <a:pt x="508" y="17"/>
                  </a:lnTo>
                  <a:lnTo>
                    <a:pt x="508" y="0"/>
                  </a:lnTo>
                  <a:close/>
                  <a:moveTo>
                    <a:pt x="508" y="35"/>
                  </a:moveTo>
                  <a:lnTo>
                    <a:pt x="16" y="35"/>
                  </a:lnTo>
                  <a:lnTo>
                    <a:pt x="16" y="0"/>
                  </a:lnTo>
                  <a:lnTo>
                    <a:pt x="508" y="0"/>
                  </a:lnTo>
                  <a:lnTo>
                    <a:pt x="508" y="35"/>
                  </a:lnTo>
                  <a:close/>
                  <a:moveTo>
                    <a:pt x="0" y="17"/>
                  </a:moveTo>
                  <a:lnTo>
                    <a:pt x="0" y="0"/>
                  </a:lnTo>
                  <a:lnTo>
                    <a:pt x="16" y="0"/>
                  </a:lnTo>
                  <a:lnTo>
                    <a:pt x="16" y="17"/>
                  </a:lnTo>
                  <a:lnTo>
                    <a:pt x="0" y="17"/>
                  </a:lnTo>
                  <a:close/>
                  <a:moveTo>
                    <a:pt x="34" y="17"/>
                  </a:moveTo>
                  <a:lnTo>
                    <a:pt x="34" y="189"/>
                  </a:lnTo>
                  <a:lnTo>
                    <a:pt x="0" y="189"/>
                  </a:lnTo>
                  <a:lnTo>
                    <a:pt x="0" y="17"/>
                  </a:lnTo>
                  <a:lnTo>
                    <a:pt x="34" y="17"/>
                  </a:lnTo>
                  <a:close/>
                  <a:moveTo>
                    <a:pt x="16" y="207"/>
                  </a:moveTo>
                  <a:lnTo>
                    <a:pt x="0" y="207"/>
                  </a:lnTo>
                  <a:lnTo>
                    <a:pt x="0" y="189"/>
                  </a:lnTo>
                  <a:lnTo>
                    <a:pt x="16" y="189"/>
                  </a:lnTo>
                  <a:lnTo>
                    <a:pt x="16" y="207"/>
                  </a:lnTo>
                  <a:close/>
                </a:path>
              </a:pathLst>
            </a:custGeom>
            <a:solidFill>
              <a:srgbClr val="1F1A17"/>
            </a:solidFill>
            <a:ln w="9525">
              <a:solidFill>
                <a:schemeClr val="tx1"/>
              </a:solidFill>
              <a:round/>
              <a:headEnd/>
              <a:tailEnd/>
            </a:ln>
          </p:spPr>
          <p:txBody>
            <a:bodyPr/>
            <a:lstStyle/>
            <a:p>
              <a:endParaRPr lang="zh-CN" altLang="en-US"/>
            </a:p>
          </p:txBody>
        </p:sp>
        <p:sp>
          <p:nvSpPr>
            <p:cNvPr id="15" name="Freeform 441"/>
            <p:cNvSpPr>
              <a:spLocks noEditPoints="1" noChangeArrowheads="1"/>
            </p:cNvSpPr>
            <p:nvPr/>
          </p:nvSpPr>
          <p:spPr bwMode="auto">
            <a:xfrm>
              <a:off x="2826172" y="3870672"/>
              <a:ext cx="61913" cy="119062"/>
            </a:xfrm>
            <a:custGeom>
              <a:avLst/>
              <a:gdLst>
                <a:gd name="T0" fmla="*/ 4345 w 228"/>
                <a:gd name="T1" fmla="*/ 109863 h 453"/>
                <a:gd name="T2" fmla="*/ 57025 w 228"/>
                <a:gd name="T3" fmla="*/ 109863 h 453"/>
                <a:gd name="T4" fmla="*/ 57025 w 228"/>
                <a:gd name="T5" fmla="*/ 119062 h 453"/>
                <a:gd name="T6" fmla="*/ 4345 w 228"/>
                <a:gd name="T7" fmla="*/ 119062 h 453"/>
                <a:gd name="T8" fmla="*/ 4345 w 228"/>
                <a:gd name="T9" fmla="*/ 109863 h 453"/>
                <a:gd name="T10" fmla="*/ 61913 w 228"/>
                <a:gd name="T11" fmla="*/ 114331 h 453"/>
                <a:gd name="T12" fmla="*/ 61913 w 228"/>
                <a:gd name="T13" fmla="*/ 119062 h 453"/>
                <a:gd name="T14" fmla="*/ 57025 w 228"/>
                <a:gd name="T15" fmla="*/ 119062 h 453"/>
                <a:gd name="T16" fmla="*/ 57025 w 228"/>
                <a:gd name="T17" fmla="*/ 114331 h 453"/>
                <a:gd name="T18" fmla="*/ 61913 w 228"/>
                <a:gd name="T19" fmla="*/ 114331 h 453"/>
                <a:gd name="T20" fmla="*/ 52409 w 228"/>
                <a:gd name="T21" fmla="*/ 114331 h 453"/>
                <a:gd name="T22" fmla="*/ 52409 w 228"/>
                <a:gd name="T23" fmla="*/ 4468 h 453"/>
                <a:gd name="T24" fmla="*/ 61913 w 228"/>
                <a:gd name="T25" fmla="*/ 4468 h 453"/>
                <a:gd name="T26" fmla="*/ 61913 w 228"/>
                <a:gd name="T27" fmla="*/ 114331 h 453"/>
                <a:gd name="T28" fmla="*/ 52409 w 228"/>
                <a:gd name="T29" fmla="*/ 114331 h 453"/>
                <a:gd name="T30" fmla="*/ 57025 w 228"/>
                <a:gd name="T31" fmla="*/ 0 h 453"/>
                <a:gd name="T32" fmla="*/ 61913 w 228"/>
                <a:gd name="T33" fmla="*/ 0 h 453"/>
                <a:gd name="T34" fmla="*/ 61913 w 228"/>
                <a:gd name="T35" fmla="*/ 4468 h 453"/>
                <a:gd name="T36" fmla="*/ 57025 w 228"/>
                <a:gd name="T37" fmla="*/ 4468 h 453"/>
                <a:gd name="T38" fmla="*/ 57025 w 228"/>
                <a:gd name="T39" fmla="*/ 0 h 453"/>
                <a:gd name="T40" fmla="*/ 57025 w 228"/>
                <a:gd name="T41" fmla="*/ 9199 h 453"/>
                <a:gd name="T42" fmla="*/ 4345 w 228"/>
                <a:gd name="T43" fmla="*/ 9199 h 453"/>
                <a:gd name="T44" fmla="*/ 4345 w 228"/>
                <a:gd name="T45" fmla="*/ 0 h 453"/>
                <a:gd name="T46" fmla="*/ 57025 w 228"/>
                <a:gd name="T47" fmla="*/ 0 h 453"/>
                <a:gd name="T48" fmla="*/ 57025 w 228"/>
                <a:gd name="T49" fmla="*/ 9199 h 453"/>
                <a:gd name="T50" fmla="*/ 0 w 228"/>
                <a:gd name="T51" fmla="*/ 4468 h 453"/>
                <a:gd name="T52" fmla="*/ 0 w 228"/>
                <a:gd name="T53" fmla="*/ 0 h 453"/>
                <a:gd name="T54" fmla="*/ 4345 w 228"/>
                <a:gd name="T55" fmla="*/ 0 h 453"/>
                <a:gd name="T56" fmla="*/ 4345 w 228"/>
                <a:gd name="T57" fmla="*/ 4468 h 453"/>
                <a:gd name="T58" fmla="*/ 0 w 228"/>
                <a:gd name="T59" fmla="*/ 4468 h 453"/>
                <a:gd name="T60" fmla="*/ 9233 w 228"/>
                <a:gd name="T61" fmla="*/ 4468 h 453"/>
                <a:gd name="T62" fmla="*/ 9233 w 228"/>
                <a:gd name="T63" fmla="*/ 114331 h 453"/>
                <a:gd name="T64" fmla="*/ 0 w 228"/>
                <a:gd name="T65" fmla="*/ 114331 h 453"/>
                <a:gd name="T66" fmla="*/ 0 w 228"/>
                <a:gd name="T67" fmla="*/ 4468 h 453"/>
                <a:gd name="T68" fmla="*/ 9233 w 228"/>
                <a:gd name="T69" fmla="*/ 4468 h 453"/>
                <a:gd name="T70" fmla="*/ 4345 w 228"/>
                <a:gd name="T71" fmla="*/ 119062 h 453"/>
                <a:gd name="T72" fmla="*/ 0 w 228"/>
                <a:gd name="T73" fmla="*/ 119062 h 453"/>
                <a:gd name="T74" fmla="*/ 0 w 228"/>
                <a:gd name="T75" fmla="*/ 114331 h 453"/>
                <a:gd name="T76" fmla="*/ 4345 w 228"/>
                <a:gd name="T77" fmla="*/ 114331 h 453"/>
                <a:gd name="T78" fmla="*/ 4345 w 228"/>
                <a:gd name="T79" fmla="*/ 119062 h 4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28" h="453">
                  <a:moveTo>
                    <a:pt x="16" y="418"/>
                  </a:moveTo>
                  <a:lnTo>
                    <a:pt x="210" y="418"/>
                  </a:lnTo>
                  <a:lnTo>
                    <a:pt x="210" y="453"/>
                  </a:lnTo>
                  <a:lnTo>
                    <a:pt x="16" y="453"/>
                  </a:lnTo>
                  <a:lnTo>
                    <a:pt x="16" y="418"/>
                  </a:lnTo>
                  <a:close/>
                  <a:moveTo>
                    <a:pt x="228" y="435"/>
                  </a:moveTo>
                  <a:lnTo>
                    <a:pt x="228" y="453"/>
                  </a:lnTo>
                  <a:lnTo>
                    <a:pt x="210" y="453"/>
                  </a:lnTo>
                  <a:lnTo>
                    <a:pt x="210" y="435"/>
                  </a:lnTo>
                  <a:lnTo>
                    <a:pt x="228" y="435"/>
                  </a:lnTo>
                  <a:close/>
                  <a:moveTo>
                    <a:pt x="193" y="435"/>
                  </a:moveTo>
                  <a:lnTo>
                    <a:pt x="193" y="17"/>
                  </a:lnTo>
                  <a:lnTo>
                    <a:pt x="228" y="17"/>
                  </a:lnTo>
                  <a:lnTo>
                    <a:pt x="228" y="435"/>
                  </a:lnTo>
                  <a:lnTo>
                    <a:pt x="193" y="435"/>
                  </a:lnTo>
                  <a:close/>
                  <a:moveTo>
                    <a:pt x="210" y="0"/>
                  </a:moveTo>
                  <a:lnTo>
                    <a:pt x="228" y="0"/>
                  </a:lnTo>
                  <a:lnTo>
                    <a:pt x="228" y="17"/>
                  </a:lnTo>
                  <a:lnTo>
                    <a:pt x="210" y="17"/>
                  </a:lnTo>
                  <a:lnTo>
                    <a:pt x="210" y="0"/>
                  </a:lnTo>
                  <a:close/>
                  <a:moveTo>
                    <a:pt x="210" y="35"/>
                  </a:moveTo>
                  <a:lnTo>
                    <a:pt x="16" y="35"/>
                  </a:lnTo>
                  <a:lnTo>
                    <a:pt x="16" y="0"/>
                  </a:lnTo>
                  <a:lnTo>
                    <a:pt x="210" y="0"/>
                  </a:lnTo>
                  <a:lnTo>
                    <a:pt x="210" y="35"/>
                  </a:lnTo>
                  <a:close/>
                  <a:moveTo>
                    <a:pt x="0" y="17"/>
                  </a:moveTo>
                  <a:lnTo>
                    <a:pt x="0" y="0"/>
                  </a:lnTo>
                  <a:lnTo>
                    <a:pt x="16" y="0"/>
                  </a:lnTo>
                  <a:lnTo>
                    <a:pt x="16" y="17"/>
                  </a:lnTo>
                  <a:lnTo>
                    <a:pt x="0" y="17"/>
                  </a:lnTo>
                  <a:close/>
                  <a:moveTo>
                    <a:pt x="34" y="17"/>
                  </a:moveTo>
                  <a:lnTo>
                    <a:pt x="34" y="435"/>
                  </a:lnTo>
                  <a:lnTo>
                    <a:pt x="0" y="435"/>
                  </a:lnTo>
                  <a:lnTo>
                    <a:pt x="0" y="17"/>
                  </a:lnTo>
                  <a:lnTo>
                    <a:pt x="34" y="17"/>
                  </a:lnTo>
                  <a:close/>
                  <a:moveTo>
                    <a:pt x="16" y="453"/>
                  </a:moveTo>
                  <a:lnTo>
                    <a:pt x="0" y="453"/>
                  </a:lnTo>
                  <a:lnTo>
                    <a:pt x="0" y="435"/>
                  </a:lnTo>
                  <a:lnTo>
                    <a:pt x="16" y="435"/>
                  </a:lnTo>
                  <a:lnTo>
                    <a:pt x="16" y="453"/>
                  </a:lnTo>
                  <a:close/>
                </a:path>
              </a:pathLst>
            </a:custGeom>
            <a:solidFill>
              <a:srgbClr val="1F1A17"/>
            </a:solidFill>
            <a:ln w="9525">
              <a:solidFill>
                <a:schemeClr val="tx1"/>
              </a:solidFill>
              <a:round/>
              <a:headEnd/>
              <a:tailEnd/>
            </a:ln>
          </p:spPr>
          <p:txBody>
            <a:bodyPr/>
            <a:lstStyle/>
            <a:p>
              <a:endParaRPr lang="zh-CN" altLang="en-US"/>
            </a:p>
          </p:txBody>
        </p:sp>
        <p:sp>
          <p:nvSpPr>
            <p:cNvPr id="16" name="Freeform 442"/>
            <p:cNvSpPr>
              <a:spLocks noChangeArrowheads="1"/>
            </p:cNvSpPr>
            <p:nvPr/>
          </p:nvSpPr>
          <p:spPr bwMode="auto">
            <a:xfrm>
              <a:off x="2856335" y="3703984"/>
              <a:ext cx="184150" cy="15875"/>
            </a:xfrm>
            <a:custGeom>
              <a:avLst/>
              <a:gdLst>
                <a:gd name="T0" fmla="*/ 184150 w 696"/>
                <a:gd name="T1" fmla="*/ 4498 h 60"/>
                <a:gd name="T2" fmla="*/ 184150 w 696"/>
                <a:gd name="T3" fmla="*/ 4498 h 60"/>
                <a:gd name="T4" fmla="*/ 176477 w 696"/>
                <a:gd name="T5" fmla="*/ 3704 h 60"/>
                <a:gd name="T6" fmla="*/ 167746 w 696"/>
                <a:gd name="T7" fmla="*/ 2381 h 60"/>
                <a:gd name="T8" fmla="*/ 158221 w 696"/>
                <a:gd name="T9" fmla="*/ 1852 h 60"/>
                <a:gd name="T10" fmla="*/ 147902 w 696"/>
                <a:gd name="T11" fmla="*/ 1058 h 60"/>
                <a:gd name="T12" fmla="*/ 137319 w 696"/>
                <a:gd name="T13" fmla="*/ 529 h 60"/>
                <a:gd name="T14" fmla="*/ 126206 w 696"/>
                <a:gd name="T15" fmla="*/ 265 h 60"/>
                <a:gd name="T16" fmla="*/ 114565 w 696"/>
                <a:gd name="T17" fmla="*/ 0 h 60"/>
                <a:gd name="T18" fmla="*/ 102394 w 696"/>
                <a:gd name="T19" fmla="*/ 0 h 60"/>
                <a:gd name="T20" fmla="*/ 90223 w 696"/>
                <a:gd name="T21" fmla="*/ 0 h 60"/>
                <a:gd name="T22" fmla="*/ 77523 w 696"/>
                <a:gd name="T23" fmla="*/ 529 h 60"/>
                <a:gd name="T24" fmla="*/ 64558 w 696"/>
                <a:gd name="T25" fmla="*/ 794 h 60"/>
                <a:gd name="T26" fmla="*/ 51858 w 696"/>
                <a:gd name="T27" fmla="*/ 1588 h 60"/>
                <a:gd name="T28" fmla="*/ 38894 w 696"/>
                <a:gd name="T29" fmla="*/ 2381 h 60"/>
                <a:gd name="T30" fmla="*/ 25665 w 696"/>
                <a:gd name="T31" fmla="*/ 3704 h 60"/>
                <a:gd name="T32" fmla="*/ 12965 w 696"/>
                <a:gd name="T33" fmla="*/ 5027 h 60"/>
                <a:gd name="T34" fmla="*/ 0 w 696"/>
                <a:gd name="T35" fmla="*/ 6615 h 60"/>
                <a:gd name="T36" fmla="*/ 1323 w 696"/>
                <a:gd name="T37" fmla="*/ 15875 h 60"/>
                <a:gd name="T38" fmla="*/ 13758 w 696"/>
                <a:gd name="T39" fmla="*/ 14023 h 60"/>
                <a:gd name="T40" fmla="*/ 26723 w 696"/>
                <a:gd name="T41" fmla="*/ 12700 h 60"/>
                <a:gd name="T42" fmla="*/ 39423 w 696"/>
                <a:gd name="T43" fmla="*/ 11906 h 60"/>
                <a:gd name="T44" fmla="*/ 52387 w 696"/>
                <a:gd name="T45" fmla="*/ 10583 h 60"/>
                <a:gd name="T46" fmla="*/ 65087 w 696"/>
                <a:gd name="T47" fmla="*/ 10054 h 60"/>
                <a:gd name="T48" fmla="*/ 77788 w 696"/>
                <a:gd name="T49" fmla="*/ 9525 h 60"/>
                <a:gd name="T50" fmla="*/ 90223 w 696"/>
                <a:gd name="T51" fmla="*/ 9260 h 60"/>
                <a:gd name="T52" fmla="*/ 102394 w 696"/>
                <a:gd name="T53" fmla="*/ 9260 h 60"/>
                <a:gd name="T54" fmla="*/ 114300 w 696"/>
                <a:gd name="T55" fmla="*/ 9260 h 60"/>
                <a:gd name="T56" fmla="*/ 125942 w 696"/>
                <a:gd name="T57" fmla="*/ 9525 h 60"/>
                <a:gd name="T58" fmla="*/ 136790 w 696"/>
                <a:gd name="T59" fmla="*/ 9790 h 60"/>
                <a:gd name="T60" fmla="*/ 147373 w 696"/>
                <a:gd name="T61" fmla="*/ 10319 h 60"/>
                <a:gd name="T62" fmla="*/ 157427 w 696"/>
                <a:gd name="T63" fmla="*/ 10848 h 60"/>
                <a:gd name="T64" fmla="*/ 166423 w 696"/>
                <a:gd name="T65" fmla="*/ 11906 h 60"/>
                <a:gd name="T66" fmla="*/ 175154 w 696"/>
                <a:gd name="T67" fmla="*/ 12700 h 60"/>
                <a:gd name="T68" fmla="*/ 183092 w 696"/>
                <a:gd name="T69" fmla="*/ 13758 h 60"/>
                <a:gd name="T70" fmla="*/ 184150 w 696"/>
                <a:gd name="T71" fmla="*/ 4498 h 6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6" h="60">
                  <a:moveTo>
                    <a:pt x="696" y="17"/>
                  </a:moveTo>
                  <a:lnTo>
                    <a:pt x="696" y="17"/>
                  </a:lnTo>
                  <a:lnTo>
                    <a:pt x="667" y="14"/>
                  </a:lnTo>
                  <a:lnTo>
                    <a:pt x="634" y="9"/>
                  </a:lnTo>
                  <a:lnTo>
                    <a:pt x="598" y="7"/>
                  </a:lnTo>
                  <a:lnTo>
                    <a:pt x="559" y="4"/>
                  </a:lnTo>
                  <a:lnTo>
                    <a:pt x="519" y="2"/>
                  </a:lnTo>
                  <a:lnTo>
                    <a:pt x="477" y="1"/>
                  </a:lnTo>
                  <a:lnTo>
                    <a:pt x="433" y="0"/>
                  </a:lnTo>
                  <a:lnTo>
                    <a:pt x="387" y="0"/>
                  </a:lnTo>
                  <a:lnTo>
                    <a:pt x="341" y="0"/>
                  </a:lnTo>
                  <a:lnTo>
                    <a:pt x="293" y="2"/>
                  </a:lnTo>
                  <a:lnTo>
                    <a:pt x="244" y="3"/>
                  </a:lnTo>
                  <a:lnTo>
                    <a:pt x="196" y="6"/>
                  </a:lnTo>
                  <a:lnTo>
                    <a:pt x="147" y="9"/>
                  </a:lnTo>
                  <a:lnTo>
                    <a:pt x="97" y="14"/>
                  </a:lnTo>
                  <a:lnTo>
                    <a:pt x="49" y="19"/>
                  </a:lnTo>
                  <a:lnTo>
                    <a:pt x="0" y="25"/>
                  </a:lnTo>
                  <a:lnTo>
                    <a:pt x="5" y="60"/>
                  </a:lnTo>
                  <a:lnTo>
                    <a:pt x="52" y="53"/>
                  </a:lnTo>
                  <a:lnTo>
                    <a:pt x="101" y="48"/>
                  </a:lnTo>
                  <a:lnTo>
                    <a:pt x="149" y="45"/>
                  </a:lnTo>
                  <a:lnTo>
                    <a:pt x="198" y="40"/>
                  </a:lnTo>
                  <a:lnTo>
                    <a:pt x="246" y="38"/>
                  </a:lnTo>
                  <a:lnTo>
                    <a:pt x="294" y="36"/>
                  </a:lnTo>
                  <a:lnTo>
                    <a:pt x="341" y="35"/>
                  </a:lnTo>
                  <a:lnTo>
                    <a:pt x="387" y="35"/>
                  </a:lnTo>
                  <a:lnTo>
                    <a:pt x="432" y="35"/>
                  </a:lnTo>
                  <a:lnTo>
                    <a:pt x="476" y="36"/>
                  </a:lnTo>
                  <a:lnTo>
                    <a:pt x="517" y="37"/>
                  </a:lnTo>
                  <a:lnTo>
                    <a:pt x="557" y="39"/>
                  </a:lnTo>
                  <a:lnTo>
                    <a:pt x="595" y="41"/>
                  </a:lnTo>
                  <a:lnTo>
                    <a:pt x="629" y="45"/>
                  </a:lnTo>
                  <a:lnTo>
                    <a:pt x="662" y="48"/>
                  </a:lnTo>
                  <a:lnTo>
                    <a:pt x="692" y="52"/>
                  </a:lnTo>
                  <a:lnTo>
                    <a:pt x="696" y="17"/>
                  </a:lnTo>
                  <a:close/>
                </a:path>
              </a:pathLst>
            </a:custGeom>
            <a:solidFill>
              <a:srgbClr val="1F1A17"/>
            </a:solidFill>
            <a:ln w="9525">
              <a:solidFill>
                <a:schemeClr val="tx1"/>
              </a:solidFill>
              <a:round/>
              <a:headEnd/>
              <a:tailEnd/>
            </a:ln>
          </p:spPr>
          <p:txBody>
            <a:bodyPr/>
            <a:lstStyle/>
            <a:p>
              <a:endParaRPr lang="zh-CN" altLang="en-US"/>
            </a:p>
          </p:txBody>
        </p:sp>
        <p:sp>
          <p:nvSpPr>
            <p:cNvPr id="17" name="Freeform 443"/>
            <p:cNvSpPr>
              <a:spLocks noChangeArrowheads="1"/>
            </p:cNvSpPr>
            <p:nvPr/>
          </p:nvSpPr>
          <p:spPr bwMode="auto">
            <a:xfrm>
              <a:off x="3038897" y="3708747"/>
              <a:ext cx="82550" cy="30162"/>
            </a:xfrm>
            <a:custGeom>
              <a:avLst/>
              <a:gdLst>
                <a:gd name="T0" fmla="*/ 82550 w 309"/>
                <a:gd name="T1" fmla="*/ 23142 h 116"/>
                <a:gd name="T2" fmla="*/ 82550 w 309"/>
                <a:gd name="T3" fmla="*/ 23142 h 116"/>
                <a:gd name="T4" fmla="*/ 80146 w 309"/>
                <a:gd name="T5" fmla="*/ 21321 h 116"/>
                <a:gd name="T6" fmla="*/ 77207 w 309"/>
                <a:gd name="T7" fmla="*/ 19501 h 116"/>
                <a:gd name="T8" fmla="*/ 73734 w 309"/>
                <a:gd name="T9" fmla="*/ 17681 h 116"/>
                <a:gd name="T10" fmla="*/ 70261 w 309"/>
                <a:gd name="T11" fmla="*/ 16121 h 116"/>
                <a:gd name="T12" fmla="*/ 66521 w 309"/>
                <a:gd name="T13" fmla="*/ 14561 h 116"/>
                <a:gd name="T14" fmla="*/ 62246 w 309"/>
                <a:gd name="T15" fmla="*/ 13261 h 116"/>
                <a:gd name="T16" fmla="*/ 57438 w 309"/>
                <a:gd name="T17" fmla="*/ 11701 h 116"/>
                <a:gd name="T18" fmla="*/ 52362 w 309"/>
                <a:gd name="T19" fmla="*/ 10401 h 116"/>
                <a:gd name="T20" fmla="*/ 41676 w 309"/>
                <a:gd name="T21" fmla="*/ 7541 h 116"/>
                <a:gd name="T22" fmla="*/ 29387 w 309"/>
                <a:gd name="T23" fmla="*/ 4940 h 116"/>
                <a:gd name="T24" fmla="*/ 15762 w 309"/>
                <a:gd name="T25" fmla="*/ 2600 h 116"/>
                <a:gd name="T26" fmla="*/ 1069 w 309"/>
                <a:gd name="T27" fmla="*/ 0 h 116"/>
                <a:gd name="T28" fmla="*/ 0 w 309"/>
                <a:gd name="T29" fmla="*/ 9101 h 116"/>
                <a:gd name="T30" fmla="*/ 14426 w 309"/>
                <a:gd name="T31" fmla="*/ 11441 h 116"/>
                <a:gd name="T32" fmla="*/ 27517 w 309"/>
                <a:gd name="T33" fmla="*/ 13781 h 116"/>
                <a:gd name="T34" fmla="*/ 39539 w 309"/>
                <a:gd name="T35" fmla="*/ 16381 h 116"/>
                <a:gd name="T36" fmla="*/ 50225 w 309"/>
                <a:gd name="T37" fmla="*/ 18981 h 116"/>
                <a:gd name="T38" fmla="*/ 54766 w 309"/>
                <a:gd name="T39" fmla="*/ 20281 h 116"/>
                <a:gd name="T40" fmla="*/ 59308 w 309"/>
                <a:gd name="T41" fmla="*/ 21841 h 116"/>
                <a:gd name="T42" fmla="*/ 63315 w 309"/>
                <a:gd name="T43" fmla="*/ 23142 h 116"/>
                <a:gd name="T44" fmla="*/ 66788 w 309"/>
                <a:gd name="T45" fmla="*/ 24702 h 116"/>
                <a:gd name="T46" fmla="*/ 69727 w 309"/>
                <a:gd name="T47" fmla="*/ 26002 h 116"/>
                <a:gd name="T48" fmla="*/ 72665 w 309"/>
                <a:gd name="T49" fmla="*/ 27302 h 116"/>
                <a:gd name="T50" fmla="*/ 74803 w 309"/>
                <a:gd name="T51" fmla="*/ 28602 h 116"/>
                <a:gd name="T52" fmla="*/ 76406 w 309"/>
                <a:gd name="T53" fmla="*/ 30162 h 116"/>
                <a:gd name="T54" fmla="*/ 82550 w 309"/>
                <a:gd name="T55" fmla="*/ 23142 h 1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9" h="116">
                  <a:moveTo>
                    <a:pt x="309" y="89"/>
                  </a:moveTo>
                  <a:lnTo>
                    <a:pt x="309" y="89"/>
                  </a:lnTo>
                  <a:lnTo>
                    <a:pt x="300" y="82"/>
                  </a:lnTo>
                  <a:lnTo>
                    <a:pt x="289" y="75"/>
                  </a:lnTo>
                  <a:lnTo>
                    <a:pt x="276" y="68"/>
                  </a:lnTo>
                  <a:lnTo>
                    <a:pt x="263" y="62"/>
                  </a:lnTo>
                  <a:lnTo>
                    <a:pt x="249" y="56"/>
                  </a:lnTo>
                  <a:lnTo>
                    <a:pt x="233" y="51"/>
                  </a:lnTo>
                  <a:lnTo>
                    <a:pt x="215" y="45"/>
                  </a:lnTo>
                  <a:lnTo>
                    <a:pt x="196" y="40"/>
                  </a:lnTo>
                  <a:lnTo>
                    <a:pt x="156" y="29"/>
                  </a:lnTo>
                  <a:lnTo>
                    <a:pt x="110" y="19"/>
                  </a:lnTo>
                  <a:lnTo>
                    <a:pt x="59" y="10"/>
                  </a:lnTo>
                  <a:lnTo>
                    <a:pt x="4" y="0"/>
                  </a:lnTo>
                  <a:lnTo>
                    <a:pt x="0" y="35"/>
                  </a:lnTo>
                  <a:lnTo>
                    <a:pt x="54" y="44"/>
                  </a:lnTo>
                  <a:lnTo>
                    <a:pt x="103" y="53"/>
                  </a:lnTo>
                  <a:lnTo>
                    <a:pt x="148" y="63"/>
                  </a:lnTo>
                  <a:lnTo>
                    <a:pt x="188" y="73"/>
                  </a:lnTo>
                  <a:lnTo>
                    <a:pt x="205" y="78"/>
                  </a:lnTo>
                  <a:lnTo>
                    <a:pt x="222" y="84"/>
                  </a:lnTo>
                  <a:lnTo>
                    <a:pt x="237" y="89"/>
                  </a:lnTo>
                  <a:lnTo>
                    <a:pt x="250" y="95"/>
                  </a:lnTo>
                  <a:lnTo>
                    <a:pt x="261" y="100"/>
                  </a:lnTo>
                  <a:lnTo>
                    <a:pt x="272" y="105"/>
                  </a:lnTo>
                  <a:lnTo>
                    <a:pt x="280" y="110"/>
                  </a:lnTo>
                  <a:lnTo>
                    <a:pt x="286" y="116"/>
                  </a:lnTo>
                  <a:lnTo>
                    <a:pt x="309" y="89"/>
                  </a:lnTo>
                  <a:close/>
                </a:path>
              </a:pathLst>
            </a:custGeom>
            <a:solidFill>
              <a:srgbClr val="1F1A17"/>
            </a:solidFill>
            <a:ln w="9525">
              <a:solidFill>
                <a:schemeClr val="tx1"/>
              </a:solidFill>
              <a:round/>
              <a:headEnd/>
              <a:tailEnd/>
            </a:ln>
          </p:spPr>
          <p:txBody>
            <a:bodyPr/>
            <a:lstStyle/>
            <a:p>
              <a:endParaRPr lang="zh-CN" altLang="en-US"/>
            </a:p>
          </p:txBody>
        </p:sp>
        <p:sp>
          <p:nvSpPr>
            <p:cNvPr id="18" name="Freeform 444"/>
            <p:cNvSpPr>
              <a:spLocks noChangeArrowheads="1"/>
            </p:cNvSpPr>
            <p:nvPr/>
          </p:nvSpPr>
          <p:spPr bwMode="auto">
            <a:xfrm>
              <a:off x="3115097" y="3732559"/>
              <a:ext cx="39688" cy="41275"/>
            </a:xfrm>
            <a:custGeom>
              <a:avLst/>
              <a:gdLst>
                <a:gd name="T0" fmla="*/ 39688 w 147"/>
                <a:gd name="T1" fmla="*/ 41275 h 160"/>
                <a:gd name="T2" fmla="*/ 39418 w 147"/>
                <a:gd name="T3" fmla="*/ 36890 h 160"/>
                <a:gd name="T4" fmla="*/ 38878 w 147"/>
                <a:gd name="T5" fmla="*/ 33020 h 160"/>
                <a:gd name="T6" fmla="*/ 37528 w 147"/>
                <a:gd name="T7" fmla="*/ 29150 h 160"/>
                <a:gd name="T8" fmla="*/ 35638 w 147"/>
                <a:gd name="T9" fmla="*/ 25797 h 160"/>
                <a:gd name="T10" fmla="*/ 33478 w 147"/>
                <a:gd name="T11" fmla="*/ 22701 h 160"/>
                <a:gd name="T12" fmla="*/ 31588 w 147"/>
                <a:gd name="T13" fmla="*/ 19606 h 160"/>
                <a:gd name="T14" fmla="*/ 28889 w 147"/>
                <a:gd name="T15" fmla="*/ 17026 h 160"/>
                <a:gd name="T16" fmla="*/ 26189 w 147"/>
                <a:gd name="T17" fmla="*/ 14446 h 160"/>
                <a:gd name="T18" fmla="*/ 15389 w 147"/>
                <a:gd name="T19" fmla="*/ 6707 h 160"/>
                <a:gd name="T20" fmla="*/ 6210 w 147"/>
                <a:gd name="T21" fmla="*/ 0 h 160"/>
                <a:gd name="T22" fmla="*/ 0 w 147"/>
                <a:gd name="T23" fmla="*/ 6965 h 160"/>
                <a:gd name="T24" fmla="*/ 9989 w 147"/>
                <a:gd name="T25" fmla="*/ 13672 h 160"/>
                <a:gd name="T26" fmla="*/ 20249 w 147"/>
                <a:gd name="T27" fmla="*/ 21411 h 160"/>
                <a:gd name="T28" fmla="*/ 22139 w 147"/>
                <a:gd name="T29" fmla="*/ 23217 h 160"/>
                <a:gd name="T30" fmla="*/ 24029 w 147"/>
                <a:gd name="T31" fmla="*/ 25539 h 160"/>
                <a:gd name="T32" fmla="*/ 25919 w 147"/>
                <a:gd name="T33" fmla="*/ 27861 h 160"/>
                <a:gd name="T34" fmla="*/ 27539 w 147"/>
                <a:gd name="T35" fmla="*/ 30182 h 160"/>
                <a:gd name="T36" fmla="*/ 28889 w 147"/>
                <a:gd name="T37" fmla="*/ 32762 h 160"/>
                <a:gd name="T38" fmla="*/ 29699 w 147"/>
                <a:gd name="T39" fmla="*/ 35342 h 160"/>
                <a:gd name="T40" fmla="*/ 30238 w 147"/>
                <a:gd name="T41" fmla="*/ 38179 h 160"/>
                <a:gd name="T42" fmla="*/ 30508 w 147"/>
                <a:gd name="T43" fmla="*/ 41275 h 160"/>
                <a:gd name="T44" fmla="*/ 39688 w 147"/>
                <a:gd name="T45" fmla="*/ 41275 h 1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7" h="160">
                  <a:moveTo>
                    <a:pt x="147" y="160"/>
                  </a:moveTo>
                  <a:lnTo>
                    <a:pt x="146" y="143"/>
                  </a:lnTo>
                  <a:lnTo>
                    <a:pt x="144" y="128"/>
                  </a:lnTo>
                  <a:lnTo>
                    <a:pt x="139" y="113"/>
                  </a:lnTo>
                  <a:lnTo>
                    <a:pt x="132" y="100"/>
                  </a:lnTo>
                  <a:lnTo>
                    <a:pt x="124" y="88"/>
                  </a:lnTo>
                  <a:lnTo>
                    <a:pt x="117" y="76"/>
                  </a:lnTo>
                  <a:lnTo>
                    <a:pt x="107" y="66"/>
                  </a:lnTo>
                  <a:lnTo>
                    <a:pt x="97" y="56"/>
                  </a:lnTo>
                  <a:lnTo>
                    <a:pt x="57" y="26"/>
                  </a:lnTo>
                  <a:lnTo>
                    <a:pt x="23" y="0"/>
                  </a:lnTo>
                  <a:lnTo>
                    <a:pt x="0" y="27"/>
                  </a:lnTo>
                  <a:lnTo>
                    <a:pt x="37" y="53"/>
                  </a:lnTo>
                  <a:lnTo>
                    <a:pt x="75" y="83"/>
                  </a:lnTo>
                  <a:lnTo>
                    <a:pt x="82" y="90"/>
                  </a:lnTo>
                  <a:lnTo>
                    <a:pt x="89" y="99"/>
                  </a:lnTo>
                  <a:lnTo>
                    <a:pt x="96" y="108"/>
                  </a:lnTo>
                  <a:lnTo>
                    <a:pt x="102" y="117"/>
                  </a:lnTo>
                  <a:lnTo>
                    <a:pt x="107" y="127"/>
                  </a:lnTo>
                  <a:lnTo>
                    <a:pt x="110" y="137"/>
                  </a:lnTo>
                  <a:lnTo>
                    <a:pt x="112" y="148"/>
                  </a:lnTo>
                  <a:lnTo>
                    <a:pt x="113" y="160"/>
                  </a:lnTo>
                  <a:lnTo>
                    <a:pt x="147" y="160"/>
                  </a:lnTo>
                  <a:close/>
                </a:path>
              </a:pathLst>
            </a:custGeom>
            <a:solidFill>
              <a:srgbClr val="1F1A17"/>
            </a:solidFill>
            <a:ln w="9525">
              <a:solidFill>
                <a:schemeClr val="tx1"/>
              </a:solidFill>
              <a:round/>
              <a:headEnd/>
              <a:tailEnd/>
            </a:ln>
          </p:spPr>
          <p:txBody>
            <a:bodyPr/>
            <a:lstStyle/>
            <a:p>
              <a:endParaRPr lang="zh-CN" altLang="en-US"/>
            </a:p>
          </p:txBody>
        </p:sp>
        <p:sp>
          <p:nvSpPr>
            <p:cNvPr id="19" name="Freeform 445"/>
            <p:cNvSpPr>
              <a:spLocks noChangeArrowheads="1"/>
            </p:cNvSpPr>
            <p:nvPr/>
          </p:nvSpPr>
          <p:spPr bwMode="auto">
            <a:xfrm>
              <a:off x="3137322" y="3773834"/>
              <a:ext cx="23813" cy="23813"/>
            </a:xfrm>
            <a:custGeom>
              <a:avLst/>
              <a:gdLst>
                <a:gd name="T0" fmla="*/ 11776 w 91"/>
                <a:gd name="T1" fmla="*/ 23557 h 93"/>
                <a:gd name="T2" fmla="*/ 23813 w 91"/>
                <a:gd name="T3" fmla="*/ 0 h 93"/>
                <a:gd name="T4" fmla="*/ 0 w 91"/>
                <a:gd name="T5" fmla="*/ 0 h 93"/>
                <a:gd name="T6" fmla="*/ 11776 w 91"/>
                <a:gd name="T7" fmla="*/ 23557 h 93"/>
                <a:gd name="T8" fmla="*/ 11776 w 91"/>
                <a:gd name="T9" fmla="*/ 23813 h 93"/>
                <a:gd name="T10" fmla="*/ 11776 w 91"/>
                <a:gd name="T11" fmla="*/ 23557 h 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3">
                  <a:moveTo>
                    <a:pt x="45" y="92"/>
                  </a:moveTo>
                  <a:lnTo>
                    <a:pt x="91" y="0"/>
                  </a:lnTo>
                  <a:lnTo>
                    <a:pt x="0" y="0"/>
                  </a:lnTo>
                  <a:lnTo>
                    <a:pt x="45" y="92"/>
                  </a:lnTo>
                  <a:lnTo>
                    <a:pt x="45" y="93"/>
                  </a:lnTo>
                  <a:lnTo>
                    <a:pt x="45" y="92"/>
                  </a:lnTo>
                  <a:close/>
                </a:path>
              </a:pathLst>
            </a:custGeom>
            <a:solidFill>
              <a:srgbClr val="1F1A17"/>
            </a:solidFill>
            <a:ln w="9525">
              <a:solidFill>
                <a:schemeClr val="tx1"/>
              </a:solidFill>
              <a:round/>
              <a:headEnd/>
              <a:tailEnd/>
            </a:ln>
          </p:spPr>
          <p:txBody>
            <a:bodyPr/>
            <a:lstStyle/>
            <a:p>
              <a:endParaRPr lang="zh-CN" altLang="en-US"/>
            </a:p>
          </p:txBody>
        </p:sp>
        <p:sp>
          <p:nvSpPr>
            <p:cNvPr id="20" name="Freeform 446"/>
            <p:cNvSpPr>
              <a:spLocks noChangeArrowheads="1"/>
            </p:cNvSpPr>
            <p:nvPr/>
          </p:nvSpPr>
          <p:spPr bwMode="auto">
            <a:xfrm>
              <a:off x="2856335" y="3734147"/>
              <a:ext cx="7937" cy="9525"/>
            </a:xfrm>
            <a:custGeom>
              <a:avLst/>
              <a:gdLst>
                <a:gd name="T0" fmla="*/ 7937 w 31"/>
                <a:gd name="T1" fmla="*/ 0 h 35"/>
                <a:gd name="T2" fmla="*/ 7937 w 31"/>
                <a:gd name="T3" fmla="*/ 0 h 35"/>
                <a:gd name="T4" fmla="*/ 3840 w 31"/>
                <a:gd name="T5" fmla="*/ 0 h 35"/>
                <a:gd name="T6" fmla="*/ 0 w 31"/>
                <a:gd name="T7" fmla="*/ 0 h 35"/>
                <a:gd name="T8" fmla="*/ 0 w 31"/>
                <a:gd name="T9" fmla="*/ 9525 h 35"/>
                <a:gd name="T10" fmla="*/ 3840 w 31"/>
                <a:gd name="T11" fmla="*/ 9525 h 35"/>
                <a:gd name="T12" fmla="*/ 7937 w 31"/>
                <a:gd name="T13" fmla="*/ 9525 h 35"/>
                <a:gd name="T14" fmla="*/ 7937 w 31"/>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5">
                  <a:moveTo>
                    <a:pt x="31" y="0"/>
                  </a:moveTo>
                  <a:lnTo>
                    <a:pt x="31" y="0"/>
                  </a:lnTo>
                  <a:lnTo>
                    <a:pt x="15" y="0"/>
                  </a:lnTo>
                  <a:lnTo>
                    <a:pt x="0" y="0"/>
                  </a:lnTo>
                  <a:lnTo>
                    <a:pt x="0" y="35"/>
                  </a:lnTo>
                  <a:lnTo>
                    <a:pt x="15" y="35"/>
                  </a:lnTo>
                  <a:lnTo>
                    <a:pt x="31" y="35"/>
                  </a:lnTo>
                  <a:lnTo>
                    <a:pt x="31" y="0"/>
                  </a:lnTo>
                  <a:close/>
                </a:path>
              </a:pathLst>
            </a:custGeom>
            <a:solidFill>
              <a:srgbClr val="1F1A17"/>
            </a:solidFill>
            <a:ln w="9525">
              <a:solidFill>
                <a:schemeClr val="tx1"/>
              </a:solidFill>
              <a:round/>
              <a:headEnd/>
              <a:tailEnd/>
            </a:ln>
          </p:spPr>
          <p:txBody>
            <a:bodyPr/>
            <a:lstStyle/>
            <a:p>
              <a:endParaRPr lang="zh-CN" altLang="en-US"/>
            </a:p>
          </p:txBody>
        </p:sp>
        <p:sp>
          <p:nvSpPr>
            <p:cNvPr id="21" name="Freeform 447"/>
            <p:cNvSpPr>
              <a:spLocks noChangeArrowheads="1"/>
            </p:cNvSpPr>
            <p:nvPr/>
          </p:nvSpPr>
          <p:spPr bwMode="auto">
            <a:xfrm>
              <a:off x="2864272" y="3734147"/>
              <a:ext cx="3175" cy="9525"/>
            </a:xfrm>
            <a:custGeom>
              <a:avLst/>
              <a:gdLst>
                <a:gd name="T0" fmla="*/ 3175 w 12"/>
                <a:gd name="T1" fmla="*/ 0 h 35"/>
                <a:gd name="T2" fmla="*/ 3175 w 12"/>
                <a:gd name="T3" fmla="*/ 0 h 35"/>
                <a:gd name="T4" fmla="*/ 1588 w 12"/>
                <a:gd name="T5" fmla="*/ 0 h 35"/>
                <a:gd name="T6" fmla="*/ 0 w 12"/>
                <a:gd name="T7" fmla="*/ 0 h 35"/>
                <a:gd name="T8" fmla="*/ 0 w 12"/>
                <a:gd name="T9" fmla="*/ 9525 h 35"/>
                <a:gd name="T10" fmla="*/ 1588 w 12"/>
                <a:gd name="T11" fmla="*/ 9525 h 35"/>
                <a:gd name="T12" fmla="*/ 3175 w 12"/>
                <a:gd name="T13" fmla="*/ 9525 h 35"/>
                <a:gd name="T14" fmla="*/ 3175 w 12"/>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35">
                  <a:moveTo>
                    <a:pt x="12" y="0"/>
                  </a:moveTo>
                  <a:lnTo>
                    <a:pt x="12" y="0"/>
                  </a:lnTo>
                  <a:lnTo>
                    <a:pt x="6" y="0"/>
                  </a:lnTo>
                  <a:lnTo>
                    <a:pt x="0" y="0"/>
                  </a:lnTo>
                  <a:lnTo>
                    <a:pt x="0" y="35"/>
                  </a:lnTo>
                  <a:lnTo>
                    <a:pt x="6" y="35"/>
                  </a:lnTo>
                  <a:lnTo>
                    <a:pt x="12" y="35"/>
                  </a:lnTo>
                  <a:lnTo>
                    <a:pt x="12" y="0"/>
                  </a:lnTo>
                  <a:close/>
                </a:path>
              </a:pathLst>
            </a:custGeom>
            <a:solidFill>
              <a:srgbClr val="1F1A17"/>
            </a:solidFill>
            <a:ln w="9525">
              <a:solidFill>
                <a:schemeClr val="tx1"/>
              </a:solidFill>
              <a:round/>
              <a:headEnd/>
              <a:tailEnd/>
            </a:ln>
          </p:spPr>
          <p:txBody>
            <a:bodyPr/>
            <a:lstStyle/>
            <a:p>
              <a:endParaRPr lang="zh-CN" altLang="en-US"/>
            </a:p>
          </p:txBody>
        </p:sp>
        <p:sp>
          <p:nvSpPr>
            <p:cNvPr id="22" name="Freeform 448"/>
            <p:cNvSpPr>
              <a:spLocks noChangeArrowheads="1"/>
            </p:cNvSpPr>
            <p:nvPr/>
          </p:nvSpPr>
          <p:spPr bwMode="auto">
            <a:xfrm>
              <a:off x="2867447" y="3734147"/>
              <a:ext cx="3175" cy="9525"/>
            </a:xfrm>
            <a:custGeom>
              <a:avLst/>
              <a:gdLst>
                <a:gd name="T0" fmla="*/ 3175 w 7"/>
                <a:gd name="T1" fmla="*/ 0 h 35"/>
                <a:gd name="T2" fmla="*/ 3175 w 7"/>
                <a:gd name="T3" fmla="*/ 0 h 35"/>
                <a:gd name="T4" fmla="*/ 1814 w 7"/>
                <a:gd name="T5" fmla="*/ 0 h 35"/>
                <a:gd name="T6" fmla="*/ 0 w 7"/>
                <a:gd name="T7" fmla="*/ 0 h 35"/>
                <a:gd name="T8" fmla="*/ 0 w 7"/>
                <a:gd name="T9" fmla="*/ 9525 h 35"/>
                <a:gd name="T10" fmla="*/ 1814 w 7"/>
                <a:gd name="T11" fmla="*/ 9525 h 35"/>
                <a:gd name="T12" fmla="*/ 3175 w 7"/>
                <a:gd name="T13" fmla="*/ 9525 h 35"/>
                <a:gd name="T14" fmla="*/ 3175 w 7"/>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 h="35">
                  <a:moveTo>
                    <a:pt x="7" y="0"/>
                  </a:moveTo>
                  <a:lnTo>
                    <a:pt x="7" y="0"/>
                  </a:lnTo>
                  <a:lnTo>
                    <a:pt x="4" y="0"/>
                  </a:lnTo>
                  <a:lnTo>
                    <a:pt x="0" y="0"/>
                  </a:lnTo>
                  <a:lnTo>
                    <a:pt x="0" y="35"/>
                  </a:lnTo>
                  <a:lnTo>
                    <a:pt x="4" y="35"/>
                  </a:lnTo>
                  <a:lnTo>
                    <a:pt x="7" y="35"/>
                  </a:lnTo>
                  <a:lnTo>
                    <a:pt x="7" y="0"/>
                  </a:lnTo>
                  <a:close/>
                </a:path>
              </a:pathLst>
            </a:custGeom>
            <a:solidFill>
              <a:srgbClr val="1F1A17"/>
            </a:solidFill>
            <a:ln w="9525">
              <a:solidFill>
                <a:schemeClr val="tx1"/>
              </a:solidFill>
              <a:round/>
              <a:headEnd/>
              <a:tailEnd/>
            </a:ln>
          </p:spPr>
          <p:txBody>
            <a:bodyPr/>
            <a:lstStyle/>
            <a:p>
              <a:endParaRPr lang="zh-CN" altLang="en-US"/>
            </a:p>
          </p:txBody>
        </p:sp>
        <p:sp>
          <p:nvSpPr>
            <p:cNvPr id="23" name="Freeform 449"/>
            <p:cNvSpPr>
              <a:spLocks noChangeArrowheads="1"/>
            </p:cNvSpPr>
            <p:nvPr/>
          </p:nvSpPr>
          <p:spPr bwMode="auto">
            <a:xfrm>
              <a:off x="2870622" y="3734147"/>
              <a:ext cx="1588" cy="9525"/>
            </a:xfrm>
            <a:custGeom>
              <a:avLst/>
              <a:gdLst>
                <a:gd name="T0" fmla="*/ 1588 w 8"/>
                <a:gd name="T1" fmla="*/ 0 h 35"/>
                <a:gd name="T2" fmla="*/ 1588 w 8"/>
                <a:gd name="T3" fmla="*/ 0 h 35"/>
                <a:gd name="T4" fmla="*/ 993 w 8"/>
                <a:gd name="T5" fmla="*/ 0 h 35"/>
                <a:gd name="T6" fmla="*/ 0 w 8"/>
                <a:gd name="T7" fmla="*/ 0 h 35"/>
                <a:gd name="T8" fmla="*/ 0 w 8"/>
                <a:gd name="T9" fmla="*/ 9525 h 35"/>
                <a:gd name="T10" fmla="*/ 993 w 8"/>
                <a:gd name="T11" fmla="*/ 9525 h 35"/>
                <a:gd name="T12" fmla="*/ 1588 w 8"/>
                <a:gd name="T13" fmla="*/ 9525 h 35"/>
                <a:gd name="T14" fmla="*/ 1588 w 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 h="35">
                  <a:moveTo>
                    <a:pt x="8" y="0"/>
                  </a:moveTo>
                  <a:lnTo>
                    <a:pt x="8" y="0"/>
                  </a:lnTo>
                  <a:lnTo>
                    <a:pt x="5" y="0"/>
                  </a:lnTo>
                  <a:lnTo>
                    <a:pt x="0" y="0"/>
                  </a:lnTo>
                  <a:lnTo>
                    <a:pt x="0" y="35"/>
                  </a:lnTo>
                  <a:lnTo>
                    <a:pt x="5" y="35"/>
                  </a:lnTo>
                  <a:lnTo>
                    <a:pt x="8" y="35"/>
                  </a:lnTo>
                  <a:lnTo>
                    <a:pt x="8" y="0"/>
                  </a:lnTo>
                  <a:close/>
                </a:path>
              </a:pathLst>
            </a:custGeom>
            <a:solidFill>
              <a:srgbClr val="1F1A17"/>
            </a:solidFill>
            <a:ln w="9525">
              <a:solidFill>
                <a:schemeClr val="tx1"/>
              </a:solidFill>
              <a:round/>
              <a:headEnd/>
              <a:tailEnd/>
            </a:ln>
          </p:spPr>
          <p:txBody>
            <a:bodyPr/>
            <a:lstStyle/>
            <a:p>
              <a:endParaRPr lang="zh-CN" altLang="en-US"/>
            </a:p>
          </p:txBody>
        </p:sp>
        <p:sp>
          <p:nvSpPr>
            <p:cNvPr id="24" name="Freeform 450"/>
            <p:cNvSpPr>
              <a:spLocks noChangeArrowheads="1"/>
            </p:cNvSpPr>
            <p:nvPr/>
          </p:nvSpPr>
          <p:spPr bwMode="auto">
            <a:xfrm>
              <a:off x="2872210" y="3734147"/>
              <a:ext cx="1587" cy="9525"/>
            </a:xfrm>
            <a:custGeom>
              <a:avLst/>
              <a:gdLst>
                <a:gd name="T0" fmla="*/ 1587 w 4"/>
                <a:gd name="T1" fmla="*/ 9525 h 35"/>
                <a:gd name="T2" fmla="*/ 1587 w 4"/>
                <a:gd name="T3" fmla="*/ 0 h 35"/>
                <a:gd name="T4" fmla="*/ 0 w 4"/>
                <a:gd name="T5" fmla="*/ 0 h 35"/>
                <a:gd name="T6" fmla="*/ 0 w 4"/>
                <a:gd name="T7" fmla="*/ 9525 h 35"/>
                <a:gd name="T8" fmla="*/ 1587 w 4"/>
                <a:gd name="T9" fmla="*/ 952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35">
                  <a:moveTo>
                    <a:pt x="4" y="35"/>
                  </a:moveTo>
                  <a:lnTo>
                    <a:pt x="4" y="0"/>
                  </a:lnTo>
                  <a:lnTo>
                    <a:pt x="0" y="0"/>
                  </a:lnTo>
                  <a:lnTo>
                    <a:pt x="0" y="35"/>
                  </a:lnTo>
                  <a:lnTo>
                    <a:pt x="4" y="35"/>
                  </a:lnTo>
                  <a:close/>
                </a:path>
              </a:pathLst>
            </a:custGeom>
            <a:solidFill>
              <a:srgbClr val="1F1A17"/>
            </a:solidFill>
            <a:ln w="9525">
              <a:solidFill>
                <a:schemeClr val="tx1"/>
              </a:solidFill>
              <a:round/>
              <a:headEnd/>
              <a:tailEnd/>
            </a:ln>
          </p:spPr>
          <p:txBody>
            <a:bodyPr/>
            <a:lstStyle/>
            <a:p>
              <a:endParaRPr lang="zh-CN" altLang="en-US"/>
            </a:p>
          </p:txBody>
        </p:sp>
        <p:sp>
          <p:nvSpPr>
            <p:cNvPr id="25" name="Freeform 451"/>
            <p:cNvSpPr>
              <a:spLocks noChangeArrowheads="1"/>
            </p:cNvSpPr>
            <p:nvPr/>
          </p:nvSpPr>
          <p:spPr bwMode="auto">
            <a:xfrm>
              <a:off x="2873797" y="3734147"/>
              <a:ext cx="1588" cy="9525"/>
            </a:xfrm>
            <a:custGeom>
              <a:avLst/>
              <a:gdLst>
                <a:gd name="T0" fmla="*/ 1588 w 4"/>
                <a:gd name="T1" fmla="*/ 0 h 35"/>
                <a:gd name="T2" fmla="*/ 1588 w 4"/>
                <a:gd name="T3" fmla="*/ 0 h 35"/>
                <a:gd name="T4" fmla="*/ 397 w 4"/>
                <a:gd name="T5" fmla="*/ 0 h 35"/>
                <a:gd name="T6" fmla="*/ 0 w 4"/>
                <a:gd name="T7" fmla="*/ 0 h 35"/>
                <a:gd name="T8" fmla="*/ 0 w 4"/>
                <a:gd name="T9" fmla="*/ 9525 h 35"/>
                <a:gd name="T10" fmla="*/ 397 w 4"/>
                <a:gd name="T11" fmla="*/ 9525 h 35"/>
                <a:gd name="T12" fmla="*/ 1588 w 4"/>
                <a:gd name="T13" fmla="*/ 9525 h 35"/>
                <a:gd name="T14" fmla="*/ 1588 w 4"/>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35">
                  <a:moveTo>
                    <a:pt x="4" y="0"/>
                  </a:moveTo>
                  <a:lnTo>
                    <a:pt x="4" y="0"/>
                  </a:lnTo>
                  <a:lnTo>
                    <a:pt x="1" y="0"/>
                  </a:lnTo>
                  <a:lnTo>
                    <a:pt x="0" y="0"/>
                  </a:lnTo>
                  <a:lnTo>
                    <a:pt x="0" y="35"/>
                  </a:lnTo>
                  <a:lnTo>
                    <a:pt x="1" y="35"/>
                  </a:lnTo>
                  <a:lnTo>
                    <a:pt x="4" y="35"/>
                  </a:lnTo>
                  <a:lnTo>
                    <a:pt x="4" y="0"/>
                  </a:lnTo>
                  <a:close/>
                </a:path>
              </a:pathLst>
            </a:custGeom>
            <a:solidFill>
              <a:srgbClr val="1F1A17"/>
            </a:solidFill>
            <a:ln w="9525">
              <a:solidFill>
                <a:schemeClr val="tx1"/>
              </a:solidFill>
              <a:round/>
              <a:headEnd/>
              <a:tailEnd/>
            </a:ln>
          </p:spPr>
          <p:txBody>
            <a:bodyPr/>
            <a:lstStyle/>
            <a:p>
              <a:endParaRPr lang="zh-CN" altLang="en-US"/>
            </a:p>
          </p:txBody>
        </p:sp>
        <p:sp>
          <p:nvSpPr>
            <p:cNvPr id="26" name="Freeform 452"/>
            <p:cNvSpPr>
              <a:spLocks noChangeArrowheads="1"/>
            </p:cNvSpPr>
            <p:nvPr/>
          </p:nvSpPr>
          <p:spPr bwMode="auto">
            <a:xfrm>
              <a:off x="2873797" y="3734147"/>
              <a:ext cx="1588" cy="9525"/>
            </a:xfrm>
            <a:custGeom>
              <a:avLst/>
              <a:gdLst>
                <a:gd name="T0" fmla="*/ 1588 w 4"/>
                <a:gd name="T1" fmla="*/ 9525 h 35"/>
                <a:gd name="T2" fmla="*/ 1588 w 4"/>
                <a:gd name="T3" fmla="*/ 0 h 35"/>
                <a:gd name="T4" fmla="*/ 0 w 4"/>
                <a:gd name="T5" fmla="*/ 0 h 35"/>
                <a:gd name="T6" fmla="*/ 0 w 4"/>
                <a:gd name="T7" fmla="*/ 9525 h 35"/>
                <a:gd name="T8" fmla="*/ 1588 w 4"/>
                <a:gd name="T9" fmla="*/ 952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35">
                  <a:moveTo>
                    <a:pt x="4" y="35"/>
                  </a:moveTo>
                  <a:lnTo>
                    <a:pt x="4" y="0"/>
                  </a:lnTo>
                  <a:lnTo>
                    <a:pt x="0" y="0"/>
                  </a:lnTo>
                  <a:lnTo>
                    <a:pt x="0" y="35"/>
                  </a:lnTo>
                  <a:lnTo>
                    <a:pt x="4" y="35"/>
                  </a:lnTo>
                  <a:close/>
                </a:path>
              </a:pathLst>
            </a:custGeom>
            <a:solidFill>
              <a:srgbClr val="1F1A17"/>
            </a:solidFill>
            <a:ln w="9525">
              <a:solidFill>
                <a:schemeClr val="tx1"/>
              </a:solidFill>
              <a:round/>
              <a:headEnd/>
              <a:tailEnd/>
            </a:ln>
          </p:spPr>
          <p:txBody>
            <a:bodyPr/>
            <a:lstStyle/>
            <a:p>
              <a:endParaRPr lang="zh-CN" altLang="en-US"/>
            </a:p>
          </p:txBody>
        </p:sp>
        <p:sp>
          <p:nvSpPr>
            <p:cNvPr id="27" name="Freeform 453"/>
            <p:cNvSpPr>
              <a:spLocks noChangeArrowheads="1"/>
            </p:cNvSpPr>
            <p:nvPr/>
          </p:nvSpPr>
          <p:spPr bwMode="auto">
            <a:xfrm>
              <a:off x="2875385" y="3734147"/>
              <a:ext cx="4762" cy="9525"/>
            </a:xfrm>
            <a:custGeom>
              <a:avLst/>
              <a:gdLst>
                <a:gd name="T0" fmla="*/ 4762 w 15"/>
                <a:gd name="T1" fmla="*/ 0 h 35"/>
                <a:gd name="T2" fmla="*/ 2540 w 15"/>
                <a:gd name="T3" fmla="*/ 0 h 35"/>
                <a:gd name="T4" fmla="*/ 0 w 15"/>
                <a:gd name="T5" fmla="*/ 0 h 35"/>
                <a:gd name="T6" fmla="*/ 0 w 15"/>
                <a:gd name="T7" fmla="*/ 9525 h 35"/>
                <a:gd name="T8" fmla="*/ 2540 w 15"/>
                <a:gd name="T9" fmla="*/ 9525 h 35"/>
                <a:gd name="T10" fmla="*/ 4762 w 15"/>
                <a:gd name="T11" fmla="*/ 9525 h 35"/>
                <a:gd name="T12" fmla="*/ 4762 w 15"/>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35">
                  <a:moveTo>
                    <a:pt x="15" y="0"/>
                  </a:moveTo>
                  <a:lnTo>
                    <a:pt x="8" y="0"/>
                  </a:lnTo>
                  <a:lnTo>
                    <a:pt x="0" y="0"/>
                  </a:lnTo>
                  <a:lnTo>
                    <a:pt x="0" y="35"/>
                  </a:lnTo>
                  <a:lnTo>
                    <a:pt x="8" y="35"/>
                  </a:lnTo>
                  <a:lnTo>
                    <a:pt x="15" y="35"/>
                  </a:lnTo>
                  <a:lnTo>
                    <a:pt x="15" y="0"/>
                  </a:lnTo>
                  <a:close/>
                </a:path>
              </a:pathLst>
            </a:custGeom>
            <a:solidFill>
              <a:srgbClr val="1F1A17"/>
            </a:solidFill>
            <a:ln w="9525">
              <a:solidFill>
                <a:schemeClr val="tx1"/>
              </a:solidFill>
              <a:round/>
              <a:headEnd/>
              <a:tailEnd/>
            </a:ln>
          </p:spPr>
          <p:txBody>
            <a:bodyPr/>
            <a:lstStyle/>
            <a:p>
              <a:endParaRPr lang="zh-CN" altLang="en-US"/>
            </a:p>
          </p:txBody>
        </p:sp>
        <p:sp>
          <p:nvSpPr>
            <p:cNvPr id="28" name="Freeform 454"/>
            <p:cNvSpPr>
              <a:spLocks noChangeArrowheads="1"/>
            </p:cNvSpPr>
            <p:nvPr/>
          </p:nvSpPr>
          <p:spPr bwMode="auto">
            <a:xfrm>
              <a:off x="2878560" y="3726209"/>
              <a:ext cx="25400" cy="25400"/>
            </a:xfrm>
            <a:custGeom>
              <a:avLst/>
              <a:gdLst>
                <a:gd name="T0" fmla="*/ 25400 w 91"/>
                <a:gd name="T1" fmla="*/ 12837 h 93"/>
                <a:gd name="T2" fmla="*/ 0 w 91"/>
                <a:gd name="T3" fmla="*/ 0 h 93"/>
                <a:gd name="T4" fmla="*/ 0 w 91"/>
                <a:gd name="T5" fmla="*/ 25400 h 93"/>
                <a:gd name="T6" fmla="*/ 25400 w 91"/>
                <a:gd name="T7" fmla="*/ 12837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3">
                  <a:moveTo>
                    <a:pt x="91" y="47"/>
                  </a:moveTo>
                  <a:lnTo>
                    <a:pt x="0" y="0"/>
                  </a:lnTo>
                  <a:lnTo>
                    <a:pt x="0" y="93"/>
                  </a:lnTo>
                  <a:lnTo>
                    <a:pt x="91" y="47"/>
                  </a:lnTo>
                  <a:close/>
                </a:path>
              </a:pathLst>
            </a:custGeom>
            <a:solidFill>
              <a:srgbClr val="1F1A17"/>
            </a:solidFill>
            <a:ln w="9525">
              <a:solidFill>
                <a:schemeClr val="tx1"/>
              </a:solidFill>
              <a:round/>
              <a:headEnd/>
              <a:tailEnd/>
            </a:ln>
          </p:spPr>
          <p:txBody>
            <a:bodyPr/>
            <a:lstStyle/>
            <a:p>
              <a:endParaRPr lang="zh-CN" altLang="en-US"/>
            </a:p>
          </p:txBody>
        </p:sp>
        <p:sp>
          <p:nvSpPr>
            <p:cNvPr id="29" name="Freeform 455"/>
            <p:cNvSpPr>
              <a:spLocks noEditPoints="1" noChangeArrowheads="1"/>
            </p:cNvSpPr>
            <p:nvPr/>
          </p:nvSpPr>
          <p:spPr bwMode="auto">
            <a:xfrm>
              <a:off x="2788072" y="3738909"/>
              <a:ext cx="85725" cy="188913"/>
            </a:xfrm>
            <a:custGeom>
              <a:avLst/>
              <a:gdLst>
                <a:gd name="T0" fmla="*/ 82806 w 323"/>
                <a:gd name="T1" fmla="*/ 57150 h 714"/>
                <a:gd name="T2" fmla="*/ 76701 w 323"/>
                <a:gd name="T3" fmla="*/ 0 h 714"/>
                <a:gd name="T4" fmla="*/ 82806 w 323"/>
                <a:gd name="T5" fmla="*/ 57150 h 714"/>
                <a:gd name="T6" fmla="*/ 82009 w 323"/>
                <a:gd name="T7" fmla="*/ 59796 h 714"/>
                <a:gd name="T8" fmla="*/ 79886 w 323"/>
                <a:gd name="T9" fmla="*/ 62442 h 714"/>
                <a:gd name="T10" fmla="*/ 73516 w 323"/>
                <a:gd name="T11" fmla="*/ 66675 h 714"/>
                <a:gd name="T12" fmla="*/ 65289 w 323"/>
                <a:gd name="T13" fmla="*/ 70115 h 714"/>
                <a:gd name="T14" fmla="*/ 56531 w 323"/>
                <a:gd name="T15" fmla="*/ 73025 h 714"/>
                <a:gd name="T16" fmla="*/ 60246 w 323"/>
                <a:gd name="T17" fmla="*/ 62177 h 714"/>
                <a:gd name="T18" fmla="*/ 69535 w 323"/>
                <a:gd name="T19" fmla="*/ 59002 h 714"/>
                <a:gd name="T20" fmla="*/ 72986 w 323"/>
                <a:gd name="T21" fmla="*/ 57150 h 714"/>
                <a:gd name="T22" fmla="*/ 82806 w 323"/>
                <a:gd name="T23" fmla="*/ 57150 h 714"/>
                <a:gd name="T24" fmla="*/ 53611 w 323"/>
                <a:gd name="T25" fmla="*/ 74348 h 714"/>
                <a:gd name="T26" fmla="*/ 48834 w 323"/>
                <a:gd name="T27" fmla="*/ 75671 h 714"/>
                <a:gd name="T28" fmla="*/ 43261 w 323"/>
                <a:gd name="T29" fmla="*/ 68263 h 714"/>
                <a:gd name="T30" fmla="*/ 47772 w 323"/>
                <a:gd name="T31" fmla="*/ 66411 h 714"/>
                <a:gd name="T32" fmla="*/ 53611 w 323"/>
                <a:gd name="T33" fmla="*/ 64294 h 714"/>
                <a:gd name="T34" fmla="*/ 47507 w 323"/>
                <a:gd name="T35" fmla="*/ 76465 h 714"/>
                <a:gd name="T36" fmla="*/ 41934 w 323"/>
                <a:gd name="T37" fmla="*/ 79904 h 714"/>
                <a:gd name="T38" fmla="*/ 36360 w 323"/>
                <a:gd name="T39" fmla="*/ 84138 h 714"/>
                <a:gd name="T40" fmla="*/ 31317 w 323"/>
                <a:gd name="T41" fmla="*/ 89165 h 714"/>
                <a:gd name="T42" fmla="*/ 26806 w 323"/>
                <a:gd name="T43" fmla="*/ 94986 h 714"/>
                <a:gd name="T44" fmla="*/ 22294 w 323"/>
                <a:gd name="T45" fmla="*/ 101336 h 714"/>
                <a:gd name="T46" fmla="*/ 18578 w 323"/>
                <a:gd name="T47" fmla="*/ 107950 h 714"/>
                <a:gd name="T48" fmla="*/ 15393 w 323"/>
                <a:gd name="T49" fmla="*/ 115359 h 714"/>
                <a:gd name="T50" fmla="*/ 12739 w 323"/>
                <a:gd name="T51" fmla="*/ 122502 h 714"/>
                <a:gd name="T52" fmla="*/ 5573 w 323"/>
                <a:gd name="T53" fmla="*/ 115888 h 714"/>
                <a:gd name="T54" fmla="*/ 8758 w 323"/>
                <a:gd name="T55" fmla="*/ 107686 h 714"/>
                <a:gd name="T56" fmla="*/ 12739 w 323"/>
                <a:gd name="T57" fmla="*/ 100013 h 714"/>
                <a:gd name="T58" fmla="*/ 16986 w 323"/>
                <a:gd name="T59" fmla="*/ 92604 h 714"/>
                <a:gd name="T60" fmla="*/ 22028 w 323"/>
                <a:gd name="T61" fmla="*/ 85990 h 714"/>
                <a:gd name="T62" fmla="*/ 27867 w 323"/>
                <a:gd name="T63" fmla="*/ 79904 h 714"/>
                <a:gd name="T64" fmla="*/ 33706 w 323"/>
                <a:gd name="T65" fmla="*/ 74348 h 714"/>
                <a:gd name="T66" fmla="*/ 40076 w 323"/>
                <a:gd name="T67" fmla="*/ 69850 h 714"/>
                <a:gd name="T68" fmla="*/ 47507 w 323"/>
                <a:gd name="T69" fmla="*/ 76465 h 714"/>
                <a:gd name="T70" fmla="*/ 11943 w 323"/>
                <a:gd name="T71" fmla="*/ 126207 h 714"/>
                <a:gd name="T72" fmla="*/ 10085 w 323"/>
                <a:gd name="T73" fmla="*/ 133350 h 714"/>
                <a:gd name="T74" fmla="*/ 9289 w 323"/>
                <a:gd name="T75" fmla="*/ 140494 h 714"/>
                <a:gd name="T76" fmla="*/ 9289 w 323"/>
                <a:gd name="T77" fmla="*/ 147109 h 714"/>
                <a:gd name="T78" fmla="*/ 265 w 323"/>
                <a:gd name="T79" fmla="*/ 151077 h 714"/>
                <a:gd name="T80" fmla="*/ 0 w 323"/>
                <a:gd name="T81" fmla="*/ 143669 h 714"/>
                <a:gd name="T82" fmla="*/ 531 w 323"/>
                <a:gd name="T83" fmla="*/ 135732 h 714"/>
                <a:gd name="T84" fmla="*/ 1858 w 323"/>
                <a:gd name="T85" fmla="*/ 127794 h 714"/>
                <a:gd name="T86" fmla="*/ 3981 w 323"/>
                <a:gd name="T87" fmla="*/ 120121 h 714"/>
                <a:gd name="T88" fmla="*/ 9289 w 323"/>
                <a:gd name="T89" fmla="*/ 150284 h 714"/>
                <a:gd name="T90" fmla="*/ 10351 w 323"/>
                <a:gd name="T91" fmla="*/ 156369 h 714"/>
                <a:gd name="T92" fmla="*/ 12209 w 323"/>
                <a:gd name="T93" fmla="*/ 161925 h 714"/>
                <a:gd name="T94" fmla="*/ 14863 w 323"/>
                <a:gd name="T95" fmla="*/ 166953 h 714"/>
                <a:gd name="T96" fmla="*/ 18047 w 323"/>
                <a:gd name="T97" fmla="*/ 170921 h 714"/>
                <a:gd name="T98" fmla="*/ 9289 w 323"/>
                <a:gd name="T99" fmla="*/ 174890 h 714"/>
                <a:gd name="T100" fmla="*/ 5043 w 323"/>
                <a:gd name="T101" fmla="*/ 168805 h 714"/>
                <a:gd name="T102" fmla="*/ 2654 w 323"/>
                <a:gd name="T103" fmla="*/ 162190 h 714"/>
                <a:gd name="T104" fmla="*/ 796 w 323"/>
                <a:gd name="T105" fmla="*/ 155046 h 714"/>
                <a:gd name="T106" fmla="*/ 9289 w 323"/>
                <a:gd name="T107" fmla="*/ 150284 h 714"/>
                <a:gd name="T108" fmla="*/ 20436 w 323"/>
                <a:gd name="T109" fmla="*/ 173038 h 714"/>
                <a:gd name="T110" fmla="*/ 25213 w 323"/>
                <a:gd name="T111" fmla="*/ 176213 h 714"/>
                <a:gd name="T112" fmla="*/ 31583 w 323"/>
                <a:gd name="T113" fmla="*/ 178594 h 714"/>
                <a:gd name="T114" fmla="*/ 39280 w 323"/>
                <a:gd name="T115" fmla="*/ 179653 h 714"/>
                <a:gd name="T116" fmla="*/ 43261 w 323"/>
                <a:gd name="T117" fmla="*/ 188913 h 714"/>
                <a:gd name="T118" fmla="*/ 33441 w 323"/>
                <a:gd name="T119" fmla="*/ 188119 h 714"/>
                <a:gd name="T120" fmla="*/ 24682 w 323"/>
                <a:gd name="T121" fmla="*/ 185738 h 714"/>
                <a:gd name="T122" fmla="*/ 17517 w 323"/>
                <a:gd name="T123" fmla="*/ 182298 h 714"/>
                <a:gd name="T124" fmla="*/ 11678 w 323"/>
                <a:gd name="T125" fmla="*/ 177536 h 71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23" h="714">
                  <a:moveTo>
                    <a:pt x="323" y="3"/>
                  </a:moveTo>
                  <a:lnTo>
                    <a:pt x="312" y="216"/>
                  </a:lnTo>
                  <a:lnTo>
                    <a:pt x="277" y="214"/>
                  </a:lnTo>
                  <a:lnTo>
                    <a:pt x="289" y="0"/>
                  </a:lnTo>
                  <a:lnTo>
                    <a:pt x="323" y="3"/>
                  </a:lnTo>
                  <a:close/>
                  <a:moveTo>
                    <a:pt x="312" y="216"/>
                  </a:moveTo>
                  <a:lnTo>
                    <a:pt x="311" y="221"/>
                  </a:lnTo>
                  <a:lnTo>
                    <a:pt x="309" y="226"/>
                  </a:lnTo>
                  <a:lnTo>
                    <a:pt x="306" y="231"/>
                  </a:lnTo>
                  <a:lnTo>
                    <a:pt x="301" y="236"/>
                  </a:lnTo>
                  <a:lnTo>
                    <a:pt x="292" y="243"/>
                  </a:lnTo>
                  <a:lnTo>
                    <a:pt x="277" y="252"/>
                  </a:lnTo>
                  <a:lnTo>
                    <a:pt x="262" y="259"/>
                  </a:lnTo>
                  <a:lnTo>
                    <a:pt x="246" y="265"/>
                  </a:lnTo>
                  <a:lnTo>
                    <a:pt x="229" y="271"/>
                  </a:lnTo>
                  <a:lnTo>
                    <a:pt x="213" y="276"/>
                  </a:lnTo>
                  <a:lnTo>
                    <a:pt x="202" y="243"/>
                  </a:lnTo>
                  <a:lnTo>
                    <a:pt x="227" y="235"/>
                  </a:lnTo>
                  <a:lnTo>
                    <a:pt x="252" y="227"/>
                  </a:lnTo>
                  <a:lnTo>
                    <a:pt x="262" y="223"/>
                  </a:lnTo>
                  <a:lnTo>
                    <a:pt x="270" y="219"/>
                  </a:lnTo>
                  <a:lnTo>
                    <a:pt x="275" y="216"/>
                  </a:lnTo>
                  <a:lnTo>
                    <a:pt x="277" y="214"/>
                  </a:lnTo>
                  <a:lnTo>
                    <a:pt x="312" y="216"/>
                  </a:lnTo>
                  <a:close/>
                  <a:moveTo>
                    <a:pt x="213" y="276"/>
                  </a:moveTo>
                  <a:lnTo>
                    <a:pt x="202" y="281"/>
                  </a:lnTo>
                  <a:lnTo>
                    <a:pt x="192" y="284"/>
                  </a:lnTo>
                  <a:lnTo>
                    <a:pt x="184" y="286"/>
                  </a:lnTo>
                  <a:lnTo>
                    <a:pt x="179" y="289"/>
                  </a:lnTo>
                  <a:lnTo>
                    <a:pt x="163" y="258"/>
                  </a:lnTo>
                  <a:lnTo>
                    <a:pt x="171" y="254"/>
                  </a:lnTo>
                  <a:lnTo>
                    <a:pt x="180" y="251"/>
                  </a:lnTo>
                  <a:lnTo>
                    <a:pt x="190" y="248"/>
                  </a:lnTo>
                  <a:lnTo>
                    <a:pt x="202" y="243"/>
                  </a:lnTo>
                  <a:lnTo>
                    <a:pt x="213" y="276"/>
                  </a:lnTo>
                  <a:close/>
                  <a:moveTo>
                    <a:pt x="179" y="289"/>
                  </a:moveTo>
                  <a:lnTo>
                    <a:pt x="168" y="295"/>
                  </a:lnTo>
                  <a:lnTo>
                    <a:pt x="158" y="302"/>
                  </a:lnTo>
                  <a:lnTo>
                    <a:pt x="147" y="309"/>
                  </a:lnTo>
                  <a:lnTo>
                    <a:pt x="137" y="318"/>
                  </a:lnTo>
                  <a:lnTo>
                    <a:pt x="127" y="327"/>
                  </a:lnTo>
                  <a:lnTo>
                    <a:pt x="118" y="337"/>
                  </a:lnTo>
                  <a:lnTo>
                    <a:pt x="109" y="348"/>
                  </a:lnTo>
                  <a:lnTo>
                    <a:pt x="101" y="359"/>
                  </a:lnTo>
                  <a:lnTo>
                    <a:pt x="92" y="371"/>
                  </a:lnTo>
                  <a:lnTo>
                    <a:pt x="84" y="383"/>
                  </a:lnTo>
                  <a:lnTo>
                    <a:pt x="78" y="396"/>
                  </a:lnTo>
                  <a:lnTo>
                    <a:pt x="70" y="408"/>
                  </a:lnTo>
                  <a:lnTo>
                    <a:pt x="64" y="423"/>
                  </a:lnTo>
                  <a:lnTo>
                    <a:pt x="58" y="436"/>
                  </a:lnTo>
                  <a:lnTo>
                    <a:pt x="54" y="449"/>
                  </a:lnTo>
                  <a:lnTo>
                    <a:pt x="48" y="463"/>
                  </a:lnTo>
                  <a:lnTo>
                    <a:pt x="15" y="454"/>
                  </a:lnTo>
                  <a:lnTo>
                    <a:pt x="21" y="438"/>
                  </a:lnTo>
                  <a:lnTo>
                    <a:pt x="26" y="423"/>
                  </a:lnTo>
                  <a:lnTo>
                    <a:pt x="33" y="407"/>
                  </a:lnTo>
                  <a:lnTo>
                    <a:pt x="40" y="392"/>
                  </a:lnTo>
                  <a:lnTo>
                    <a:pt x="48" y="378"/>
                  </a:lnTo>
                  <a:lnTo>
                    <a:pt x="56" y="363"/>
                  </a:lnTo>
                  <a:lnTo>
                    <a:pt x="64" y="350"/>
                  </a:lnTo>
                  <a:lnTo>
                    <a:pt x="74" y="337"/>
                  </a:lnTo>
                  <a:lnTo>
                    <a:pt x="83" y="325"/>
                  </a:lnTo>
                  <a:lnTo>
                    <a:pt x="94" y="313"/>
                  </a:lnTo>
                  <a:lnTo>
                    <a:pt x="105" y="302"/>
                  </a:lnTo>
                  <a:lnTo>
                    <a:pt x="116" y="291"/>
                  </a:lnTo>
                  <a:lnTo>
                    <a:pt x="127" y="281"/>
                  </a:lnTo>
                  <a:lnTo>
                    <a:pt x="139" y="272"/>
                  </a:lnTo>
                  <a:lnTo>
                    <a:pt x="151" y="264"/>
                  </a:lnTo>
                  <a:lnTo>
                    <a:pt x="163" y="258"/>
                  </a:lnTo>
                  <a:lnTo>
                    <a:pt x="179" y="289"/>
                  </a:lnTo>
                  <a:close/>
                  <a:moveTo>
                    <a:pt x="48" y="463"/>
                  </a:moveTo>
                  <a:lnTo>
                    <a:pt x="45" y="477"/>
                  </a:lnTo>
                  <a:lnTo>
                    <a:pt x="41" y="491"/>
                  </a:lnTo>
                  <a:lnTo>
                    <a:pt x="38" y="504"/>
                  </a:lnTo>
                  <a:lnTo>
                    <a:pt x="36" y="517"/>
                  </a:lnTo>
                  <a:lnTo>
                    <a:pt x="35" y="531"/>
                  </a:lnTo>
                  <a:lnTo>
                    <a:pt x="35" y="544"/>
                  </a:lnTo>
                  <a:lnTo>
                    <a:pt x="35" y="556"/>
                  </a:lnTo>
                  <a:lnTo>
                    <a:pt x="35" y="568"/>
                  </a:lnTo>
                  <a:lnTo>
                    <a:pt x="1" y="571"/>
                  </a:lnTo>
                  <a:lnTo>
                    <a:pt x="0" y="558"/>
                  </a:lnTo>
                  <a:lnTo>
                    <a:pt x="0" y="543"/>
                  </a:lnTo>
                  <a:lnTo>
                    <a:pt x="1" y="528"/>
                  </a:lnTo>
                  <a:lnTo>
                    <a:pt x="2" y="513"/>
                  </a:lnTo>
                  <a:lnTo>
                    <a:pt x="4" y="499"/>
                  </a:lnTo>
                  <a:lnTo>
                    <a:pt x="7" y="483"/>
                  </a:lnTo>
                  <a:lnTo>
                    <a:pt x="11" y="468"/>
                  </a:lnTo>
                  <a:lnTo>
                    <a:pt x="15" y="454"/>
                  </a:lnTo>
                  <a:lnTo>
                    <a:pt x="48" y="463"/>
                  </a:lnTo>
                  <a:close/>
                  <a:moveTo>
                    <a:pt x="35" y="568"/>
                  </a:moveTo>
                  <a:lnTo>
                    <a:pt x="37" y="580"/>
                  </a:lnTo>
                  <a:lnTo>
                    <a:pt x="39" y="591"/>
                  </a:lnTo>
                  <a:lnTo>
                    <a:pt x="41" y="602"/>
                  </a:lnTo>
                  <a:lnTo>
                    <a:pt x="46" y="612"/>
                  </a:lnTo>
                  <a:lnTo>
                    <a:pt x="50" y="622"/>
                  </a:lnTo>
                  <a:lnTo>
                    <a:pt x="56" y="631"/>
                  </a:lnTo>
                  <a:lnTo>
                    <a:pt x="61" y="638"/>
                  </a:lnTo>
                  <a:lnTo>
                    <a:pt x="68" y="646"/>
                  </a:lnTo>
                  <a:lnTo>
                    <a:pt x="44" y="671"/>
                  </a:lnTo>
                  <a:lnTo>
                    <a:pt x="35" y="661"/>
                  </a:lnTo>
                  <a:lnTo>
                    <a:pt x="27" y="650"/>
                  </a:lnTo>
                  <a:lnTo>
                    <a:pt x="19" y="638"/>
                  </a:lnTo>
                  <a:lnTo>
                    <a:pt x="14" y="626"/>
                  </a:lnTo>
                  <a:lnTo>
                    <a:pt x="10" y="613"/>
                  </a:lnTo>
                  <a:lnTo>
                    <a:pt x="5" y="600"/>
                  </a:lnTo>
                  <a:lnTo>
                    <a:pt x="3" y="586"/>
                  </a:lnTo>
                  <a:lnTo>
                    <a:pt x="1" y="571"/>
                  </a:lnTo>
                  <a:lnTo>
                    <a:pt x="35" y="568"/>
                  </a:lnTo>
                  <a:close/>
                  <a:moveTo>
                    <a:pt x="68" y="646"/>
                  </a:moveTo>
                  <a:lnTo>
                    <a:pt x="77" y="654"/>
                  </a:lnTo>
                  <a:lnTo>
                    <a:pt x="85" y="660"/>
                  </a:lnTo>
                  <a:lnTo>
                    <a:pt x="95" y="666"/>
                  </a:lnTo>
                  <a:lnTo>
                    <a:pt x="107" y="670"/>
                  </a:lnTo>
                  <a:lnTo>
                    <a:pt x="119" y="675"/>
                  </a:lnTo>
                  <a:lnTo>
                    <a:pt x="133" y="677"/>
                  </a:lnTo>
                  <a:lnTo>
                    <a:pt x="148" y="679"/>
                  </a:lnTo>
                  <a:lnTo>
                    <a:pt x="163" y="679"/>
                  </a:lnTo>
                  <a:lnTo>
                    <a:pt x="163" y="714"/>
                  </a:lnTo>
                  <a:lnTo>
                    <a:pt x="143" y="713"/>
                  </a:lnTo>
                  <a:lnTo>
                    <a:pt x="126" y="711"/>
                  </a:lnTo>
                  <a:lnTo>
                    <a:pt x="108" y="708"/>
                  </a:lnTo>
                  <a:lnTo>
                    <a:pt x="93" y="702"/>
                  </a:lnTo>
                  <a:lnTo>
                    <a:pt x="79" y="697"/>
                  </a:lnTo>
                  <a:lnTo>
                    <a:pt x="66" y="689"/>
                  </a:lnTo>
                  <a:lnTo>
                    <a:pt x="55" y="680"/>
                  </a:lnTo>
                  <a:lnTo>
                    <a:pt x="44" y="671"/>
                  </a:lnTo>
                  <a:lnTo>
                    <a:pt x="68" y="646"/>
                  </a:lnTo>
                  <a:close/>
                </a:path>
              </a:pathLst>
            </a:custGeom>
            <a:solidFill>
              <a:srgbClr val="1F1A17"/>
            </a:solidFill>
            <a:ln w="9525">
              <a:solidFill>
                <a:schemeClr val="tx1"/>
              </a:solidFill>
              <a:round/>
              <a:headEnd/>
              <a:tailEnd/>
            </a:ln>
          </p:spPr>
          <p:txBody>
            <a:bodyPr/>
            <a:lstStyle/>
            <a:p>
              <a:endParaRPr lang="zh-CN" altLang="en-US"/>
            </a:p>
          </p:txBody>
        </p:sp>
        <p:sp>
          <p:nvSpPr>
            <p:cNvPr id="30" name="Freeform 456"/>
            <p:cNvSpPr>
              <a:spLocks noChangeArrowheads="1"/>
            </p:cNvSpPr>
            <p:nvPr/>
          </p:nvSpPr>
          <p:spPr bwMode="auto">
            <a:xfrm>
              <a:off x="2883322" y="3921472"/>
              <a:ext cx="11113" cy="12700"/>
            </a:xfrm>
            <a:custGeom>
              <a:avLst/>
              <a:gdLst>
                <a:gd name="T0" fmla="*/ 11113 w 38"/>
                <a:gd name="T1" fmla="*/ 2363 h 43"/>
                <a:gd name="T2" fmla="*/ 11113 w 38"/>
                <a:gd name="T3" fmla="*/ 2363 h 43"/>
                <a:gd name="T4" fmla="*/ 9651 w 38"/>
                <a:gd name="T5" fmla="*/ 2363 h 43"/>
                <a:gd name="T6" fmla="*/ 7604 w 38"/>
                <a:gd name="T7" fmla="*/ 1477 h 43"/>
                <a:gd name="T8" fmla="*/ 4387 w 38"/>
                <a:gd name="T9" fmla="*/ 886 h 43"/>
                <a:gd name="T10" fmla="*/ 0 w 38"/>
                <a:gd name="T11" fmla="*/ 0 h 43"/>
                <a:gd name="T12" fmla="*/ 0 w 38"/>
                <a:gd name="T13" fmla="*/ 10633 h 43"/>
                <a:gd name="T14" fmla="*/ 2632 w 38"/>
                <a:gd name="T15" fmla="*/ 10928 h 43"/>
                <a:gd name="T16" fmla="*/ 4387 w 38"/>
                <a:gd name="T17" fmla="*/ 11519 h 43"/>
                <a:gd name="T18" fmla="*/ 7311 w 38"/>
                <a:gd name="T19" fmla="*/ 12405 h 43"/>
                <a:gd name="T20" fmla="*/ 11113 w 38"/>
                <a:gd name="T21" fmla="*/ 12700 h 43"/>
                <a:gd name="T22" fmla="*/ 11113 w 38"/>
                <a:gd name="T23" fmla="*/ 2363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43">
                  <a:moveTo>
                    <a:pt x="38" y="8"/>
                  </a:moveTo>
                  <a:lnTo>
                    <a:pt x="38" y="8"/>
                  </a:lnTo>
                  <a:lnTo>
                    <a:pt x="33" y="8"/>
                  </a:lnTo>
                  <a:lnTo>
                    <a:pt x="26" y="5"/>
                  </a:lnTo>
                  <a:lnTo>
                    <a:pt x="15" y="3"/>
                  </a:lnTo>
                  <a:lnTo>
                    <a:pt x="0" y="0"/>
                  </a:lnTo>
                  <a:lnTo>
                    <a:pt x="0" y="36"/>
                  </a:lnTo>
                  <a:lnTo>
                    <a:pt x="9" y="37"/>
                  </a:lnTo>
                  <a:lnTo>
                    <a:pt x="15" y="39"/>
                  </a:lnTo>
                  <a:lnTo>
                    <a:pt x="25" y="42"/>
                  </a:lnTo>
                  <a:lnTo>
                    <a:pt x="38" y="43"/>
                  </a:lnTo>
                  <a:lnTo>
                    <a:pt x="38" y="8"/>
                  </a:lnTo>
                  <a:close/>
                </a:path>
              </a:pathLst>
            </a:custGeom>
            <a:solidFill>
              <a:srgbClr val="1F1A17"/>
            </a:solidFill>
            <a:ln w="9525">
              <a:solidFill>
                <a:schemeClr val="tx1"/>
              </a:solidFill>
              <a:round/>
              <a:headEnd/>
              <a:tailEnd/>
            </a:ln>
          </p:spPr>
          <p:txBody>
            <a:bodyPr/>
            <a:lstStyle/>
            <a:p>
              <a:endParaRPr lang="zh-CN" altLang="en-US"/>
            </a:p>
          </p:txBody>
        </p:sp>
        <p:sp>
          <p:nvSpPr>
            <p:cNvPr id="31" name="Freeform 457"/>
            <p:cNvSpPr>
              <a:spLocks noChangeArrowheads="1"/>
            </p:cNvSpPr>
            <p:nvPr/>
          </p:nvSpPr>
          <p:spPr bwMode="auto">
            <a:xfrm>
              <a:off x="2894435" y="3924647"/>
              <a:ext cx="15875" cy="9525"/>
            </a:xfrm>
            <a:custGeom>
              <a:avLst/>
              <a:gdLst>
                <a:gd name="T0" fmla="*/ 15875 w 63"/>
                <a:gd name="T1" fmla="*/ 0 h 35"/>
                <a:gd name="T2" fmla="*/ 15875 w 63"/>
                <a:gd name="T3" fmla="*/ 0 h 35"/>
                <a:gd name="T4" fmla="*/ 11843 w 63"/>
                <a:gd name="T5" fmla="*/ 0 h 35"/>
                <a:gd name="T6" fmla="*/ 7812 w 63"/>
                <a:gd name="T7" fmla="*/ 0 h 35"/>
                <a:gd name="T8" fmla="*/ 4032 w 63"/>
                <a:gd name="T9" fmla="*/ 0 h 35"/>
                <a:gd name="T10" fmla="*/ 0 w 63"/>
                <a:gd name="T11" fmla="*/ 0 h 35"/>
                <a:gd name="T12" fmla="*/ 0 w 63"/>
                <a:gd name="T13" fmla="*/ 9525 h 35"/>
                <a:gd name="T14" fmla="*/ 4032 w 63"/>
                <a:gd name="T15" fmla="*/ 9525 h 35"/>
                <a:gd name="T16" fmla="*/ 7812 w 63"/>
                <a:gd name="T17" fmla="*/ 9525 h 35"/>
                <a:gd name="T18" fmla="*/ 11843 w 63"/>
                <a:gd name="T19" fmla="*/ 9525 h 35"/>
                <a:gd name="T20" fmla="*/ 15875 w 63"/>
                <a:gd name="T21" fmla="*/ 9525 h 35"/>
                <a:gd name="T22" fmla="*/ 15875 w 63"/>
                <a:gd name="T23" fmla="*/ 0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3" h="35">
                  <a:moveTo>
                    <a:pt x="63" y="0"/>
                  </a:moveTo>
                  <a:lnTo>
                    <a:pt x="63" y="0"/>
                  </a:lnTo>
                  <a:lnTo>
                    <a:pt x="47" y="0"/>
                  </a:lnTo>
                  <a:lnTo>
                    <a:pt x="31" y="0"/>
                  </a:lnTo>
                  <a:lnTo>
                    <a:pt x="16" y="0"/>
                  </a:lnTo>
                  <a:lnTo>
                    <a:pt x="0" y="0"/>
                  </a:lnTo>
                  <a:lnTo>
                    <a:pt x="0" y="35"/>
                  </a:lnTo>
                  <a:lnTo>
                    <a:pt x="16" y="35"/>
                  </a:lnTo>
                  <a:lnTo>
                    <a:pt x="31" y="35"/>
                  </a:lnTo>
                  <a:lnTo>
                    <a:pt x="47" y="35"/>
                  </a:lnTo>
                  <a:lnTo>
                    <a:pt x="63" y="35"/>
                  </a:lnTo>
                  <a:lnTo>
                    <a:pt x="63" y="0"/>
                  </a:lnTo>
                  <a:close/>
                </a:path>
              </a:pathLst>
            </a:custGeom>
            <a:solidFill>
              <a:srgbClr val="1F1A17"/>
            </a:solidFill>
            <a:ln w="9525">
              <a:solidFill>
                <a:schemeClr val="tx1"/>
              </a:solidFill>
              <a:round/>
              <a:headEnd/>
              <a:tailEnd/>
            </a:ln>
          </p:spPr>
          <p:txBody>
            <a:bodyPr/>
            <a:lstStyle/>
            <a:p>
              <a:endParaRPr lang="zh-CN" altLang="en-US"/>
            </a:p>
          </p:txBody>
        </p:sp>
        <p:sp>
          <p:nvSpPr>
            <p:cNvPr id="32" name="Freeform 458"/>
            <p:cNvSpPr>
              <a:spLocks noChangeArrowheads="1"/>
            </p:cNvSpPr>
            <p:nvPr/>
          </p:nvSpPr>
          <p:spPr bwMode="auto">
            <a:xfrm>
              <a:off x="2910310" y="3921472"/>
              <a:ext cx="11112" cy="12700"/>
            </a:xfrm>
            <a:custGeom>
              <a:avLst/>
              <a:gdLst>
                <a:gd name="T0" fmla="*/ 11112 w 41"/>
                <a:gd name="T1" fmla="*/ 0 h 46"/>
                <a:gd name="T2" fmla="*/ 11112 w 41"/>
                <a:gd name="T3" fmla="*/ 0 h 46"/>
                <a:gd name="T4" fmla="*/ 7318 w 41"/>
                <a:gd name="T5" fmla="*/ 552 h 46"/>
                <a:gd name="T6" fmla="*/ 4336 w 41"/>
                <a:gd name="T7" fmla="*/ 1933 h 46"/>
                <a:gd name="T8" fmla="*/ 2981 w 41"/>
                <a:gd name="T9" fmla="*/ 2485 h 46"/>
                <a:gd name="T10" fmla="*/ 1626 w 41"/>
                <a:gd name="T11" fmla="*/ 2761 h 46"/>
                <a:gd name="T12" fmla="*/ 542 w 41"/>
                <a:gd name="T13" fmla="*/ 3037 h 46"/>
                <a:gd name="T14" fmla="*/ 0 w 41"/>
                <a:gd name="T15" fmla="*/ 3037 h 46"/>
                <a:gd name="T16" fmla="*/ 0 w 41"/>
                <a:gd name="T17" fmla="*/ 12700 h 46"/>
                <a:gd name="T18" fmla="*/ 1897 w 41"/>
                <a:gd name="T19" fmla="*/ 12424 h 46"/>
                <a:gd name="T20" fmla="*/ 4065 w 41"/>
                <a:gd name="T21" fmla="*/ 12148 h 46"/>
                <a:gd name="T22" fmla="*/ 6234 w 41"/>
                <a:gd name="T23" fmla="*/ 11596 h 46"/>
                <a:gd name="T24" fmla="*/ 7589 w 41"/>
                <a:gd name="T25" fmla="*/ 11043 h 46"/>
                <a:gd name="T26" fmla="*/ 10028 w 41"/>
                <a:gd name="T27" fmla="*/ 9663 h 46"/>
                <a:gd name="T28" fmla="*/ 11112 w 41"/>
                <a:gd name="T29" fmla="*/ 9387 h 46"/>
                <a:gd name="T30" fmla="*/ 11112 w 41"/>
                <a:gd name="T31" fmla="*/ 0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1" h="46">
                  <a:moveTo>
                    <a:pt x="41" y="0"/>
                  </a:moveTo>
                  <a:lnTo>
                    <a:pt x="41" y="0"/>
                  </a:lnTo>
                  <a:lnTo>
                    <a:pt x="27" y="2"/>
                  </a:lnTo>
                  <a:lnTo>
                    <a:pt x="16" y="7"/>
                  </a:lnTo>
                  <a:lnTo>
                    <a:pt x="11" y="9"/>
                  </a:lnTo>
                  <a:lnTo>
                    <a:pt x="6" y="10"/>
                  </a:lnTo>
                  <a:lnTo>
                    <a:pt x="2" y="11"/>
                  </a:lnTo>
                  <a:lnTo>
                    <a:pt x="0" y="11"/>
                  </a:lnTo>
                  <a:lnTo>
                    <a:pt x="0" y="46"/>
                  </a:lnTo>
                  <a:lnTo>
                    <a:pt x="7" y="45"/>
                  </a:lnTo>
                  <a:lnTo>
                    <a:pt x="15" y="44"/>
                  </a:lnTo>
                  <a:lnTo>
                    <a:pt x="23" y="42"/>
                  </a:lnTo>
                  <a:lnTo>
                    <a:pt x="28" y="40"/>
                  </a:lnTo>
                  <a:lnTo>
                    <a:pt x="37" y="35"/>
                  </a:lnTo>
                  <a:lnTo>
                    <a:pt x="41" y="34"/>
                  </a:lnTo>
                  <a:lnTo>
                    <a:pt x="41" y="0"/>
                  </a:lnTo>
                  <a:close/>
                </a:path>
              </a:pathLst>
            </a:custGeom>
            <a:solidFill>
              <a:srgbClr val="1F1A17"/>
            </a:solidFill>
            <a:ln w="9525">
              <a:solidFill>
                <a:schemeClr val="tx1"/>
              </a:solidFill>
              <a:round/>
              <a:headEnd/>
              <a:tailEnd/>
            </a:ln>
          </p:spPr>
          <p:txBody>
            <a:bodyPr/>
            <a:lstStyle/>
            <a:p>
              <a:endParaRPr lang="zh-CN" altLang="en-US"/>
            </a:p>
          </p:txBody>
        </p:sp>
        <p:sp>
          <p:nvSpPr>
            <p:cNvPr id="33" name="Freeform 459"/>
            <p:cNvSpPr>
              <a:spLocks noChangeArrowheads="1"/>
            </p:cNvSpPr>
            <p:nvPr/>
          </p:nvSpPr>
          <p:spPr bwMode="auto">
            <a:xfrm>
              <a:off x="2921422" y="3915122"/>
              <a:ext cx="19050" cy="15875"/>
            </a:xfrm>
            <a:custGeom>
              <a:avLst/>
              <a:gdLst>
                <a:gd name="T0" fmla="*/ 16140 w 72"/>
                <a:gd name="T1" fmla="*/ 0 h 57"/>
                <a:gd name="T2" fmla="*/ 12171 w 72"/>
                <a:gd name="T3" fmla="*/ 1671 h 57"/>
                <a:gd name="T4" fmla="*/ 6879 w 72"/>
                <a:gd name="T5" fmla="*/ 3621 h 57"/>
                <a:gd name="T6" fmla="*/ 1852 w 72"/>
                <a:gd name="T7" fmla="*/ 5849 h 57"/>
                <a:gd name="T8" fmla="*/ 0 w 72"/>
                <a:gd name="T9" fmla="*/ 6406 h 57"/>
                <a:gd name="T10" fmla="*/ 0 w 72"/>
                <a:gd name="T11" fmla="*/ 15875 h 57"/>
                <a:gd name="T12" fmla="*/ 4763 w 72"/>
                <a:gd name="T13" fmla="*/ 15039 h 57"/>
                <a:gd name="T14" fmla="*/ 10054 w 72"/>
                <a:gd name="T15" fmla="*/ 12811 h 57"/>
                <a:gd name="T16" fmla="*/ 15610 w 72"/>
                <a:gd name="T17" fmla="*/ 10862 h 57"/>
                <a:gd name="T18" fmla="*/ 19050 w 72"/>
                <a:gd name="T19" fmla="*/ 9191 h 57"/>
                <a:gd name="T20" fmla="*/ 16140 w 72"/>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 h="57">
                  <a:moveTo>
                    <a:pt x="61" y="0"/>
                  </a:moveTo>
                  <a:lnTo>
                    <a:pt x="46" y="6"/>
                  </a:lnTo>
                  <a:lnTo>
                    <a:pt x="26" y="13"/>
                  </a:lnTo>
                  <a:lnTo>
                    <a:pt x="7" y="21"/>
                  </a:lnTo>
                  <a:lnTo>
                    <a:pt x="0" y="23"/>
                  </a:lnTo>
                  <a:lnTo>
                    <a:pt x="0" y="57"/>
                  </a:lnTo>
                  <a:lnTo>
                    <a:pt x="18" y="54"/>
                  </a:lnTo>
                  <a:lnTo>
                    <a:pt x="38" y="46"/>
                  </a:lnTo>
                  <a:lnTo>
                    <a:pt x="59" y="39"/>
                  </a:lnTo>
                  <a:lnTo>
                    <a:pt x="72" y="33"/>
                  </a:lnTo>
                  <a:lnTo>
                    <a:pt x="61" y="0"/>
                  </a:lnTo>
                  <a:close/>
                </a:path>
              </a:pathLst>
            </a:custGeom>
            <a:solidFill>
              <a:srgbClr val="1F1A17"/>
            </a:solidFill>
            <a:ln w="9525">
              <a:solidFill>
                <a:schemeClr val="tx1"/>
              </a:solidFill>
              <a:round/>
              <a:headEnd/>
              <a:tailEnd/>
            </a:ln>
          </p:spPr>
          <p:txBody>
            <a:bodyPr/>
            <a:lstStyle/>
            <a:p>
              <a:endParaRPr lang="zh-CN" altLang="en-US"/>
            </a:p>
          </p:txBody>
        </p:sp>
        <p:sp>
          <p:nvSpPr>
            <p:cNvPr id="34" name="Freeform 460"/>
            <p:cNvSpPr>
              <a:spLocks noChangeArrowheads="1"/>
            </p:cNvSpPr>
            <p:nvPr/>
          </p:nvSpPr>
          <p:spPr bwMode="auto">
            <a:xfrm>
              <a:off x="2934122" y="3908772"/>
              <a:ext cx="26988" cy="22225"/>
            </a:xfrm>
            <a:custGeom>
              <a:avLst/>
              <a:gdLst>
                <a:gd name="T0" fmla="*/ 26988 w 101"/>
                <a:gd name="T1" fmla="*/ 3832 h 87"/>
                <a:gd name="T2" fmla="*/ 0 w 101"/>
                <a:gd name="T3" fmla="*/ 0 h 87"/>
                <a:gd name="T4" fmla="*/ 7482 w 101"/>
                <a:gd name="T5" fmla="*/ 22225 h 87"/>
                <a:gd name="T6" fmla="*/ 26988 w 101"/>
                <a:gd name="T7" fmla="*/ 3832 h 87"/>
                <a:gd name="T8" fmla="*/ 26988 w 101"/>
                <a:gd name="T9" fmla="*/ 3576 h 87"/>
                <a:gd name="T10" fmla="*/ 26988 w 101"/>
                <a:gd name="T11" fmla="*/ 3832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1" h="87">
                  <a:moveTo>
                    <a:pt x="101" y="15"/>
                  </a:moveTo>
                  <a:lnTo>
                    <a:pt x="0" y="0"/>
                  </a:lnTo>
                  <a:lnTo>
                    <a:pt x="28" y="87"/>
                  </a:lnTo>
                  <a:lnTo>
                    <a:pt x="101" y="15"/>
                  </a:lnTo>
                  <a:lnTo>
                    <a:pt x="101" y="14"/>
                  </a:lnTo>
                  <a:lnTo>
                    <a:pt x="101" y="15"/>
                  </a:lnTo>
                  <a:close/>
                </a:path>
              </a:pathLst>
            </a:custGeom>
            <a:solidFill>
              <a:srgbClr val="1F1A17"/>
            </a:solidFill>
            <a:ln w="9525">
              <a:solidFill>
                <a:schemeClr val="tx1"/>
              </a:solidFill>
              <a:round/>
              <a:headEnd/>
              <a:tailEnd/>
            </a:ln>
          </p:spPr>
          <p:txBody>
            <a:bodyPr/>
            <a:lstStyle/>
            <a:p>
              <a:endParaRPr lang="zh-CN" altLang="en-US"/>
            </a:p>
          </p:txBody>
        </p:sp>
        <p:sp>
          <p:nvSpPr>
            <p:cNvPr id="35" name="Freeform 461"/>
            <p:cNvSpPr>
              <a:spLocks noEditPoints="1" noChangeArrowheads="1"/>
            </p:cNvSpPr>
            <p:nvPr/>
          </p:nvSpPr>
          <p:spPr bwMode="auto">
            <a:xfrm>
              <a:off x="2943647" y="3851622"/>
              <a:ext cx="68263" cy="25400"/>
            </a:xfrm>
            <a:custGeom>
              <a:avLst/>
              <a:gdLst>
                <a:gd name="T0" fmla="*/ 1838 w 260"/>
                <a:gd name="T1" fmla="*/ 16844 h 95"/>
                <a:gd name="T2" fmla="*/ 5776 w 260"/>
                <a:gd name="T3" fmla="*/ 13368 h 95"/>
                <a:gd name="T4" fmla="*/ 12865 w 260"/>
                <a:gd name="T5" fmla="*/ 19251 h 95"/>
                <a:gd name="T6" fmla="*/ 7089 w 260"/>
                <a:gd name="T7" fmla="*/ 25400 h 95"/>
                <a:gd name="T8" fmla="*/ 7351 w 260"/>
                <a:gd name="T9" fmla="*/ 11497 h 95"/>
                <a:gd name="T10" fmla="*/ 15753 w 260"/>
                <a:gd name="T11" fmla="*/ 6417 h 95"/>
                <a:gd name="T12" fmla="*/ 16016 w 260"/>
                <a:gd name="T13" fmla="*/ 17112 h 95"/>
                <a:gd name="T14" fmla="*/ 7351 w 260"/>
                <a:gd name="T15" fmla="*/ 11497 h 95"/>
                <a:gd name="T16" fmla="*/ 15753 w 260"/>
                <a:gd name="T17" fmla="*/ 6417 h 95"/>
                <a:gd name="T18" fmla="*/ 17853 w 260"/>
                <a:gd name="T19" fmla="*/ 10962 h 95"/>
                <a:gd name="T20" fmla="*/ 16278 w 260"/>
                <a:gd name="T21" fmla="*/ 6417 h 95"/>
                <a:gd name="T22" fmla="*/ 21792 w 260"/>
                <a:gd name="T23" fmla="*/ 5080 h 95"/>
                <a:gd name="T24" fmla="*/ 30456 w 260"/>
                <a:gd name="T25" fmla="*/ 3476 h 95"/>
                <a:gd name="T26" fmla="*/ 27830 w 260"/>
                <a:gd name="T27" fmla="*/ 13368 h 95"/>
                <a:gd name="T28" fmla="*/ 21004 w 260"/>
                <a:gd name="T29" fmla="*/ 14705 h 95"/>
                <a:gd name="T30" fmla="*/ 16278 w 260"/>
                <a:gd name="T31" fmla="*/ 6417 h 95"/>
                <a:gd name="T32" fmla="*/ 34132 w 260"/>
                <a:gd name="T33" fmla="*/ 2941 h 95"/>
                <a:gd name="T34" fmla="*/ 40958 w 260"/>
                <a:gd name="T35" fmla="*/ 2139 h 95"/>
                <a:gd name="T36" fmla="*/ 43058 w 260"/>
                <a:gd name="T37" fmla="*/ 11229 h 95"/>
                <a:gd name="T38" fmla="*/ 38595 w 260"/>
                <a:gd name="T39" fmla="*/ 11764 h 95"/>
                <a:gd name="T40" fmla="*/ 32031 w 260"/>
                <a:gd name="T41" fmla="*/ 12566 h 95"/>
                <a:gd name="T42" fmla="*/ 43058 w 260"/>
                <a:gd name="T43" fmla="*/ 2139 h 95"/>
                <a:gd name="T44" fmla="*/ 49097 w 260"/>
                <a:gd name="T45" fmla="*/ 1337 h 95"/>
                <a:gd name="T46" fmla="*/ 46734 w 260"/>
                <a:gd name="T47" fmla="*/ 11229 h 95"/>
                <a:gd name="T48" fmla="*/ 43058 w 260"/>
                <a:gd name="T49" fmla="*/ 2139 h 95"/>
                <a:gd name="T50" fmla="*/ 45159 w 260"/>
                <a:gd name="T51" fmla="*/ 2139 h 95"/>
                <a:gd name="T52" fmla="*/ 50147 w 260"/>
                <a:gd name="T53" fmla="*/ 5882 h 95"/>
                <a:gd name="T54" fmla="*/ 49097 w 260"/>
                <a:gd name="T55" fmla="*/ 1337 h 95"/>
                <a:gd name="T56" fmla="*/ 50935 w 260"/>
                <a:gd name="T57" fmla="*/ 1337 h 95"/>
                <a:gd name="T58" fmla="*/ 56448 w 260"/>
                <a:gd name="T59" fmla="*/ 8823 h 95"/>
                <a:gd name="T60" fmla="*/ 53035 w 260"/>
                <a:gd name="T61" fmla="*/ 10160 h 95"/>
                <a:gd name="T62" fmla="*/ 49097 w 260"/>
                <a:gd name="T63" fmla="*/ 1337 h 95"/>
                <a:gd name="T64" fmla="*/ 56186 w 260"/>
                <a:gd name="T65" fmla="*/ 9358 h 95"/>
                <a:gd name="T66" fmla="*/ 54348 w 260"/>
                <a:gd name="T67" fmla="*/ 4545 h 95"/>
                <a:gd name="T68" fmla="*/ 50935 w 260"/>
                <a:gd name="T69" fmla="*/ 1337 h 95"/>
                <a:gd name="T70" fmla="*/ 52773 w 260"/>
                <a:gd name="T71" fmla="*/ 267 h 95"/>
                <a:gd name="T72" fmla="*/ 54873 w 260"/>
                <a:gd name="T73" fmla="*/ 0 h 95"/>
                <a:gd name="T74" fmla="*/ 60649 w 260"/>
                <a:gd name="T75" fmla="*/ 0 h 95"/>
                <a:gd name="T76" fmla="*/ 68263 w 260"/>
                <a:gd name="T77" fmla="*/ 802 h 95"/>
                <a:gd name="T78" fmla="*/ 65375 w 260"/>
                <a:gd name="T79" fmla="*/ 9625 h 95"/>
                <a:gd name="T80" fmla="*/ 60649 w 260"/>
                <a:gd name="T81" fmla="*/ 8288 h 95"/>
                <a:gd name="T82" fmla="*/ 58024 w 260"/>
                <a:gd name="T83" fmla="*/ 7754 h 95"/>
                <a:gd name="T84" fmla="*/ 50935 w 260"/>
                <a:gd name="T85" fmla="*/ 1337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0" h="95">
                  <a:moveTo>
                    <a:pt x="0" y="72"/>
                  </a:moveTo>
                  <a:lnTo>
                    <a:pt x="7" y="63"/>
                  </a:lnTo>
                  <a:lnTo>
                    <a:pt x="14" y="56"/>
                  </a:lnTo>
                  <a:lnTo>
                    <a:pt x="22" y="50"/>
                  </a:lnTo>
                  <a:lnTo>
                    <a:pt x="28" y="43"/>
                  </a:lnTo>
                  <a:lnTo>
                    <a:pt x="49" y="72"/>
                  </a:lnTo>
                  <a:lnTo>
                    <a:pt x="39" y="80"/>
                  </a:lnTo>
                  <a:lnTo>
                    <a:pt x="27" y="95"/>
                  </a:lnTo>
                  <a:lnTo>
                    <a:pt x="0" y="72"/>
                  </a:lnTo>
                  <a:close/>
                  <a:moveTo>
                    <a:pt x="28" y="43"/>
                  </a:moveTo>
                  <a:lnTo>
                    <a:pt x="43" y="34"/>
                  </a:lnTo>
                  <a:lnTo>
                    <a:pt x="60" y="24"/>
                  </a:lnTo>
                  <a:lnTo>
                    <a:pt x="75" y="56"/>
                  </a:lnTo>
                  <a:lnTo>
                    <a:pt x="61" y="64"/>
                  </a:lnTo>
                  <a:lnTo>
                    <a:pt x="49" y="72"/>
                  </a:lnTo>
                  <a:lnTo>
                    <a:pt x="28" y="43"/>
                  </a:lnTo>
                  <a:close/>
                  <a:moveTo>
                    <a:pt x="60" y="24"/>
                  </a:moveTo>
                  <a:lnTo>
                    <a:pt x="60" y="24"/>
                  </a:lnTo>
                  <a:lnTo>
                    <a:pt x="62" y="24"/>
                  </a:lnTo>
                  <a:lnTo>
                    <a:pt x="68" y="41"/>
                  </a:lnTo>
                  <a:lnTo>
                    <a:pt x="60" y="24"/>
                  </a:lnTo>
                  <a:close/>
                  <a:moveTo>
                    <a:pt x="62" y="24"/>
                  </a:moveTo>
                  <a:lnTo>
                    <a:pt x="70" y="22"/>
                  </a:lnTo>
                  <a:lnTo>
                    <a:pt x="83" y="19"/>
                  </a:lnTo>
                  <a:lnTo>
                    <a:pt x="100" y="16"/>
                  </a:lnTo>
                  <a:lnTo>
                    <a:pt x="116" y="13"/>
                  </a:lnTo>
                  <a:lnTo>
                    <a:pt x="122" y="47"/>
                  </a:lnTo>
                  <a:lnTo>
                    <a:pt x="106" y="50"/>
                  </a:lnTo>
                  <a:lnTo>
                    <a:pt x="92" y="53"/>
                  </a:lnTo>
                  <a:lnTo>
                    <a:pt x="80" y="55"/>
                  </a:lnTo>
                  <a:lnTo>
                    <a:pt x="73" y="57"/>
                  </a:lnTo>
                  <a:lnTo>
                    <a:pt x="62" y="24"/>
                  </a:lnTo>
                  <a:close/>
                  <a:moveTo>
                    <a:pt x="116" y="13"/>
                  </a:moveTo>
                  <a:lnTo>
                    <a:pt x="130" y="11"/>
                  </a:lnTo>
                  <a:lnTo>
                    <a:pt x="144" y="9"/>
                  </a:lnTo>
                  <a:lnTo>
                    <a:pt x="156" y="8"/>
                  </a:lnTo>
                  <a:lnTo>
                    <a:pt x="164" y="8"/>
                  </a:lnTo>
                  <a:lnTo>
                    <a:pt x="164" y="42"/>
                  </a:lnTo>
                  <a:lnTo>
                    <a:pt x="157" y="43"/>
                  </a:lnTo>
                  <a:lnTo>
                    <a:pt x="147" y="44"/>
                  </a:lnTo>
                  <a:lnTo>
                    <a:pt x="135" y="45"/>
                  </a:lnTo>
                  <a:lnTo>
                    <a:pt x="122" y="47"/>
                  </a:lnTo>
                  <a:lnTo>
                    <a:pt x="116" y="13"/>
                  </a:lnTo>
                  <a:close/>
                  <a:moveTo>
                    <a:pt x="164" y="8"/>
                  </a:moveTo>
                  <a:lnTo>
                    <a:pt x="175" y="7"/>
                  </a:lnTo>
                  <a:lnTo>
                    <a:pt x="187" y="5"/>
                  </a:lnTo>
                  <a:lnTo>
                    <a:pt x="194" y="40"/>
                  </a:lnTo>
                  <a:lnTo>
                    <a:pt x="178" y="42"/>
                  </a:lnTo>
                  <a:lnTo>
                    <a:pt x="164" y="42"/>
                  </a:lnTo>
                  <a:lnTo>
                    <a:pt x="164" y="8"/>
                  </a:lnTo>
                  <a:close/>
                  <a:moveTo>
                    <a:pt x="187" y="5"/>
                  </a:moveTo>
                  <a:lnTo>
                    <a:pt x="172" y="8"/>
                  </a:lnTo>
                  <a:lnTo>
                    <a:pt x="187" y="5"/>
                  </a:lnTo>
                  <a:lnTo>
                    <a:pt x="191" y="22"/>
                  </a:lnTo>
                  <a:lnTo>
                    <a:pt x="187" y="5"/>
                  </a:lnTo>
                  <a:close/>
                  <a:moveTo>
                    <a:pt x="187" y="5"/>
                  </a:moveTo>
                  <a:lnTo>
                    <a:pt x="193" y="5"/>
                  </a:lnTo>
                  <a:lnTo>
                    <a:pt x="194" y="5"/>
                  </a:lnTo>
                  <a:lnTo>
                    <a:pt x="219" y="30"/>
                  </a:lnTo>
                  <a:lnTo>
                    <a:pt x="215" y="33"/>
                  </a:lnTo>
                  <a:lnTo>
                    <a:pt x="209" y="35"/>
                  </a:lnTo>
                  <a:lnTo>
                    <a:pt x="202" y="38"/>
                  </a:lnTo>
                  <a:lnTo>
                    <a:pt x="194" y="40"/>
                  </a:lnTo>
                  <a:lnTo>
                    <a:pt x="187" y="5"/>
                  </a:lnTo>
                  <a:close/>
                  <a:moveTo>
                    <a:pt x="219" y="30"/>
                  </a:moveTo>
                  <a:lnTo>
                    <a:pt x="214" y="35"/>
                  </a:lnTo>
                  <a:lnTo>
                    <a:pt x="219" y="30"/>
                  </a:lnTo>
                  <a:lnTo>
                    <a:pt x="207" y="17"/>
                  </a:lnTo>
                  <a:lnTo>
                    <a:pt x="219" y="30"/>
                  </a:lnTo>
                  <a:close/>
                  <a:moveTo>
                    <a:pt x="194" y="5"/>
                  </a:moveTo>
                  <a:lnTo>
                    <a:pt x="197" y="3"/>
                  </a:lnTo>
                  <a:lnTo>
                    <a:pt x="201" y="1"/>
                  </a:lnTo>
                  <a:lnTo>
                    <a:pt x="205" y="0"/>
                  </a:lnTo>
                  <a:lnTo>
                    <a:pt x="209" y="0"/>
                  </a:lnTo>
                  <a:lnTo>
                    <a:pt x="220" y="0"/>
                  </a:lnTo>
                  <a:lnTo>
                    <a:pt x="231" y="0"/>
                  </a:lnTo>
                  <a:lnTo>
                    <a:pt x="251" y="2"/>
                  </a:lnTo>
                  <a:lnTo>
                    <a:pt x="260" y="3"/>
                  </a:lnTo>
                  <a:lnTo>
                    <a:pt x="254" y="39"/>
                  </a:lnTo>
                  <a:lnTo>
                    <a:pt x="249" y="36"/>
                  </a:lnTo>
                  <a:lnTo>
                    <a:pt x="238" y="32"/>
                  </a:lnTo>
                  <a:lnTo>
                    <a:pt x="231" y="31"/>
                  </a:lnTo>
                  <a:lnTo>
                    <a:pt x="226" y="30"/>
                  </a:lnTo>
                  <a:lnTo>
                    <a:pt x="221" y="29"/>
                  </a:lnTo>
                  <a:lnTo>
                    <a:pt x="219" y="30"/>
                  </a:lnTo>
                  <a:lnTo>
                    <a:pt x="194" y="5"/>
                  </a:lnTo>
                  <a:close/>
                </a:path>
              </a:pathLst>
            </a:custGeom>
            <a:solidFill>
              <a:srgbClr val="1F1A17"/>
            </a:solidFill>
            <a:ln w="9525">
              <a:solidFill>
                <a:schemeClr val="tx1"/>
              </a:solidFill>
              <a:round/>
              <a:headEnd/>
              <a:tailEnd/>
            </a:ln>
          </p:spPr>
          <p:txBody>
            <a:bodyPr/>
            <a:lstStyle/>
            <a:p>
              <a:endParaRPr lang="zh-CN" altLang="en-US"/>
            </a:p>
          </p:txBody>
        </p:sp>
        <p:sp>
          <p:nvSpPr>
            <p:cNvPr id="36" name="Freeform 462"/>
            <p:cNvSpPr>
              <a:spLocks noChangeArrowheads="1"/>
            </p:cNvSpPr>
            <p:nvPr/>
          </p:nvSpPr>
          <p:spPr bwMode="auto">
            <a:xfrm>
              <a:off x="3050010" y="3813522"/>
              <a:ext cx="4762" cy="9525"/>
            </a:xfrm>
            <a:custGeom>
              <a:avLst/>
              <a:gdLst>
                <a:gd name="T0" fmla="*/ 0 w 23"/>
                <a:gd name="T1" fmla="*/ 9525 h 35"/>
                <a:gd name="T2" fmla="*/ 0 w 23"/>
                <a:gd name="T3" fmla="*/ 9525 h 35"/>
                <a:gd name="T4" fmla="*/ 2070 w 23"/>
                <a:gd name="T5" fmla="*/ 9525 h 35"/>
                <a:gd name="T6" fmla="*/ 4762 w 23"/>
                <a:gd name="T7" fmla="*/ 9525 h 35"/>
                <a:gd name="T8" fmla="*/ 4762 w 23"/>
                <a:gd name="T9" fmla="*/ 0 h 35"/>
                <a:gd name="T10" fmla="*/ 2070 w 23"/>
                <a:gd name="T11" fmla="*/ 0 h 35"/>
                <a:gd name="T12" fmla="*/ 0 w 23"/>
                <a:gd name="T13" fmla="*/ 0 h 35"/>
                <a:gd name="T14" fmla="*/ 0 w 23"/>
                <a:gd name="T15" fmla="*/ 952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35">
                  <a:moveTo>
                    <a:pt x="0" y="35"/>
                  </a:moveTo>
                  <a:lnTo>
                    <a:pt x="0" y="35"/>
                  </a:lnTo>
                  <a:lnTo>
                    <a:pt x="10" y="35"/>
                  </a:lnTo>
                  <a:lnTo>
                    <a:pt x="23" y="35"/>
                  </a:lnTo>
                  <a:lnTo>
                    <a:pt x="23" y="0"/>
                  </a:lnTo>
                  <a:lnTo>
                    <a:pt x="10" y="0"/>
                  </a:lnTo>
                  <a:lnTo>
                    <a:pt x="0" y="0"/>
                  </a:lnTo>
                  <a:lnTo>
                    <a:pt x="0" y="35"/>
                  </a:lnTo>
                  <a:close/>
                </a:path>
              </a:pathLst>
            </a:custGeom>
            <a:solidFill>
              <a:srgbClr val="1F1A17"/>
            </a:solidFill>
            <a:ln w="9525">
              <a:solidFill>
                <a:schemeClr val="tx1"/>
              </a:solidFill>
              <a:round/>
              <a:headEnd/>
              <a:tailEnd/>
            </a:ln>
          </p:spPr>
          <p:txBody>
            <a:bodyPr/>
            <a:lstStyle/>
            <a:p>
              <a:endParaRPr lang="zh-CN" altLang="en-US"/>
            </a:p>
          </p:txBody>
        </p:sp>
        <p:sp>
          <p:nvSpPr>
            <p:cNvPr id="37" name="Freeform 463"/>
            <p:cNvSpPr>
              <a:spLocks noChangeArrowheads="1"/>
            </p:cNvSpPr>
            <p:nvPr/>
          </p:nvSpPr>
          <p:spPr bwMode="auto">
            <a:xfrm>
              <a:off x="3048422" y="3813522"/>
              <a:ext cx="1588" cy="9525"/>
            </a:xfrm>
            <a:custGeom>
              <a:avLst/>
              <a:gdLst>
                <a:gd name="T0" fmla="*/ 0 w 4"/>
                <a:gd name="T1" fmla="*/ 0 h 35"/>
                <a:gd name="T2" fmla="*/ 0 w 4"/>
                <a:gd name="T3" fmla="*/ 9525 h 35"/>
                <a:gd name="T4" fmla="*/ 1588 w 4"/>
                <a:gd name="T5" fmla="*/ 9525 h 35"/>
                <a:gd name="T6" fmla="*/ 1588 w 4"/>
                <a:gd name="T7" fmla="*/ 0 h 35"/>
                <a:gd name="T8" fmla="*/ 0 w 4"/>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35">
                  <a:moveTo>
                    <a:pt x="0" y="0"/>
                  </a:moveTo>
                  <a:lnTo>
                    <a:pt x="0" y="35"/>
                  </a:lnTo>
                  <a:lnTo>
                    <a:pt x="4" y="35"/>
                  </a:lnTo>
                  <a:lnTo>
                    <a:pt x="4" y="0"/>
                  </a:lnTo>
                  <a:lnTo>
                    <a:pt x="0" y="0"/>
                  </a:lnTo>
                  <a:close/>
                </a:path>
              </a:pathLst>
            </a:custGeom>
            <a:solidFill>
              <a:srgbClr val="1F1A17"/>
            </a:solidFill>
            <a:ln w="9525">
              <a:solidFill>
                <a:schemeClr val="tx1"/>
              </a:solidFill>
              <a:round/>
              <a:headEnd/>
              <a:tailEnd/>
            </a:ln>
          </p:spPr>
          <p:txBody>
            <a:bodyPr/>
            <a:lstStyle/>
            <a:p>
              <a:endParaRPr lang="zh-CN" altLang="en-US"/>
            </a:p>
          </p:txBody>
        </p:sp>
        <p:sp>
          <p:nvSpPr>
            <p:cNvPr id="38" name="Freeform 464"/>
            <p:cNvSpPr>
              <a:spLocks noChangeArrowheads="1"/>
            </p:cNvSpPr>
            <p:nvPr/>
          </p:nvSpPr>
          <p:spPr bwMode="auto">
            <a:xfrm>
              <a:off x="3046835" y="3813522"/>
              <a:ext cx="1587" cy="9525"/>
            </a:xfrm>
            <a:custGeom>
              <a:avLst/>
              <a:gdLst>
                <a:gd name="T0" fmla="*/ 0 w 3"/>
                <a:gd name="T1" fmla="*/ 9525 h 35"/>
                <a:gd name="T2" fmla="*/ 0 w 3"/>
                <a:gd name="T3" fmla="*/ 9525 h 35"/>
                <a:gd name="T4" fmla="*/ 1058 w 3"/>
                <a:gd name="T5" fmla="*/ 9525 h 35"/>
                <a:gd name="T6" fmla="*/ 1587 w 3"/>
                <a:gd name="T7" fmla="*/ 9525 h 35"/>
                <a:gd name="T8" fmla="*/ 1587 w 3"/>
                <a:gd name="T9" fmla="*/ 0 h 35"/>
                <a:gd name="T10" fmla="*/ 1058 w 3"/>
                <a:gd name="T11" fmla="*/ 0 h 35"/>
                <a:gd name="T12" fmla="*/ 0 w 3"/>
                <a:gd name="T13" fmla="*/ 0 h 35"/>
                <a:gd name="T14" fmla="*/ 0 w 3"/>
                <a:gd name="T15" fmla="*/ 952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35">
                  <a:moveTo>
                    <a:pt x="0" y="35"/>
                  </a:moveTo>
                  <a:lnTo>
                    <a:pt x="0" y="35"/>
                  </a:lnTo>
                  <a:lnTo>
                    <a:pt x="2" y="35"/>
                  </a:lnTo>
                  <a:lnTo>
                    <a:pt x="3" y="35"/>
                  </a:lnTo>
                  <a:lnTo>
                    <a:pt x="3" y="0"/>
                  </a:lnTo>
                  <a:lnTo>
                    <a:pt x="2" y="0"/>
                  </a:lnTo>
                  <a:lnTo>
                    <a:pt x="0" y="0"/>
                  </a:lnTo>
                  <a:lnTo>
                    <a:pt x="0" y="35"/>
                  </a:lnTo>
                  <a:close/>
                </a:path>
              </a:pathLst>
            </a:custGeom>
            <a:solidFill>
              <a:srgbClr val="1F1A17"/>
            </a:solidFill>
            <a:ln w="9525">
              <a:solidFill>
                <a:schemeClr val="tx1"/>
              </a:solidFill>
              <a:round/>
              <a:headEnd/>
              <a:tailEnd/>
            </a:ln>
          </p:spPr>
          <p:txBody>
            <a:bodyPr/>
            <a:lstStyle/>
            <a:p>
              <a:endParaRPr lang="zh-CN" altLang="en-US"/>
            </a:p>
          </p:txBody>
        </p:sp>
        <p:sp>
          <p:nvSpPr>
            <p:cNvPr id="39" name="Freeform 465"/>
            <p:cNvSpPr>
              <a:spLocks noChangeArrowheads="1"/>
            </p:cNvSpPr>
            <p:nvPr/>
          </p:nvSpPr>
          <p:spPr bwMode="auto">
            <a:xfrm>
              <a:off x="3046835" y="3813522"/>
              <a:ext cx="1587" cy="9525"/>
            </a:xfrm>
            <a:custGeom>
              <a:avLst/>
              <a:gdLst>
                <a:gd name="T0" fmla="*/ 0 w 5"/>
                <a:gd name="T1" fmla="*/ 0 h 35"/>
                <a:gd name="T2" fmla="*/ 0 w 5"/>
                <a:gd name="T3" fmla="*/ 9525 h 35"/>
                <a:gd name="T4" fmla="*/ 1587 w 5"/>
                <a:gd name="T5" fmla="*/ 9525 h 35"/>
                <a:gd name="T6" fmla="*/ 1587 w 5"/>
                <a:gd name="T7" fmla="*/ 0 h 35"/>
                <a:gd name="T8" fmla="*/ 0 w 5"/>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35">
                  <a:moveTo>
                    <a:pt x="0" y="0"/>
                  </a:moveTo>
                  <a:lnTo>
                    <a:pt x="0" y="35"/>
                  </a:lnTo>
                  <a:lnTo>
                    <a:pt x="5" y="35"/>
                  </a:lnTo>
                  <a:lnTo>
                    <a:pt x="5" y="0"/>
                  </a:lnTo>
                  <a:lnTo>
                    <a:pt x="0" y="0"/>
                  </a:lnTo>
                  <a:close/>
                </a:path>
              </a:pathLst>
            </a:custGeom>
            <a:solidFill>
              <a:srgbClr val="1F1A17"/>
            </a:solidFill>
            <a:ln w="9525">
              <a:solidFill>
                <a:schemeClr val="tx1"/>
              </a:solidFill>
              <a:round/>
              <a:headEnd/>
              <a:tailEnd/>
            </a:ln>
          </p:spPr>
          <p:txBody>
            <a:bodyPr/>
            <a:lstStyle/>
            <a:p>
              <a:endParaRPr lang="zh-CN" altLang="en-US"/>
            </a:p>
          </p:txBody>
        </p:sp>
        <p:sp>
          <p:nvSpPr>
            <p:cNvPr id="40" name="Freeform 466"/>
            <p:cNvSpPr>
              <a:spLocks noChangeArrowheads="1"/>
            </p:cNvSpPr>
            <p:nvPr/>
          </p:nvSpPr>
          <p:spPr bwMode="auto">
            <a:xfrm>
              <a:off x="3040485" y="3813522"/>
              <a:ext cx="6350" cy="9525"/>
            </a:xfrm>
            <a:custGeom>
              <a:avLst/>
              <a:gdLst>
                <a:gd name="T0" fmla="*/ 0 w 18"/>
                <a:gd name="T1" fmla="*/ 9525 h 35"/>
                <a:gd name="T2" fmla="*/ 2822 w 18"/>
                <a:gd name="T3" fmla="*/ 9525 h 35"/>
                <a:gd name="T4" fmla="*/ 6350 w 18"/>
                <a:gd name="T5" fmla="*/ 9525 h 35"/>
                <a:gd name="T6" fmla="*/ 6350 w 18"/>
                <a:gd name="T7" fmla="*/ 0 h 35"/>
                <a:gd name="T8" fmla="*/ 2822 w 18"/>
                <a:gd name="T9" fmla="*/ 0 h 35"/>
                <a:gd name="T10" fmla="*/ 0 w 18"/>
                <a:gd name="T11" fmla="*/ 0 h 35"/>
                <a:gd name="T12" fmla="*/ 0 w 18"/>
                <a:gd name="T13" fmla="*/ 9525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35">
                  <a:moveTo>
                    <a:pt x="0" y="35"/>
                  </a:moveTo>
                  <a:lnTo>
                    <a:pt x="8" y="35"/>
                  </a:lnTo>
                  <a:lnTo>
                    <a:pt x="18" y="35"/>
                  </a:lnTo>
                  <a:lnTo>
                    <a:pt x="18" y="0"/>
                  </a:lnTo>
                  <a:lnTo>
                    <a:pt x="8" y="0"/>
                  </a:lnTo>
                  <a:lnTo>
                    <a:pt x="0" y="0"/>
                  </a:lnTo>
                  <a:lnTo>
                    <a:pt x="0" y="35"/>
                  </a:lnTo>
                  <a:close/>
                </a:path>
              </a:pathLst>
            </a:custGeom>
            <a:solidFill>
              <a:srgbClr val="1F1A17"/>
            </a:solidFill>
            <a:ln w="9525">
              <a:solidFill>
                <a:schemeClr val="tx1"/>
              </a:solidFill>
              <a:round/>
              <a:headEnd/>
              <a:tailEnd/>
            </a:ln>
          </p:spPr>
          <p:txBody>
            <a:bodyPr/>
            <a:lstStyle/>
            <a:p>
              <a:endParaRPr lang="zh-CN" altLang="en-US"/>
            </a:p>
          </p:txBody>
        </p:sp>
        <p:sp>
          <p:nvSpPr>
            <p:cNvPr id="41" name="Freeform 467"/>
            <p:cNvSpPr>
              <a:spLocks noChangeArrowheads="1"/>
            </p:cNvSpPr>
            <p:nvPr/>
          </p:nvSpPr>
          <p:spPr bwMode="auto">
            <a:xfrm>
              <a:off x="3016672" y="3805584"/>
              <a:ext cx="25400" cy="23813"/>
            </a:xfrm>
            <a:custGeom>
              <a:avLst/>
              <a:gdLst>
                <a:gd name="T0" fmla="*/ 0 w 91"/>
                <a:gd name="T1" fmla="*/ 12165 h 92"/>
                <a:gd name="T2" fmla="*/ 25400 w 91"/>
                <a:gd name="T3" fmla="*/ 23813 h 92"/>
                <a:gd name="T4" fmla="*/ 25400 w 91"/>
                <a:gd name="T5" fmla="*/ 0 h 92"/>
                <a:gd name="T6" fmla="*/ 0 w 91"/>
                <a:gd name="T7" fmla="*/ 12165 h 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2">
                  <a:moveTo>
                    <a:pt x="0" y="47"/>
                  </a:moveTo>
                  <a:lnTo>
                    <a:pt x="91" y="92"/>
                  </a:lnTo>
                  <a:lnTo>
                    <a:pt x="91" y="0"/>
                  </a:lnTo>
                  <a:lnTo>
                    <a:pt x="0" y="47"/>
                  </a:lnTo>
                  <a:close/>
                </a:path>
              </a:pathLst>
            </a:custGeom>
            <a:solidFill>
              <a:srgbClr val="1F1A17"/>
            </a:solidFill>
            <a:ln w="9525">
              <a:solidFill>
                <a:schemeClr val="tx1"/>
              </a:solidFill>
              <a:round/>
              <a:headEnd/>
              <a:tailEnd/>
            </a:ln>
          </p:spPr>
          <p:txBody>
            <a:bodyPr/>
            <a:lstStyle/>
            <a:p>
              <a:endParaRPr lang="zh-CN" altLang="en-US"/>
            </a:p>
          </p:txBody>
        </p:sp>
        <p:sp>
          <p:nvSpPr>
            <p:cNvPr id="42" name="Freeform 468"/>
            <p:cNvSpPr>
              <a:spLocks noChangeArrowheads="1"/>
            </p:cNvSpPr>
            <p:nvPr/>
          </p:nvSpPr>
          <p:spPr bwMode="auto">
            <a:xfrm>
              <a:off x="3186535" y="3815109"/>
              <a:ext cx="4762" cy="7938"/>
            </a:xfrm>
            <a:custGeom>
              <a:avLst/>
              <a:gdLst>
                <a:gd name="T0" fmla="*/ 4762 w 20"/>
                <a:gd name="T1" fmla="*/ 0 h 35"/>
                <a:gd name="T2" fmla="*/ 4762 w 20"/>
                <a:gd name="T3" fmla="*/ 0 h 35"/>
                <a:gd name="T4" fmla="*/ 2381 w 20"/>
                <a:gd name="T5" fmla="*/ 0 h 35"/>
                <a:gd name="T6" fmla="*/ 0 w 20"/>
                <a:gd name="T7" fmla="*/ 0 h 35"/>
                <a:gd name="T8" fmla="*/ 0 w 20"/>
                <a:gd name="T9" fmla="*/ 7938 h 35"/>
                <a:gd name="T10" fmla="*/ 2381 w 20"/>
                <a:gd name="T11" fmla="*/ 7938 h 35"/>
                <a:gd name="T12" fmla="*/ 4762 w 20"/>
                <a:gd name="T13" fmla="*/ 7938 h 35"/>
                <a:gd name="T14" fmla="*/ 4762 w 20"/>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35">
                  <a:moveTo>
                    <a:pt x="20" y="0"/>
                  </a:moveTo>
                  <a:lnTo>
                    <a:pt x="20" y="0"/>
                  </a:lnTo>
                  <a:lnTo>
                    <a:pt x="10" y="0"/>
                  </a:lnTo>
                  <a:lnTo>
                    <a:pt x="0" y="0"/>
                  </a:lnTo>
                  <a:lnTo>
                    <a:pt x="0" y="35"/>
                  </a:lnTo>
                  <a:lnTo>
                    <a:pt x="10" y="35"/>
                  </a:lnTo>
                  <a:lnTo>
                    <a:pt x="20" y="35"/>
                  </a:lnTo>
                  <a:lnTo>
                    <a:pt x="20" y="0"/>
                  </a:lnTo>
                  <a:close/>
                </a:path>
              </a:pathLst>
            </a:custGeom>
            <a:solidFill>
              <a:srgbClr val="1F1A17"/>
            </a:solidFill>
            <a:ln w="9525">
              <a:solidFill>
                <a:schemeClr val="tx1"/>
              </a:solidFill>
              <a:round/>
              <a:headEnd/>
              <a:tailEnd/>
            </a:ln>
          </p:spPr>
          <p:txBody>
            <a:bodyPr/>
            <a:lstStyle/>
            <a:p>
              <a:endParaRPr lang="zh-CN" altLang="en-US"/>
            </a:p>
          </p:txBody>
        </p:sp>
        <p:sp>
          <p:nvSpPr>
            <p:cNvPr id="43" name="Freeform 469"/>
            <p:cNvSpPr>
              <a:spLocks noChangeArrowheads="1"/>
            </p:cNvSpPr>
            <p:nvPr/>
          </p:nvSpPr>
          <p:spPr bwMode="auto">
            <a:xfrm>
              <a:off x="3191297" y="3815109"/>
              <a:ext cx="1588" cy="7938"/>
            </a:xfrm>
            <a:custGeom>
              <a:avLst/>
              <a:gdLst>
                <a:gd name="T0" fmla="*/ 1588 w 8"/>
                <a:gd name="T1" fmla="*/ 0 h 35"/>
                <a:gd name="T2" fmla="*/ 1588 w 8"/>
                <a:gd name="T3" fmla="*/ 0 h 35"/>
                <a:gd name="T4" fmla="*/ 596 w 8"/>
                <a:gd name="T5" fmla="*/ 0 h 35"/>
                <a:gd name="T6" fmla="*/ 0 w 8"/>
                <a:gd name="T7" fmla="*/ 0 h 35"/>
                <a:gd name="T8" fmla="*/ 0 w 8"/>
                <a:gd name="T9" fmla="*/ 7938 h 35"/>
                <a:gd name="T10" fmla="*/ 596 w 8"/>
                <a:gd name="T11" fmla="*/ 7938 h 35"/>
                <a:gd name="T12" fmla="*/ 1588 w 8"/>
                <a:gd name="T13" fmla="*/ 7938 h 35"/>
                <a:gd name="T14" fmla="*/ 1588 w 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 h="35">
                  <a:moveTo>
                    <a:pt x="8" y="0"/>
                  </a:moveTo>
                  <a:lnTo>
                    <a:pt x="8" y="0"/>
                  </a:lnTo>
                  <a:lnTo>
                    <a:pt x="3" y="0"/>
                  </a:lnTo>
                  <a:lnTo>
                    <a:pt x="0" y="0"/>
                  </a:lnTo>
                  <a:lnTo>
                    <a:pt x="0" y="35"/>
                  </a:lnTo>
                  <a:lnTo>
                    <a:pt x="3" y="35"/>
                  </a:lnTo>
                  <a:lnTo>
                    <a:pt x="8" y="35"/>
                  </a:lnTo>
                  <a:lnTo>
                    <a:pt x="8" y="0"/>
                  </a:lnTo>
                  <a:close/>
                </a:path>
              </a:pathLst>
            </a:custGeom>
            <a:solidFill>
              <a:srgbClr val="1F1A17"/>
            </a:solidFill>
            <a:ln w="9525">
              <a:solidFill>
                <a:schemeClr val="tx1"/>
              </a:solidFill>
              <a:round/>
              <a:headEnd/>
              <a:tailEnd/>
            </a:ln>
          </p:spPr>
          <p:txBody>
            <a:bodyPr/>
            <a:lstStyle/>
            <a:p>
              <a:endParaRPr lang="zh-CN" altLang="en-US"/>
            </a:p>
          </p:txBody>
        </p:sp>
        <p:sp>
          <p:nvSpPr>
            <p:cNvPr id="44" name="Freeform 470"/>
            <p:cNvSpPr>
              <a:spLocks noChangeArrowheads="1"/>
            </p:cNvSpPr>
            <p:nvPr/>
          </p:nvSpPr>
          <p:spPr bwMode="auto">
            <a:xfrm>
              <a:off x="3192885" y="3815109"/>
              <a:ext cx="3175" cy="7938"/>
            </a:xfrm>
            <a:custGeom>
              <a:avLst/>
              <a:gdLst>
                <a:gd name="T0" fmla="*/ 3175 w 7"/>
                <a:gd name="T1" fmla="*/ 7938 h 35"/>
                <a:gd name="T2" fmla="*/ 3175 w 7"/>
                <a:gd name="T3" fmla="*/ 0 h 35"/>
                <a:gd name="T4" fmla="*/ 0 w 7"/>
                <a:gd name="T5" fmla="*/ 0 h 35"/>
                <a:gd name="T6" fmla="*/ 0 w 7"/>
                <a:gd name="T7" fmla="*/ 7938 h 35"/>
                <a:gd name="T8" fmla="*/ 3175 w 7"/>
                <a:gd name="T9" fmla="*/ 7938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5">
                  <a:moveTo>
                    <a:pt x="7" y="35"/>
                  </a:moveTo>
                  <a:lnTo>
                    <a:pt x="7" y="0"/>
                  </a:lnTo>
                  <a:lnTo>
                    <a:pt x="0" y="0"/>
                  </a:lnTo>
                  <a:lnTo>
                    <a:pt x="0" y="35"/>
                  </a:lnTo>
                  <a:lnTo>
                    <a:pt x="7" y="35"/>
                  </a:lnTo>
                  <a:close/>
                </a:path>
              </a:pathLst>
            </a:custGeom>
            <a:solidFill>
              <a:srgbClr val="1F1A17"/>
            </a:solidFill>
            <a:ln w="9525">
              <a:solidFill>
                <a:schemeClr val="tx1"/>
              </a:solidFill>
              <a:round/>
              <a:headEnd/>
              <a:tailEnd/>
            </a:ln>
          </p:spPr>
          <p:txBody>
            <a:bodyPr/>
            <a:lstStyle/>
            <a:p>
              <a:endParaRPr lang="zh-CN" altLang="en-US"/>
            </a:p>
          </p:txBody>
        </p:sp>
        <p:sp>
          <p:nvSpPr>
            <p:cNvPr id="45" name="Freeform 471"/>
            <p:cNvSpPr>
              <a:spLocks noChangeArrowheads="1"/>
            </p:cNvSpPr>
            <p:nvPr/>
          </p:nvSpPr>
          <p:spPr bwMode="auto">
            <a:xfrm>
              <a:off x="3196060" y="3815109"/>
              <a:ext cx="1587" cy="7938"/>
            </a:xfrm>
            <a:custGeom>
              <a:avLst/>
              <a:gdLst>
                <a:gd name="T0" fmla="*/ 1587 w 4"/>
                <a:gd name="T1" fmla="*/ 0 h 35"/>
                <a:gd name="T2" fmla="*/ 1587 w 4"/>
                <a:gd name="T3" fmla="*/ 0 h 35"/>
                <a:gd name="T4" fmla="*/ 794 w 4"/>
                <a:gd name="T5" fmla="*/ 0 h 35"/>
                <a:gd name="T6" fmla="*/ 0 w 4"/>
                <a:gd name="T7" fmla="*/ 0 h 35"/>
                <a:gd name="T8" fmla="*/ 0 w 4"/>
                <a:gd name="T9" fmla="*/ 7938 h 35"/>
                <a:gd name="T10" fmla="*/ 794 w 4"/>
                <a:gd name="T11" fmla="*/ 7938 h 35"/>
                <a:gd name="T12" fmla="*/ 1587 w 4"/>
                <a:gd name="T13" fmla="*/ 7938 h 35"/>
                <a:gd name="T14" fmla="*/ 1587 w 4"/>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35">
                  <a:moveTo>
                    <a:pt x="4" y="0"/>
                  </a:moveTo>
                  <a:lnTo>
                    <a:pt x="4" y="0"/>
                  </a:lnTo>
                  <a:lnTo>
                    <a:pt x="2" y="0"/>
                  </a:lnTo>
                  <a:lnTo>
                    <a:pt x="0" y="0"/>
                  </a:lnTo>
                  <a:lnTo>
                    <a:pt x="0" y="35"/>
                  </a:lnTo>
                  <a:lnTo>
                    <a:pt x="2" y="35"/>
                  </a:lnTo>
                  <a:lnTo>
                    <a:pt x="4" y="35"/>
                  </a:lnTo>
                  <a:lnTo>
                    <a:pt x="4" y="0"/>
                  </a:lnTo>
                  <a:close/>
                </a:path>
              </a:pathLst>
            </a:custGeom>
            <a:solidFill>
              <a:srgbClr val="1F1A17"/>
            </a:solidFill>
            <a:ln w="9525">
              <a:solidFill>
                <a:schemeClr val="tx1"/>
              </a:solidFill>
              <a:round/>
              <a:headEnd/>
              <a:tailEnd/>
            </a:ln>
          </p:spPr>
          <p:txBody>
            <a:bodyPr/>
            <a:lstStyle/>
            <a:p>
              <a:endParaRPr lang="zh-CN" altLang="en-US"/>
            </a:p>
          </p:txBody>
        </p:sp>
        <p:sp>
          <p:nvSpPr>
            <p:cNvPr id="46" name="Freeform 472"/>
            <p:cNvSpPr>
              <a:spLocks noChangeArrowheads="1"/>
            </p:cNvSpPr>
            <p:nvPr/>
          </p:nvSpPr>
          <p:spPr bwMode="auto">
            <a:xfrm>
              <a:off x="3196060" y="3815109"/>
              <a:ext cx="4762" cy="7938"/>
            </a:xfrm>
            <a:custGeom>
              <a:avLst/>
              <a:gdLst>
                <a:gd name="T0" fmla="*/ 4762 w 15"/>
                <a:gd name="T1" fmla="*/ 0 h 35"/>
                <a:gd name="T2" fmla="*/ 2222 w 15"/>
                <a:gd name="T3" fmla="*/ 0 h 35"/>
                <a:gd name="T4" fmla="*/ 0 w 15"/>
                <a:gd name="T5" fmla="*/ 0 h 35"/>
                <a:gd name="T6" fmla="*/ 0 w 15"/>
                <a:gd name="T7" fmla="*/ 7938 h 35"/>
                <a:gd name="T8" fmla="*/ 2222 w 15"/>
                <a:gd name="T9" fmla="*/ 7938 h 35"/>
                <a:gd name="T10" fmla="*/ 4762 w 15"/>
                <a:gd name="T11" fmla="*/ 7938 h 35"/>
                <a:gd name="T12" fmla="*/ 4762 w 15"/>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35">
                  <a:moveTo>
                    <a:pt x="15" y="0"/>
                  </a:moveTo>
                  <a:lnTo>
                    <a:pt x="7" y="0"/>
                  </a:lnTo>
                  <a:lnTo>
                    <a:pt x="0" y="0"/>
                  </a:lnTo>
                  <a:lnTo>
                    <a:pt x="0" y="35"/>
                  </a:lnTo>
                  <a:lnTo>
                    <a:pt x="7" y="35"/>
                  </a:lnTo>
                  <a:lnTo>
                    <a:pt x="15" y="35"/>
                  </a:lnTo>
                  <a:lnTo>
                    <a:pt x="15" y="0"/>
                  </a:lnTo>
                  <a:close/>
                </a:path>
              </a:pathLst>
            </a:custGeom>
            <a:solidFill>
              <a:srgbClr val="1F1A17"/>
            </a:solidFill>
            <a:ln w="9525">
              <a:solidFill>
                <a:schemeClr val="tx1"/>
              </a:solidFill>
              <a:round/>
              <a:headEnd/>
              <a:tailEnd/>
            </a:ln>
          </p:spPr>
          <p:txBody>
            <a:bodyPr/>
            <a:lstStyle/>
            <a:p>
              <a:endParaRPr lang="zh-CN" altLang="en-US"/>
            </a:p>
          </p:txBody>
        </p:sp>
        <p:sp>
          <p:nvSpPr>
            <p:cNvPr id="47" name="Freeform 473"/>
            <p:cNvSpPr>
              <a:spLocks noChangeArrowheads="1"/>
            </p:cNvSpPr>
            <p:nvPr/>
          </p:nvSpPr>
          <p:spPr bwMode="auto">
            <a:xfrm>
              <a:off x="3200822" y="3807172"/>
              <a:ext cx="23813" cy="23812"/>
            </a:xfrm>
            <a:custGeom>
              <a:avLst/>
              <a:gdLst>
                <a:gd name="T0" fmla="*/ 23554 w 92"/>
                <a:gd name="T1" fmla="*/ 11775 h 91"/>
                <a:gd name="T2" fmla="*/ 0 w 92"/>
                <a:gd name="T3" fmla="*/ 0 h 91"/>
                <a:gd name="T4" fmla="*/ 0 w 92"/>
                <a:gd name="T5" fmla="*/ 23812 h 91"/>
                <a:gd name="T6" fmla="*/ 23554 w 92"/>
                <a:gd name="T7" fmla="*/ 11775 h 91"/>
                <a:gd name="T8" fmla="*/ 23813 w 92"/>
                <a:gd name="T9" fmla="*/ 11775 h 91"/>
                <a:gd name="T10" fmla="*/ 23554 w 92"/>
                <a:gd name="T11" fmla="*/ 11775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91">
                  <a:moveTo>
                    <a:pt x="91" y="45"/>
                  </a:moveTo>
                  <a:lnTo>
                    <a:pt x="0" y="0"/>
                  </a:lnTo>
                  <a:lnTo>
                    <a:pt x="0" y="91"/>
                  </a:lnTo>
                  <a:lnTo>
                    <a:pt x="91" y="45"/>
                  </a:lnTo>
                  <a:lnTo>
                    <a:pt x="92" y="45"/>
                  </a:lnTo>
                  <a:lnTo>
                    <a:pt x="91" y="45"/>
                  </a:lnTo>
                  <a:close/>
                </a:path>
              </a:pathLst>
            </a:custGeom>
            <a:solidFill>
              <a:srgbClr val="1F1A17"/>
            </a:solidFill>
            <a:ln w="9525">
              <a:solidFill>
                <a:schemeClr val="tx1"/>
              </a:solidFill>
              <a:round/>
              <a:headEnd/>
              <a:tailEnd/>
            </a:ln>
          </p:spPr>
          <p:txBody>
            <a:bodyPr/>
            <a:lstStyle/>
            <a:p>
              <a:endParaRPr lang="zh-CN" altLang="en-US"/>
            </a:p>
          </p:txBody>
        </p:sp>
        <p:sp>
          <p:nvSpPr>
            <p:cNvPr id="48" name="Freeform 475"/>
            <p:cNvSpPr>
              <a:spLocks noChangeArrowheads="1"/>
            </p:cNvSpPr>
            <p:nvPr/>
          </p:nvSpPr>
          <p:spPr bwMode="auto">
            <a:xfrm>
              <a:off x="2915072" y="4764434"/>
              <a:ext cx="177800" cy="347663"/>
            </a:xfrm>
            <a:custGeom>
              <a:avLst/>
              <a:gdLst>
                <a:gd name="T0" fmla="*/ 44627 w 251"/>
                <a:gd name="T1" fmla="*/ 0 h 572"/>
                <a:gd name="T2" fmla="*/ 44627 w 251"/>
                <a:gd name="T3" fmla="*/ 173832 h 572"/>
                <a:gd name="T4" fmla="*/ 0 w 251"/>
                <a:gd name="T5" fmla="*/ 173832 h 572"/>
                <a:gd name="T6" fmla="*/ 88546 w 251"/>
                <a:gd name="T7" fmla="*/ 347663 h 572"/>
                <a:gd name="T8" fmla="*/ 177800 w 251"/>
                <a:gd name="T9" fmla="*/ 173832 h 572"/>
                <a:gd name="T10" fmla="*/ 133173 w 251"/>
                <a:gd name="T11" fmla="*/ 173832 h 572"/>
                <a:gd name="T12" fmla="*/ 133173 w 251"/>
                <a:gd name="T13" fmla="*/ 0 h 572"/>
                <a:gd name="T14" fmla="*/ 44627 w 251"/>
                <a:gd name="T15" fmla="*/ 0 h 5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572">
                  <a:moveTo>
                    <a:pt x="63" y="0"/>
                  </a:moveTo>
                  <a:lnTo>
                    <a:pt x="63" y="286"/>
                  </a:lnTo>
                  <a:lnTo>
                    <a:pt x="0" y="286"/>
                  </a:lnTo>
                  <a:lnTo>
                    <a:pt x="125" y="572"/>
                  </a:lnTo>
                  <a:lnTo>
                    <a:pt x="251" y="286"/>
                  </a:lnTo>
                  <a:lnTo>
                    <a:pt x="188" y="286"/>
                  </a:lnTo>
                  <a:lnTo>
                    <a:pt x="188" y="0"/>
                  </a:lnTo>
                  <a:lnTo>
                    <a:pt x="63" y="0"/>
                  </a:lnTo>
                  <a:close/>
                </a:path>
              </a:pathLst>
            </a:custGeom>
            <a:noFill/>
            <a:ln w="158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Rectangle 477"/>
            <p:cNvSpPr>
              <a:spLocks noChangeArrowheads="1"/>
            </p:cNvSpPr>
            <p:nvPr/>
          </p:nvSpPr>
          <p:spPr bwMode="auto">
            <a:xfrm>
              <a:off x="2838872" y="5221634"/>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输出</a:t>
              </a:r>
              <a:endParaRPr lang="zh-CN" altLang="en-US">
                <a:latin typeface="Arial" pitchFamily="34" charset="0"/>
                <a:ea typeface="宋体" pitchFamily="2" charset="-122"/>
              </a:endParaRPr>
            </a:p>
          </p:txBody>
        </p:sp>
        <p:sp>
          <p:nvSpPr>
            <p:cNvPr id="50" name="Rectangle 478"/>
            <p:cNvSpPr>
              <a:spLocks noChangeArrowheads="1"/>
            </p:cNvSpPr>
            <p:nvPr/>
          </p:nvSpPr>
          <p:spPr bwMode="auto">
            <a:xfrm>
              <a:off x="2686472" y="5602634"/>
              <a:ext cx="717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en-US" altLang="zh-CN">
                  <a:latin typeface="宋体" pitchFamily="2" charset="-122"/>
                  <a:ea typeface="宋体" pitchFamily="2" charset="-122"/>
                </a:rPr>
                <a:t>(</a:t>
              </a:r>
              <a:r>
                <a:rPr lang="zh-CN" altLang="en-US">
                  <a:latin typeface="宋体" pitchFamily="2" charset="-122"/>
                  <a:ea typeface="宋体" pitchFamily="2" charset="-122"/>
                </a:rPr>
                <a:t>动作</a:t>
              </a:r>
              <a:r>
                <a:rPr lang="en-US" altLang="zh-CN">
                  <a:latin typeface="宋体" pitchFamily="2" charset="-122"/>
                  <a:ea typeface="宋体" pitchFamily="2" charset="-122"/>
                </a:rPr>
                <a:t>)</a:t>
              </a:r>
              <a:endParaRPr lang="en-US" altLang="zh-CN">
                <a:latin typeface="Arial" pitchFamily="34" charset="0"/>
                <a:ea typeface="宋体" pitchFamily="2" charset="-122"/>
              </a:endParaRPr>
            </a:p>
          </p:txBody>
        </p:sp>
        <p:sp>
          <p:nvSpPr>
            <p:cNvPr id="51" name="Freeform 479"/>
            <p:cNvSpPr>
              <a:spLocks noChangeArrowheads="1"/>
            </p:cNvSpPr>
            <p:nvPr/>
          </p:nvSpPr>
          <p:spPr bwMode="auto">
            <a:xfrm>
              <a:off x="2229272" y="3621434"/>
              <a:ext cx="314325" cy="209550"/>
            </a:xfrm>
            <a:custGeom>
              <a:avLst/>
              <a:gdLst>
                <a:gd name="T0" fmla="*/ 0 w 570"/>
                <a:gd name="T1" fmla="*/ 157789 h 251"/>
                <a:gd name="T2" fmla="*/ 157163 w 570"/>
                <a:gd name="T3" fmla="*/ 157789 h 251"/>
                <a:gd name="T4" fmla="*/ 157163 w 570"/>
                <a:gd name="T5" fmla="*/ 209550 h 251"/>
                <a:gd name="T6" fmla="*/ 314325 w 570"/>
                <a:gd name="T7" fmla="*/ 105192 h 251"/>
                <a:gd name="T8" fmla="*/ 157163 w 570"/>
                <a:gd name="T9" fmla="*/ 0 h 251"/>
                <a:gd name="T10" fmla="*/ 157163 w 570"/>
                <a:gd name="T11" fmla="*/ 52596 h 251"/>
                <a:gd name="T12" fmla="*/ 0 w 570"/>
                <a:gd name="T13" fmla="*/ 52596 h 251"/>
                <a:gd name="T14" fmla="*/ 0 w 570"/>
                <a:gd name="T15" fmla="*/ 157789 h 2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0" h="251">
                  <a:moveTo>
                    <a:pt x="0" y="189"/>
                  </a:moveTo>
                  <a:lnTo>
                    <a:pt x="285" y="189"/>
                  </a:lnTo>
                  <a:lnTo>
                    <a:pt x="285" y="251"/>
                  </a:lnTo>
                  <a:lnTo>
                    <a:pt x="570" y="126"/>
                  </a:lnTo>
                  <a:lnTo>
                    <a:pt x="285" y="0"/>
                  </a:lnTo>
                  <a:lnTo>
                    <a:pt x="285" y="63"/>
                  </a:lnTo>
                  <a:lnTo>
                    <a:pt x="0" y="63"/>
                  </a:lnTo>
                  <a:lnTo>
                    <a:pt x="0" y="189"/>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Rectangle 482"/>
            <p:cNvSpPr>
              <a:spLocks noChangeArrowheads="1"/>
            </p:cNvSpPr>
            <p:nvPr/>
          </p:nvSpPr>
          <p:spPr bwMode="auto">
            <a:xfrm>
              <a:off x="1695872" y="3545234"/>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输入</a:t>
              </a:r>
              <a:endParaRPr lang="zh-CN" altLang="en-US">
                <a:latin typeface="Arial" pitchFamily="34" charset="0"/>
                <a:ea typeface="宋体" pitchFamily="2" charset="-122"/>
              </a:endParaRPr>
            </a:p>
          </p:txBody>
        </p:sp>
        <p:sp>
          <p:nvSpPr>
            <p:cNvPr id="53" name="Rectangle 483"/>
            <p:cNvSpPr>
              <a:spLocks noChangeArrowheads="1"/>
            </p:cNvSpPr>
            <p:nvPr/>
          </p:nvSpPr>
          <p:spPr bwMode="auto">
            <a:xfrm>
              <a:off x="1619672" y="3850034"/>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en-US" altLang="zh-CN">
                  <a:latin typeface="宋体" pitchFamily="2" charset="-122"/>
                  <a:ea typeface="宋体" pitchFamily="2" charset="-122"/>
                </a:rPr>
                <a:t>(</a:t>
              </a:r>
              <a:r>
                <a:rPr lang="zh-CN" altLang="en-US">
                  <a:latin typeface="宋体" pitchFamily="2" charset="-122"/>
                  <a:ea typeface="宋体" pitchFamily="2" charset="-122"/>
                </a:rPr>
                <a:t>感官</a:t>
              </a:r>
              <a:r>
                <a:rPr lang="en-US" altLang="zh-CN">
                  <a:latin typeface="宋体" pitchFamily="2" charset="-122"/>
                  <a:ea typeface="宋体" pitchFamily="2" charset="-122"/>
                </a:rPr>
                <a:t>)</a:t>
              </a:r>
              <a:endParaRPr lang="en-US" altLang="zh-CN">
                <a:latin typeface="Arial" pitchFamily="34" charset="0"/>
                <a:ea typeface="宋体" pitchFamily="2" charset="-122"/>
              </a:endParaRPr>
            </a:p>
          </p:txBody>
        </p:sp>
        <p:sp>
          <p:nvSpPr>
            <p:cNvPr id="54" name="Freeform 484"/>
            <p:cNvSpPr>
              <a:spLocks noChangeArrowheads="1"/>
            </p:cNvSpPr>
            <p:nvPr/>
          </p:nvSpPr>
          <p:spPr bwMode="auto">
            <a:xfrm>
              <a:off x="3021435" y="3924647"/>
              <a:ext cx="73025" cy="69850"/>
            </a:xfrm>
            <a:custGeom>
              <a:avLst/>
              <a:gdLst>
                <a:gd name="T0" fmla="*/ 73025 w 277"/>
                <a:gd name="T1" fmla="*/ 15493 h 266"/>
                <a:gd name="T2" fmla="*/ 0 w 277"/>
                <a:gd name="T3" fmla="*/ 0 h 266"/>
                <a:gd name="T4" fmla="*/ 26099 w 277"/>
                <a:gd name="T5" fmla="*/ 69850 h 266"/>
                <a:gd name="T6" fmla="*/ 73025 w 277"/>
                <a:gd name="T7" fmla="*/ 15493 h 266"/>
                <a:gd name="T8" fmla="*/ 0 w 277"/>
                <a:gd name="T9" fmla="*/ 0 h 266"/>
                <a:gd name="T10" fmla="*/ 73025 w 277"/>
                <a:gd name="T11" fmla="*/ 15493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7" h="266">
                  <a:moveTo>
                    <a:pt x="277" y="59"/>
                  </a:moveTo>
                  <a:lnTo>
                    <a:pt x="0" y="0"/>
                  </a:lnTo>
                  <a:lnTo>
                    <a:pt x="99" y="266"/>
                  </a:lnTo>
                  <a:lnTo>
                    <a:pt x="277" y="59"/>
                  </a:lnTo>
                  <a:lnTo>
                    <a:pt x="0" y="0"/>
                  </a:lnTo>
                  <a:lnTo>
                    <a:pt x="277" y="59"/>
                  </a:lnTo>
                  <a:close/>
                </a:path>
              </a:pathLst>
            </a:custGeom>
            <a:solidFill>
              <a:srgbClr val="1F1A17"/>
            </a:solidFill>
            <a:ln w="9525">
              <a:solidFill>
                <a:schemeClr val="tx1"/>
              </a:solidFill>
              <a:round/>
              <a:headEnd/>
              <a:tailEnd/>
            </a:ln>
          </p:spPr>
          <p:txBody>
            <a:bodyPr/>
            <a:lstStyle/>
            <a:p>
              <a:endParaRPr lang="zh-CN" altLang="en-US"/>
            </a:p>
          </p:txBody>
        </p:sp>
        <p:sp>
          <p:nvSpPr>
            <p:cNvPr id="55" name="Freeform 485"/>
            <p:cNvSpPr>
              <a:spLocks noChangeArrowheads="1"/>
            </p:cNvSpPr>
            <p:nvPr/>
          </p:nvSpPr>
          <p:spPr bwMode="auto">
            <a:xfrm>
              <a:off x="3062710" y="3957984"/>
              <a:ext cx="458787" cy="401638"/>
            </a:xfrm>
            <a:custGeom>
              <a:avLst/>
              <a:gdLst>
                <a:gd name="T0" fmla="*/ 458787 w 1733"/>
                <a:gd name="T1" fmla="*/ 391299 h 1515"/>
                <a:gd name="T2" fmla="*/ 9001 w 1733"/>
                <a:gd name="T3" fmla="*/ 0 h 1515"/>
                <a:gd name="T4" fmla="*/ 0 w 1733"/>
                <a:gd name="T5" fmla="*/ 10339 h 1515"/>
                <a:gd name="T6" fmla="*/ 449786 w 1733"/>
                <a:gd name="T7" fmla="*/ 401638 h 1515"/>
                <a:gd name="T8" fmla="*/ 458787 w 1733"/>
                <a:gd name="T9" fmla="*/ 391299 h 15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3" h="1515">
                  <a:moveTo>
                    <a:pt x="1733" y="1476"/>
                  </a:moveTo>
                  <a:lnTo>
                    <a:pt x="34" y="0"/>
                  </a:lnTo>
                  <a:lnTo>
                    <a:pt x="0" y="39"/>
                  </a:lnTo>
                  <a:lnTo>
                    <a:pt x="1699" y="1515"/>
                  </a:lnTo>
                  <a:lnTo>
                    <a:pt x="1733" y="1476"/>
                  </a:lnTo>
                  <a:close/>
                </a:path>
              </a:pathLst>
            </a:custGeom>
            <a:solidFill>
              <a:srgbClr val="1F1A17"/>
            </a:solidFill>
            <a:ln w="9525">
              <a:solidFill>
                <a:schemeClr val="tx1"/>
              </a:solidFill>
              <a:round/>
              <a:headEnd/>
              <a:tailEnd/>
            </a:ln>
          </p:spPr>
          <p:txBody>
            <a:bodyPr/>
            <a:lstStyle/>
            <a:p>
              <a:endParaRPr lang="zh-CN" altLang="en-US"/>
            </a:p>
          </p:txBody>
        </p:sp>
        <p:sp>
          <p:nvSpPr>
            <p:cNvPr id="56" name="Rectangle 486"/>
            <p:cNvSpPr>
              <a:spLocks noChangeArrowheads="1"/>
            </p:cNvSpPr>
            <p:nvPr/>
          </p:nvSpPr>
          <p:spPr bwMode="auto">
            <a:xfrm>
              <a:off x="3600872" y="4307234"/>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a:latin typeface="宋体" pitchFamily="2" charset="-122"/>
                  <a:ea typeface="宋体" pitchFamily="2" charset="-122"/>
                </a:rPr>
                <a:t>表示</a:t>
              </a:r>
              <a:endParaRPr lang="zh-CN" altLang="en-US">
                <a:latin typeface="Arial" pitchFamily="34" charset="0"/>
                <a:ea typeface="宋体" pitchFamily="2" charset="-122"/>
              </a:endParaRPr>
            </a:p>
          </p:txBody>
        </p:sp>
        <p:sp>
          <p:nvSpPr>
            <p:cNvPr id="57" name="Freeform 487"/>
            <p:cNvSpPr>
              <a:spLocks noChangeArrowheads="1"/>
            </p:cNvSpPr>
            <p:nvPr/>
          </p:nvSpPr>
          <p:spPr bwMode="auto">
            <a:xfrm>
              <a:off x="3010322" y="3634134"/>
              <a:ext cx="66675" cy="74613"/>
            </a:xfrm>
            <a:custGeom>
              <a:avLst/>
              <a:gdLst>
                <a:gd name="T0" fmla="*/ 0 w 248"/>
                <a:gd name="T1" fmla="*/ 0 h 283"/>
                <a:gd name="T2" fmla="*/ 5377 w 248"/>
                <a:gd name="T3" fmla="*/ 74613 h 283"/>
                <a:gd name="T4" fmla="*/ 66675 w 248"/>
                <a:gd name="T5" fmla="*/ 30320 h 283"/>
                <a:gd name="T6" fmla="*/ 0 w 248"/>
                <a:gd name="T7" fmla="*/ 0 h 283"/>
                <a:gd name="T8" fmla="*/ 5377 w 248"/>
                <a:gd name="T9" fmla="*/ 74613 h 283"/>
                <a:gd name="T10" fmla="*/ 0 w 248"/>
                <a:gd name="T11" fmla="*/ 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8" h="283">
                  <a:moveTo>
                    <a:pt x="0" y="0"/>
                  </a:moveTo>
                  <a:lnTo>
                    <a:pt x="20" y="283"/>
                  </a:lnTo>
                  <a:lnTo>
                    <a:pt x="248" y="115"/>
                  </a:lnTo>
                  <a:lnTo>
                    <a:pt x="0" y="0"/>
                  </a:lnTo>
                  <a:lnTo>
                    <a:pt x="20" y="283"/>
                  </a:lnTo>
                  <a:lnTo>
                    <a:pt x="0" y="0"/>
                  </a:lnTo>
                  <a:close/>
                </a:path>
              </a:pathLst>
            </a:custGeom>
            <a:solidFill>
              <a:srgbClr val="1F1A17"/>
            </a:solidFill>
            <a:ln w="9525">
              <a:solidFill>
                <a:schemeClr val="tx1"/>
              </a:solidFill>
              <a:round/>
              <a:headEnd/>
              <a:tailEnd/>
            </a:ln>
          </p:spPr>
          <p:txBody>
            <a:bodyPr/>
            <a:lstStyle/>
            <a:p>
              <a:endParaRPr lang="zh-CN" altLang="en-US"/>
            </a:p>
          </p:txBody>
        </p:sp>
        <p:sp>
          <p:nvSpPr>
            <p:cNvPr id="58" name="Freeform 488"/>
            <p:cNvSpPr>
              <a:spLocks noChangeArrowheads="1"/>
            </p:cNvSpPr>
            <p:nvPr/>
          </p:nvSpPr>
          <p:spPr bwMode="auto">
            <a:xfrm>
              <a:off x="3035722" y="3202334"/>
              <a:ext cx="217488" cy="454025"/>
            </a:xfrm>
            <a:custGeom>
              <a:avLst/>
              <a:gdLst>
                <a:gd name="T0" fmla="*/ 205128 w 827"/>
                <a:gd name="T1" fmla="*/ 0 h 1714"/>
                <a:gd name="T2" fmla="*/ 0 w 827"/>
                <a:gd name="T3" fmla="*/ 448197 h 1714"/>
                <a:gd name="T4" fmla="*/ 12360 w 827"/>
                <a:gd name="T5" fmla="*/ 454025 h 1714"/>
                <a:gd name="T6" fmla="*/ 217488 w 827"/>
                <a:gd name="T7" fmla="*/ 5828 h 1714"/>
                <a:gd name="T8" fmla="*/ 205128 w 827"/>
                <a:gd name="T9" fmla="*/ 0 h 17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7" h="1714">
                  <a:moveTo>
                    <a:pt x="780" y="0"/>
                  </a:moveTo>
                  <a:lnTo>
                    <a:pt x="0" y="1692"/>
                  </a:lnTo>
                  <a:lnTo>
                    <a:pt x="47" y="1714"/>
                  </a:lnTo>
                  <a:lnTo>
                    <a:pt x="827" y="22"/>
                  </a:lnTo>
                  <a:lnTo>
                    <a:pt x="780" y="0"/>
                  </a:lnTo>
                  <a:close/>
                </a:path>
              </a:pathLst>
            </a:custGeom>
            <a:solidFill>
              <a:srgbClr val="1F1A17"/>
            </a:solidFill>
            <a:ln w="9525">
              <a:solidFill>
                <a:schemeClr val="tx1"/>
              </a:solidFill>
              <a:round/>
              <a:headEnd/>
              <a:tailEnd/>
            </a:ln>
          </p:spPr>
          <p:txBody>
            <a:bodyPr/>
            <a:lstStyle/>
            <a:p>
              <a:endParaRPr lang="zh-CN" altLang="en-US"/>
            </a:p>
          </p:txBody>
        </p:sp>
        <p:sp>
          <p:nvSpPr>
            <p:cNvPr id="59" name="Rectangle 489"/>
            <p:cNvSpPr>
              <a:spLocks noChangeArrowheads="1"/>
            </p:cNvSpPr>
            <p:nvPr/>
          </p:nvSpPr>
          <p:spPr bwMode="auto">
            <a:xfrm>
              <a:off x="3219872" y="2859434"/>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Lucida Sans Unicode" pitchFamily="34" charset="0"/>
                  <a:ea typeface="黑体" pitchFamily="49" charset="-122"/>
                </a:defRPr>
              </a:lvl1pPr>
              <a:lvl2pPr marL="742950" indent="-285750" eaLnBrk="0" hangingPunct="0">
                <a:defRPr>
                  <a:solidFill>
                    <a:schemeClr val="tx1"/>
                  </a:solidFill>
                  <a:latin typeface="Lucida Sans Unicode" pitchFamily="34" charset="0"/>
                  <a:ea typeface="黑体" pitchFamily="49" charset="-122"/>
                </a:defRPr>
              </a:lvl2pPr>
              <a:lvl3pPr marL="1143000" indent="-228600" eaLnBrk="0" hangingPunct="0">
                <a:defRPr>
                  <a:solidFill>
                    <a:schemeClr val="tx1"/>
                  </a:solidFill>
                  <a:latin typeface="Lucida Sans Unicode" pitchFamily="34" charset="0"/>
                  <a:ea typeface="黑体" pitchFamily="49" charset="-122"/>
                </a:defRPr>
              </a:lvl3pPr>
              <a:lvl4pPr marL="1600200" indent="-228600" eaLnBrk="0" hangingPunct="0">
                <a:defRPr>
                  <a:solidFill>
                    <a:schemeClr val="tx1"/>
                  </a:solidFill>
                  <a:latin typeface="Lucida Sans Unicode" pitchFamily="34" charset="0"/>
                  <a:ea typeface="黑体" pitchFamily="49" charset="-122"/>
                </a:defRPr>
              </a:lvl4pPr>
              <a:lvl5pPr marL="2057400" indent="-228600" eaLnBrk="0" hangingPunct="0">
                <a:defRPr>
                  <a:solidFill>
                    <a:schemeClr val="tx1"/>
                  </a:solidFill>
                  <a:latin typeface="Lucida Sans Unicode" pitchFamily="34" charset="0"/>
                  <a:ea typeface="黑体" pitchFamily="49" charset="-122"/>
                </a:defRPr>
              </a:lvl5pPr>
              <a:lvl6pPr marL="2514600" indent="-228600" eaLnBrk="0" fontAlgn="base" hangingPunct="0">
                <a:spcBef>
                  <a:spcPct val="0"/>
                </a:spcBef>
                <a:spcAft>
                  <a:spcPct val="0"/>
                </a:spcAft>
                <a:defRPr>
                  <a:solidFill>
                    <a:schemeClr val="tx1"/>
                  </a:solidFill>
                  <a:latin typeface="Lucida Sans Unicode" pitchFamily="34" charset="0"/>
                  <a:ea typeface="黑体" pitchFamily="49" charset="-122"/>
                </a:defRPr>
              </a:lvl6pPr>
              <a:lvl7pPr marL="2971800" indent="-228600" eaLnBrk="0" fontAlgn="base" hangingPunct="0">
                <a:spcBef>
                  <a:spcPct val="0"/>
                </a:spcBef>
                <a:spcAft>
                  <a:spcPct val="0"/>
                </a:spcAft>
                <a:defRPr>
                  <a:solidFill>
                    <a:schemeClr val="tx1"/>
                  </a:solidFill>
                  <a:latin typeface="Lucida Sans Unicode" pitchFamily="34" charset="0"/>
                  <a:ea typeface="黑体" pitchFamily="49" charset="-122"/>
                </a:defRPr>
              </a:lvl7pPr>
              <a:lvl8pPr marL="3429000" indent="-228600" eaLnBrk="0" fontAlgn="base" hangingPunct="0">
                <a:spcBef>
                  <a:spcPct val="0"/>
                </a:spcBef>
                <a:spcAft>
                  <a:spcPct val="0"/>
                </a:spcAft>
                <a:defRPr>
                  <a:solidFill>
                    <a:schemeClr val="tx1"/>
                  </a:solidFill>
                  <a:latin typeface="Lucida Sans Unicode" pitchFamily="34" charset="0"/>
                  <a:ea typeface="黑体" pitchFamily="49" charset="-122"/>
                </a:defRPr>
              </a:lvl8pPr>
              <a:lvl9pPr marL="3886200" indent="-228600" eaLnBrk="0" fontAlgn="base" hangingPunct="0">
                <a:spcBef>
                  <a:spcPct val="0"/>
                </a:spcBef>
                <a:spcAft>
                  <a:spcPct val="0"/>
                </a:spcAft>
                <a:defRPr>
                  <a:solidFill>
                    <a:schemeClr val="tx1"/>
                  </a:solidFill>
                  <a:latin typeface="Lucida Sans Unicode" pitchFamily="34" charset="0"/>
                  <a:ea typeface="黑体" pitchFamily="49" charset="-122"/>
                </a:defRPr>
              </a:lvl9pPr>
            </a:lstStyle>
            <a:p>
              <a:pPr eaLnBrk="1" hangingPunct="1"/>
              <a:r>
                <a:rPr lang="zh-CN" altLang="en-US" dirty="0">
                  <a:latin typeface="宋体" pitchFamily="2" charset="-122"/>
                  <a:ea typeface="宋体" pitchFamily="2" charset="-122"/>
                </a:rPr>
                <a:t>处理</a:t>
              </a:r>
              <a:endParaRPr lang="zh-CN" altLang="en-US" dirty="0">
                <a:latin typeface="Arial" pitchFamily="34" charset="0"/>
                <a:ea typeface="宋体" pitchFamily="2" charset="-122"/>
              </a:endParaRPr>
            </a:p>
          </p:txBody>
        </p:sp>
        <p:sp>
          <p:nvSpPr>
            <p:cNvPr id="415" name="Freeform 848"/>
            <p:cNvSpPr>
              <a:spLocks noEditPoints="1" noChangeArrowheads="1"/>
            </p:cNvSpPr>
            <p:nvPr/>
          </p:nvSpPr>
          <p:spPr bwMode="auto">
            <a:xfrm>
              <a:off x="2524547" y="3437284"/>
              <a:ext cx="862013" cy="1281113"/>
            </a:xfrm>
            <a:custGeom>
              <a:avLst/>
              <a:gdLst>
                <a:gd name="T0" fmla="*/ 8990 w 3260"/>
                <a:gd name="T1" fmla="*/ 1262316 h 4839"/>
                <a:gd name="T2" fmla="*/ 853023 w 3260"/>
                <a:gd name="T3" fmla="*/ 1262316 h 4839"/>
                <a:gd name="T4" fmla="*/ 853023 w 3260"/>
                <a:gd name="T5" fmla="*/ 1281113 h 4839"/>
                <a:gd name="T6" fmla="*/ 8990 w 3260"/>
                <a:gd name="T7" fmla="*/ 1281113 h 4839"/>
                <a:gd name="T8" fmla="*/ 8990 w 3260"/>
                <a:gd name="T9" fmla="*/ 1262316 h 4839"/>
                <a:gd name="T10" fmla="*/ 862013 w 3260"/>
                <a:gd name="T11" fmla="*/ 1271582 h 4839"/>
                <a:gd name="T12" fmla="*/ 862013 w 3260"/>
                <a:gd name="T13" fmla="*/ 1281113 h 4839"/>
                <a:gd name="T14" fmla="*/ 853023 w 3260"/>
                <a:gd name="T15" fmla="*/ 1281113 h 4839"/>
                <a:gd name="T16" fmla="*/ 853023 w 3260"/>
                <a:gd name="T17" fmla="*/ 1271582 h 4839"/>
                <a:gd name="T18" fmla="*/ 862013 w 3260"/>
                <a:gd name="T19" fmla="*/ 1271582 h 4839"/>
                <a:gd name="T20" fmla="*/ 843768 w 3260"/>
                <a:gd name="T21" fmla="*/ 1271582 h 4839"/>
                <a:gd name="T22" fmla="*/ 843768 w 3260"/>
                <a:gd name="T23" fmla="*/ 9001 h 4839"/>
                <a:gd name="T24" fmla="*/ 862013 w 3260"/>
                <a:gd name="T25" fmla="*/ 9001 h 4839"/>
                <a:gd name="T26" fmla="*/ 862013 w 3260"/>
                <a:gd name="T27" fmla="*/ 1271582 h 4839"/>
                <a:gd name="T28" fmla="*/ 843768 w 3260"/>
                <a:gd name="T29" fmla="*/ 1271582 h 4839"/>
                <a:gd name="T30" fmla="*/ 853023 w 3260"/>
                <a:gd name="T31" fmla="*/ 0 h 4839"/>
                <a:gd name="T32" fmla="*/ 862013 w 3260"/>
                <a:gd name="T33" fmla="*/ 0 h 4839"/>
                <a:gd name="T34" fmla="*/ 862013 w 3260"/>
                <a:gd name="T35" fmla="*/ 9001 h 4839"/>
                <a:gd name="T36" fmla="*/ 853023 w 3260"/>
                <a:gd name="T37" fmla="*/ 9001 h 4839"/>
                <a:gd name="T38" fmla="*/ 853023 w 3260"/>
                <a:gd name="T39" fmla="*/ 0 h 4839"/>
                <a:gd name="T40" fmla="*/ 853023 w 3260"/>
                <a:gd name="T41" fmla="*/ 18268 h 4839"/>
                <a:gd name="T42" fmla="*/ 8990 w 3260"/>
                <a:gd name="T43" fmla="*/ 18268 h 4839"/>
                <a:gd name="T44" fmla="*/ 8990 w 3260"/>
                <a:gd name="T45" fmla="*/ 0 h 4839"/>
                <a:gd name="T46" fmla="*/ 853023 w 3260"/>
                <a:gd name="T47" fmla="*/ 0 h 4839"/>
                <a:gd name="T48" fmla="*/ 853023 w 3260"/>
                <a:gd name="T49" fmla="*/ 18268 h 4839"/>
                <a:gd name="T50" fmla="*/ 0 w 3260"/>
                <a:gd name="T51" fmla="*/ 9001 h 4839"/>
                <a:gd name="T52" fmla="*/ 0 w 3260"/>
                <a:gd name="T53" fmla="*/ 0 h 4839"/>
                <a:gd name="T54" fmla="*/ 8990 w 3260"/>
                <a:gd name="T55" fmla="*/ 0 h 4839"/>
                <a:gd name="T56" fmla="*/ 8990 w 3260"/>
                <a:gd name="T57" fmla="*/ 9001 h 4839"/>
                <a:gd name="T58" fmla="*/ 0 w 3260"/>
                <a:gd name="T59" fmla="*/ 9001 h 4839"/>
                <a:gd name="T60" fmla="*/ 18245 w 3260"/>
                <a:gd name="T61" fmla="*/ 9001 h 4839"/>
                <a:gd name="T62" fmla="*/ 18245 w 3260"/>
                <a:gd name="T63" fmla="*/ 1271582 h 4839"/>
                <a:gd name="T64" fmla="*/ 0 w 3260"/>
                <a:gd name="T65" fmla="*/ 1271582 h 4839"/>
                <a:gd name="T66" fmla="*/ 0 w 3260"/>
                <a:gd name="T67" fmla="*/ 9001 h 4839"/>
                <a:gd name="T68" fmla="*/ 18245 w 3260"/>
                <a:gd name="T69" fmla="*/ 9001 h 4839"/>
                <a:gd name="T70" fmla="*/ 8990 w 3260"/>
                <a:gd name="T71" fmla="*/ 1281113 h 4839"/>
                <a:gd name="T72" fmla="*/ 0 w 3260"/>
                <a:gd name="T73" fmla="*/ 1281113 h 4839"/>
                <a:gd name="T74" fmla="*/ 0 w 3260"/>
                <a:gd name="T75" fmla="*/ 1271582 h 4839"/>
                <a:gd name="T76" fmla="*/ 8990 w 3260"/>
                <a:gd name="T77" fmla="*/ 1271582 h 4839"/>
                <a:gd name="T78" fmla="*/ 8990 w 3260"/>
                <a:gd name="T79" fmla="*/ 1281113 h 48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260" h="4839">
                  <a:moveTo>
                    <a:pt x="34" y="4768"/>
                  </a:moveTo>
                  <a:lnTo>
                    <a:pt x="3226" y="4768"/>
                  </a:lnTo>
                  <a:lnTo>
                    <a:pt x="3226" y="4839"/>
                  </a:lnTo>
                  <a:lnTo>
                    <a:pt x="34" y="4839"/>
                  </a:lnTo>
                  <a:lnTo>
                    <a:pt x="34" y="4768"/>
                  </a:lnTo>
                  <a:close/>
                  <a:moveTo>
                    <a:pt x="3260" y="4803"/>
                  </a:moveTo>
                  <a:lnTo>
                    <a:pt x="3260" y="4839"/>
                  </a:lnTo>
                  <a:lnTo>
                    <a:pt x="3226" y="4839"/>
                  </a:lnTo>
                  <a:lnTo>
                    <a:pt x="3226" y="4803"/>
                  </a:lnTo>
                  <a:lnTo>
                    <a:pt x="3260" y="4803"/>
                  </a:lnTo>
                  <a:close/>
                  <a:moveTo>
                    <a:pt x="3191" y="4803"/>
                  </a:moveTo>
                  <a:lnTo>
                    <a:pt x="3191" y="34"/>
                  </a:lnTo>
                  <a:lnTo>
                    <a:pt x="3260" y="34"/>
                  </a:lnTo>
                  <a:lnTo>
                    <a:pt x="3260" y="4803"/>
                  </a:lnTo>
                  <a:lnTo>
                    <a:pt x="3191" y="4803"/>
                  </a:lnTo>
                  <a:close/>
                  <a:moveTo>
                    <a:pt x="3226" y="0"/>
                  </a:moveTo>
                  <a:lnTo>
                    <a:pt x="3260" y="0"/>
                  </a:lnTo>
                  <a:lnTo>
                    <a:pt x="3260" y="34"/>
                  </a:lnTo>
                  <a:lnTo>
                    <a:pt x="3226" y="34"/>
                  </a:lnTo>
                  <a:lnTo>
                    <a:pt x="3226" y="0"/>
                  </a:lnTo>
                  <a:close/>
                  <a:moveTo>
                    <a:pt x="3226" y="69"/>
                  </a:moveTo>
                  <a:lnTo>
                    <a:pt x="34" y="69"/>
                  </a:lnTo>
                  <a:lnTo>
                    <a:pt x="34" y="0"/>
                  </a:lnTo>
                  <a:lnTo>
                    <a:pt x="3226" y="0"/>
                  </a:lnTo>
                  <a:lnTo>
                    <a:pt x="3226" y="69"/>
                  </a:lnTo>
                  <a:close/>
                  <a:moveTo>
                    <a:pt x="0" y="34"/>
                  </a:moveTo>
                  <a:lnTo>
                    <a:pt x="0" y="0"/>
                  </a:lnTo>
                  <a:lnTo>
                    <a:pt x="34" y="0"/>
                  </a:lnTo>
                  <a:lnTo>
                    <a:pt x="34" y="34"/>
                  </a:lnTo>
                  <a:lnTo>
                    <a:pt x="0" y="34"/>
                  </a:lnTo>
                  <a:close/>
                  <a:moveTo>
                    <a:pt x="69" y="34"/>
                  </a:moveTo>
                  <a:lnTo>
                    <a:pt x="69" y="4803"/>
                  </a:lnTo>
                  <a:lnTo>
                    <a:pt x="0" y="4803"/>
                  </a:lnTo>
                  <a:lnTo>
                    <a:pt x="0" y="34"/>
                  </a:lnTo>
                  <a:lnTo>
                    <a:pt x="69" y="34"/>
                  </a:lnTo>
                  <a:close/>
                  <a:moveTo>
                    <a:pt x="34" y="4839"/>
                  </a:moveTo>
                  <a:lnTo>
                    <a:pt x="0" y="4839"/>
                  </a:lnTo>
                  <a:lnTo>
                    <a:pt x="0" y="4803"/>
                  </a:lnTo>
                  <a:lnTo>
                    <a:pt x="34" y="4803"/>
                  </a:lnTo>
                  <a:lnTo>
                    <a:pt x="34" y="4839"/>
                  </a:lnTo>
                  <a:close/>
                </a:path>
              </a:pathLst>
            </a:custGeom>
            <a:solidFill>
              <a:srgbClr val="1F1A17"/>
            </a:solidFill>
            <a:ln w="9525">
              <a:solidFill>
                <a:schemeClr val="tx1"/>
              </a:solidFill>
              <a:round/>
              <a:headEnd/>
              <a:tailEnd/>
            </a:ln>
          </p:spPr>
          <p:txBody>
            <a:bodyPr/>
            <a:lstStyle/>
            <a:p>
              <a:endParaRPr lang="zh-CN" altLang="en-US"/>
            </a:p>
          </p:txBody>
        </p:sp>
      </p:grpSp>
      <p:sp>
        <p:nvSpPr>
          <p:cNvPr id="418" name="TextBox 417"/>
          <p:cNvSpPr txBox="1"/>
          <p:nvPr/>
        </p:nvSpPr>
        <p:spPr>
          <a:xfrm>
            <a:off x="3923928" y="3669387"/>
            <a:ext cx="622286" cy="523220"/>
          </a:xfrm>
          <a:prstGeom prst="rect">
            <a:avLst/>
          </a:prstGeom>
          <a:noFill/>
        </p:spPr>
        <p:txBody>
          <a:bodyPr wrap="none" rtlCol="0">
            <a:spAutoFit/>
          </a:bodyPr>
          <a:lstStyle/>
          <a:p>
            <a:r>
              <a:rPr lang="en-US" altLang="zh-CN" sz="2800" b="1" dirty="0" smtClean="0">
                <a:solidFill>
                  <a:srgbClr val="C00000"/>
                </a:solidFill>
              </a:rPr>
              <a:t>VS</a:t>
            </a:r>
            <a:endParaRPr lang="zh-CN" altLang="en-US" sz="2800" b="1" dirty="0">
              <a:solidFill>
                <a:srgbClr val="C00000"/>
              </a:solidFill>
            </a:endParaRPr>
          </a:p>
        </p:txBody>
      </p:sp>
      <p:sp>
        <p:nvSpPr>
          <p:cNvPr id="420" name="TextBox 419"/>
          <p:cNvSpPr txBox="1"/>
          <p:nvPr/>
        </p:nvSpPr>
        <p:spPr>
          <a:xfrm>
            <a:off x="1152860" y="5661248"/>
            <a:ext cx="2713856" cy="369332"/>
          </a:xfrm>
          <a:prstGeom prst="rect">
            <a:avLst/>
          </a:prstGeom>
          <a:noFill/>
        </p:spPr>
        <p:txBody>
          <a:bodyPr wrap="square" rtlCol="0">
            <a:spAutoFit/>
          </a:bodyPr>
          <a:lstStyle/>
          <a:p>
            <a:r>
              <a:rPr lang="zh-CN" altLang="en-US" dirty="0" smtClean="0">
                <a:solidFill>
                  <a:srgbClr val="C00000"/>
                </a:solidFill>
              </a:rPr>
              <a:t>传统的认知理论强调个体</a:t>
            </a:r>
            <a:endParaRPr lang="zh-CN" altLang="en-US" dirty="0">
              <a:solidFill>
                <a:srgbClr val="C00000"/>
              </a:solidFill>
            </a:endParaRPr>
          </a:p>
        </p:txBody>
      </p:sp>
      <p:sp>
        <p:nvSpPr>
          <p:cNvPr id="421" name="TextBox 420"/>
          <p:cNvSpPr txBox="1"/>
          <p:nvPr/>
        </p:nvSpPr>
        <p:spPr>
          <a:xfrm>
            <a:off x="4996767" y="5661248"/>
            <a:ext cx="2713856" cy="646331"/>
          </a:xfrm>
          <a:prstGeom prst="rect">
            <a:avLst/>
          </a:prstGeom>
          <a:noFill/>
        </p:spPr>
        <p:txBody>
          <a:bodyPr wrap="square" rtlCol="0">
            <a:spAutoFit/>
          </a:bodyPr>
          <a:lstStyle/>
          <a:p>
            <a:r>
              <a:rPr lang="zh-CN" altLang="en-US" dirty="0" smtClean="0">
                <a:solidFill>
                  <a:srgbClr val="C00000"/>
                </a:solidFill>
              </a:rPr>
              <a:t>分布式认知理论强调具体的交互情境</a:t>
            </a:r>
            <a:endParaRPr lang="zh-CN" altLang="en-US" dirty="0">
              <a:solidFill>
                <a:srgbClr val="C00000"/>
              </a:solidFill>
            </a:endParaRPr>
          </a:p>
        </p:txBody>
      </p:sp>
    </p:spTree>
    <p:extLst>
      <p:ext uri="{BB962C8B-B14F-4D97-AF65-F5344CB8AC3E}">
        <p14:creationId xmlns:p14="http://schemas.microsoft.com/office/powerpoint/2010/main" val="5874804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分布式认知</a:t>
            </a:r>
            <a:endParaRPr lang="zh-CN" altLang="en-US" dirty="0"/>
          </a:p>
        </p:txBody>
      </p:sp>
      <p:sp>
        <p:nvSpPr>
          <p:cNvPr id="3" name="内容占位符 2"/>
          <p:cNvSpPr>
            <a:spLocks noGrp="1"/>
          </p:cNvSpPr>
          <p:nvPr>
            <p:ph idx="1"/>
          </p:nvPr>
        </p:nvSpPr>
        <p:spPr/>
        <p:txBody>
          <a:bodyPr>
            <a:noAutofit/>
          </a:bodyPr>
          <a:lstStyle/>
          <a:p>
            <a:r>
              <a:rPr lang="zh-CN" altLang="en-US" dirty="0" smtClean="0"/>
              <a:t>分布式认知理论的特征</a:t>
            </a:r>
            <a:endParaRPr lang="en-US" altLang="zh-CN" dirty="0" smtClean="0"/>
          </a:p>
          <a:p>
            <a:pPr lvl="1"/>
            <a:r>
              <a:rPr lang="zh-CN" altLang="en-US" dirty="0" smtClean="0">
                <a:solidFill>
                  <a:srgbClr val="C00000"/>
                </a:solidFill>
              </a:rPr>
              <a:t>强调个体与外部表象的结合，重视人工制品的作用</a:t>
            </a:r>
            <a:endParaRPr lang="en-US" altLang="zh-CN" dirty="0" smtClean="0">
              <a:solidFill>
                <a:srgbClr val="C00000"/>
              </a:solidFill>
            </a:endParaRPr>
          </a:p>
          <a:p>
            <a:pPr lvl="2"/>
            <a:r>
              <a:rPr lang="zh-CN" altLang="en-US" dirty="0" smtClean="0"/>
              <a:t>人工制品被认为是内外部表象状态转换的主要工具</a:t>
            </a:r>
            <a:endParaRPr lang="en-US" altLang="zh-CN" dirty="0" smtClean="0"/>
          </a:p>
          <a:p>
            <a:pPr lvl="1"/>
            <a:r>
              <a:rPr lang="zh-CN" altLang="en-US" dirty="0" smtClean="0">
                <a:solidFill>
                  <a:srgbClr val="C00000"/>
                </a:solidFill>
              </a:rPr>
              <a:t>强调认知的分布性</a:t>
            </a:r>
            <a:endParaRPr lang="en-US" altLang="zh-CN" dirty="0" smtClean="0">
              <a:solidFill>
                <a:srgbClr val="C00000"/>
              </a:solidFill>
            </a:endParaRPr>
          </a:p>
          <a:p>
            <a:pPr lvl="2"/>
            <a:r>
              <a:rPr lang="zh-CN" altLang="en-US" dirty="0" smtClean="0"/>
              <a:t>分布在媒介中；时间中；文化中</a:t>
            </a:r>
            <a:endParaRPr lang="en-US" altLang="zh-CN" dirty="0" smtClean="0"/>
          </a:p>
          <a:p>
            <a:pPr lvl="1"/>
            <a:r>
              <a:rPr lang="zh-CN" altLang="en-US" dirty="0" smtClean="0">
                <a:solidFill>
                  <a:srgbClr val="C00000"/>
                </a:solidFill>
              </a:rPr>
              <a:t>强调交互作用和信息共享</a:t>
            </a:r>
            <a:endParaRPr lang="en-US" altLang="zh-CN" dirty="0" smtClean="0">
              <a:solidFill>
                <a:srgbClr val="C00000"/>
              </a:solidFill>
            </a:endParaRPr>
          </a:p>
          <a:p>
            <a:pPr lvl="2"/>
            <a:r>
              <a:rPr lang="zh-CN" altLang="en-US" dirty="0" smtClean="0"/>
              <a:t>只有信息共享，才能实现认知的分布</a:t>
            </a:r>
            <a:endParaRPr lang="en-US" altLang="zh-CN" dirty="0" smtClean="0"/>
          </a:p>
          <a:p>
            <a:pPr lvl="1"/>
            <a:r>
              <a:rPr lang="zh-CN" altLang="en-US" dirty="0" smtClean="0">
                <a:solidFill>
                  <a:srgbClr val="C00000"/>
                </a:solidFill>
              </a:rPr>
              <a:t>关注具体情境和情境脉络</a:t>
            </a:r>
            <a:endParaRPr lang="en-US" altLang="zh-CN" dirty="0" smtClean="0">
              <a:solidFill>
                <a:srgbClr val="C00000"/>
              </a:solidFill>
            </a:endParaRPr>
          </a:p>
          <a:p>
            <a:pPr lvl="2"/>
            <a:r>
              <a:rPr lang="zh-CN" altLang="en-US" dirty="0" smtClean="0"/>
              <a:t>不同的情境下，分布的认知有很大的不同</a:t>
            </a:r>
            <a:endParaRPr lang="zh-CN" altLang="en-US" dirty="0"/>
          </a:p>
        </p:txBody>
      </p:sp>
    </p:spTree>
    <p:extLst>
      <p:ext uri="{BB962C8B-B14F-4D97-AF65-F5344CB8AC3E}">
        <p14:creationId xmlns:p14="http://schemas.microsoft.com/office/powerpoint/2010/main" val="3790766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分布式认知</a:t>
            </a:r>
            <a:endParaRPr lang="zh-CN" altLang="en-US" dirty="0"/>
          </a:p>
        </p:txBody>
      </p:sp>
      <p:sp>
        <p:nvSpPr>
          <p:cNvPr id="3" name="内容占位符 2"/>
          <p:cNvSpPr>
            <a:spLocks noGrp="1"/>
          </p:cNvSpPr>
          <p:nvPr>
            <p:ph idx="1"/>
          </p:nvPr>
        </p:nvSpPr>
        <p:spPr/>
        <p:txBody>
          <a:bodyPr>
            <a:noAutofit/>
          </a:bodyPr>
          <a:lstStyle/>
          <a:p>
            <a:r>
              <a:rPr lang="zh-CN" altLang="en-US" dirty="0" smtClean="0"/>
              <a:t>分布式认知在人机交互中的应用</a:t>
            </a:r>
            <a:endParaRPr lang="en-US" altLang="zh-CN" dirty="0" smtClean="0"/>
          </a:p>
          <a:p>
            <a:pPr lvl="1"/>
            <a:r>
              <a:rPr lang="zh-CN" altLang="en-US" dirty="0" smtClean="0">
                <a:solidFill>
                  <a:srgbClr val="C00000"/>
                </a:solidFill>
              </a:rPr>
              <a:t>指导电子商务等系统的设计</a:t>
            </a:r>
            <a:endParaRPr lang="en-US" altLang="zh-CN" dirty="0" smtClean="0">
              <a:solidFill>
                <a:srgbClr val="C00000"/>
              </a:solidFill>
            </a:endParaRPr>
          </a:p>
          <a:p>
            <a:pPr lvl="2"/>
            <a:r>
              <a:rPr lang="zh-CN" altLang="en-US" dirty="0" smtClean="0"/>
              <a:t>设计合适的、易于记忆的表单、标签等人工制品</a:t>
            </a:r>
            <a:endParaRPr lang="en-US" altLang="zh-CN" dirty="0" smtClean="0"/>
          </a:p>
          <a:p>
            <a:pPr lvl="2"/>
            <a:r>
              <a:rPr lang="zh-CN" altLang="en-US" dirty="0" smtClean="0"/>
              <a:t>通过建立任务追踪使协作的用户对任务情境以及情境脉络有清楚的认识（下单；支付；发货；收货）</a:t>
            </a:r>
            <a:endParaRPr lang="en-US" altLang="zh-CN" dirty="0" smtClean="0"/>
          </a:p>
          <a:p>
            <a:pPr lvl="1"/>
            <a:r>
              <a:rPr lang="zh-CN" altLang="en-US" dirty="0" smtClean="0">
                <a:solidFill>
                  <a:srgbClr val="C00000"/>
                </a:solidFill>
              </a:rPr>
              <a:t>计算机支持的协作学习（</a:t>
            </a:r>
            <a:r>
              <a:rPr lang="en-US" altLang="zh-CN" dirty="0" smtClean="0">
                <a:solidFill>
                  <a:srgbClr val="C00000"/>
                </a:solidFill>
              </a:rPr>
              <a:t>CSCL</a:t>
            </a:r>
            <a:r>
              <a:rPr lang="zh-CN" altLang="en-US" dirty="0" smtClean="0">
                <a:solidFill>
                  <a:srgbClr val="C00000"/>
                </a:solidFill>
              </a:rPr>
              <a:t>）</a:t>
            </a:r>
            <a:r>
              <a:rPr lang="en-US" altLang="zh-CN" dirty="0" smtClean="0">
                <a:solidFill>
                  <a:srgbClr val="C00000"/>
                </a:solidFill>
              </a:rPr>
              <a:t>——</a:t>
            </a:r>
            <a:r>
              <a:rPr lang="zh-CN" altLang="en-US" dirty="0" smtClean="0">
                <a:solidFill>
                  <a:srgbClr val="C00000"/>
                </a:solidFill>
              </a:rPr>
              <a:t>远程教学</a:t>
            </a:r>
            <a:endParaRPr lang="en-US" altLang="zh-CN" dirty="0" smtClean="0">
              <a:solidFill>
                <a:srgbClr val="C00000"/>
              </a:solidFill>
            </a:endParaRPr>
          </a:p>
          <a:p>
            <a:pPr lvl="2"/>
            <a:r>
              <a:rPr lang="zh-CN" altLang="en-US" dirty="0" smtClean="0"/>
              <a:t>利用计算机支持的网络平台（</a:t>
            </a:r>
            <a:r>
              <a:rPr lang="en-US" altLang="zh-CN" dirty="0" smtClean="0"/>
              <a:t>QQ</a:t>
            </a:r>
            <a:r>
              <a:rPr lang="zh-CN" altLang="en-US" dirty="0" smtClean="0"/>
              <a:t>，博客，论坛）实现跨越空间和时间的教学活动</a:t>
            </a:r>
            <a:endParaRPr lang="en-US" altLang="zh-CN" dirty="0" smtClean="0"/>
          </a:p>
          <a:p>
            <a:pPr lvl="1"/>
            <a:r>
              <a:rPr lang="zh-CN" altLang="en-US" dirty="0" smtClean="0">
                <a:solidFill>
                  <a:srgbClr val="C00000"/>
                </a:solidFill>
              </a:rPr>
              <a:t>研究移动性对协同工作中合作的影响</a:t>
            </a:r>
            <a:r>
              <a:rPr lang="en-US" altLang="zh-CN" dirty="0" smtClean="0">
                <a:solidFill>
                  <a:srgbClr val="C00000"/>
                </a:solidFill>
              </a:rPr>
              <a:t>——</a:t>
            </a:r>
            <a:r>
              <a:rPr lang="zh-CN" altLang="en-US" dirty="0" smtClean="0">
                <a:solidFill>
                  <a:srgbClr val="C00000"/>
                </a:solidFill>
              </a:rPr>
              <a:t>移动通信</a:t>
            </a:r>
            <a:endParaRPr lang="zh-CN" altLang="en-US" dirty="0">
              <a:solidFill>
                <a:srgbClr val="C00000"/>
              </a:solidFill>
            </a:endParaRPr>
          </a:p>
        </p:txBody>
      </p:sp>
    </p:spTree>
    <p:extLst>
      <p:ext uri="{BB962C8B-B14F-4D97-AF65-F5344CB8AC3E}">
        <p14:creationId xmlns:p14="http://schemas.microsoft.com/office/powerpoint/2010/main" val="40541152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noAutofit/>
          </a:bodyPr>
          <a:lstStyle/>
          <a:p>
            <a:r>
              <a:rPr lang="zh-CN" altLang="en-US" sz="2000" dirty="0" smtClean="0"/>
              <a:t>找一到两个交互设计产品（</a:t>
            </a:r>
            <a:r>
              <a:rPr lang="en-US" altLang="zh-CN" sz="2000" dirty="0" smtClean="0"/>
              <a:t>Web</a:t>
            </a:r>
            <a:r>
              <a:rPr lang="zh-CN" altLang="en-US" sz="2000" dirty="0" smtClean="0"/>
              <a:t>界面、</a:t>
            </a:r>
            <a:r>
              <a:rPr lang="en-US" altLang="zh-CN" sz="2000" dirty="0" smtClean="0"/>
              <a:t>App</a:t>
            </a:r>
            <a:r>
              <a:rPr lang="zh-CN" altLang="en-US" sz="2000" dirty="0" smtClean="0"/>
              <a:t>界面、嵌入式界面、游戏等），分析其中哪些设计利用了感知和认知原理</a:t>
            </a:r>
            <a:endParaRPr lang="en-US" altLang="zh-CN" sz="2000" dirty="0" smtClean="0"/>
          </a:p>
          <a:p>
            <a:endParaRPr lang="en-US" altLang="zh-CN" sz="2000" dirty="0" smtClean="0"/>
          </a:p>
          <a:p>
            <a:r>
              <a:rPr lang="zh-CN" altLang="en-US" sz="2000" dirty="0" smtClean="0"/>
              <a:t>要求：</a:t>
            </a:r>
            <a:endParaRPr lang="en-US" altLang="zh-CN" sz="2000" dirty="0" smtClean="0"/>
          </a:p>
          <a:p>
            <a:pPr lvl="1"/>
            <a:r>
              <a:rPr lang="zh-CN" altLang="en-US" sz="2000" dirty="0" smtClean="0"/>
              <a:t>找到的交互产品必须包含三个以上</a:t>
            </a:r>
            <a:r>
              <a:rPr lang="zh-CN" altLang="en-US" sz="2000" dirty="0" smtClean="0">
                <a:solidFill>
                  <a:srgbClr val="FF0000"/>
                </a:solidFill>
              </a:rPr>
              <a:t>不同的</a:t>
            </a:r>
            <a:r>
              <a:rPr lang="zh-CN" altLang="en-US" sz="2000" dirty="0" smtClean="0"/>
              <a:t>点。如果一个界面内不够三个点，可以找多个界面来分析</a:t>
            </a:r>
            <a:endParaRPr lang="en-US" altLang="zh-CN" sz="2000" dirty="0" smtClean="0"/>
          </a:p>
          <a:p>
            <a:pPr lvl="1"/>
            <a:r>
              <a:rPr lang="zh-CN" altLang="en-US" sz="2000" dirty="0" smtClean="0"/>
              <a:t>采用作业模板填写，界面用图片贴于文档中，紧跟着是分析的内容描述</a:t>
            </a:r>
            <a:endParaRPr lang="en-US" altLang="zh-CN" sz="2000" dirty="0" smtClean="0"/>
          </a:p>
          <a:p>
            <a:pPr lvl="1"/>
            <a:r>
              <a:rPr lang="zh-CN" altLang="en-US" sz="2000" dirty="0" smtClean="0"/>
              <a:t>作业文件名用以下格式命名：</a:t>
            </a:r>
            <a:endParaRPr lang="en-US" altLang="zh-CN" sz="2000" dirty="0"/>
          </a:p>
          <a:p>
            <a:pPr marL="365760" lvl="1" indent="0" algn="ctr">
              <a:buNone/>
            </a:pPr>
            <a:r>
              <a:rPr lang="zh-CN" altLang="en-US" sz="2000" dirty="0" smtClean="0"/>
              <a:t>班内序号（两位）</a:t>
            </a:r>
            <a:r>
              <a:rPr lang="en-US" altLang="zh-CN" sz="2000" dirty="0" smtClean="0"/>
              <a:t>-</a:t>
            </a:r>
            <a:r>
              <a:rPr lang="zh-CN" altLang="en-US" sz="2000" dirty="0" smtClean="0"/>
              <a:t>姓名</a:t>
            </a:r>
            <a:r>
              <a:rPr lang="en-US" altLang="zh-CN" sz="2000" dirty="0" smtClean="0"/>
              <a:t>-</a:t>
            </a:r>
            <a:r>
              <a:rPr lang="zh-CN" altLang="en-US" sz="2000" dirty="0" smtClean="0"/>
              <a:t>作业编号（两位）</a:t>
            </a:r>
            <a:endParaRPr lang="en-US" altLang="zh-CN" sz="2000" dirty="0" smtClean="0"/>
          </a:p>
          <a:p>
            <a:pPr lvl="1"/>
            <a:r>
              <a:rPr lang="zh-CN" altLang="en-US" sz="2000" dirty="0" smtClean="0"/>
              <a:t>下周上课前交给学委，学委打包发给我</a:t>
            </a:r>
            <a:endParaRPr lang="zh-CN" altLang="en-US" sz="2000" dirty="0"/>
          </a:p>
        </p:txBody>
      </p:sp>
    </p:spTree>
    <p:extLst>
      <p:ext uri="{BB962C8B-B14F-4D97-AF65-F5344CB8AC3E}">
        <p14:creationId xmlns:p14="http://schemas.microsoft.com/office/powerpoint/2010/main" val="59112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人的感知</a:t>
            </a:r>
            <a:r>
              <a:rPr lang="en-US" altLang="zh-CN" dirty="0" smtClean="0"/>
              <a:t>——</a:t>
            </a:r>
            <a:r>
              <a:rPr lang="zh-CN" altLang="en-US" dirty="0" smtClean="0"/>
              <a:t>视觉</a:t>
            </a:r>
            <a:endParaRPr lang="zh-CN" altLang="en-US" dirty="0"/>
          </a:p>
        </p:txBody>
      </p:sp>
      <p:sp>
        <p:nvSpPr>
          <p:cNvPr id="3" name="内容占位符 2"/>
          <p:cNvSpPr>
            <a:spLocks noGrp="1"/>
          </p:cNvSpPr>
          <p:nvPr>
            <p:ph idx="1"/>
          </p:nvPr>
        </p:nvSpPr>
        <p:spPr/>
        <p:txBody>
          <a:bodyPr/>
          <a:lstStyle/>
          <a:p>
            <a:r>
              <a:rPr lang="zh-CN" altLang="en-US" dirty="0" smtClean="0"/>
              <a:t>视错觉</a:t>
            </a:r>
            <a:r>
              <a:rPr lang="en-US" altLang="zh-CN" dirty="0" smtClean="0"/>
              <a:t>——</a:t>
            </a:r>
            <a:r>
              <a:rPr lang="zh-CN" altLang="en-US" dirty="0" smtClean="0"/>
              <a:t>当人观察物体时，基于经验主义或不当的参照形成的错误判断和感知</a:t>
            </a:r>
            <a:endParaRPr lang="en-US" altLang="zh-CN" dirty="0" smtClean="0"/>
          </a:p>
          <a:p>
            <a:pPr lvl="1"/>
            <a:r>
              <a:rPr lang="zh-CN" altLang="en-US" dirty="0" smtClean="0">
                <a:solidFill>
                  <a:srgbClr val="C00000"/>
                </a:solidFill>
              </a:rPr>
              <a:t>尺寸错觉（深度错觉）</a:t>
            </a:r>
            <a:r>
              <a:rPr lang="zh-CN" altLang="en-US" dirty="0" smtClean="0"/>
              <a:t>：根据线索或环境信息等视觉规则对相同面积、长度和体积的物体得出不同认知的现象</a:t>
            </a:r>
            <a:endParaRPr lang="zh-CN" altLang="en-US" dirty="0"/>
          </a:p>
        </p:txBody>
      </p:sp>
      <p:grpSp>
        <p:nvGrpSpPr>
          <p:cNvPr id="4" name="Group 14"/>
          <p:cNvGrpSpPr>
            <a:grpSpLocks/>
          </p:cNvGrpSpPr>
          <p:nvPr/>
        </p:nvGrpSpPr>
        <p:grpSpPr bwMode="auto">
          <a:xfrm>
            <a:off x="1237664" y="4832588"/>
            <a:ext cx="3031236" cy="891540"/>
            <a:chOff x="3060" y="2532"/>
            <a:chExt cx="5400" cy="1248"/>
          </a:xfrm>
        </p:grpSpPr>
        <p:sp>
          <p:nvSpPr>
            <p:cNvPr id="5" name="Line 15"/>
            <p:cNvSpPr>
              <a:spLocks noChangeShapeType="1"/>
            </p:cNvSpPr>
            <p:nvPr/>
          </p:nvSpPr>
          <p:spPr bwMode="auto">
            <a:xfrm>
              <a:off x="3420" y="2688"/>
              <a:ext cx="4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16"/>
            <p:cNvSpPr>
              <a:spLocks noChangeShapeType="1"/>
            </p:cNvSpPr>
            <p:nvPr/>
          </p:nvSpPr>
          <p:spPr bwMode="auto">
            <a:xfrm>
              <a:off x="3420" y="3624"/>
              <a:ext cx="4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17"/>
            <p:cNvSpPr>
              <a:spLocks noChangeShapeType="1"/>
            </p:cNvSpPr>
            <p:nvPr/>
          </p:nvSpPr>
          <p:spPr bwMode="auto">
            <a:xfrm flipV="1">
              <a:off x="3420" y="2532"/>
              <a:ext cx="360" cy="1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8"/>
            <p:cNvSpPr>
              <a:spLocks noChangeShapeType="1"/>
            </p:cNvSpPr>
            <p:nvPr/>
          </p:nvSpPr>
          <p:spPr bwMode="auto">
            <a:xfrm flipV="1">
              <a:off x="7740" y="2688"/>
              <a:ext cx="360" cy="1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9"/>
            <p:cNvSpPr>
              <a:spLocks noChangeShapeType="1"/>
            </p:cNvSpPr>
            <p:nvPr/>
          </p:nvSpPr>
          <p:spPr bwMode="auto">
            <a:xfrm flipV="1">
              <a:off x="8100" y="3468"/>
              <a:ext cx="360" cy="1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0"/>
            <p:cNvSpPr>
              <a:spLocks noChangeShapeType="1"/>
            </p:cNvSpPr>
            <p:nvPr/>
          </p:nvSpPr>
          <p:spPr bwMode="auto">
            <a:xfrm flipV="1">
              <a:off x="3060" y="3624"/>
              <a:ext cx="360" cy="1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1"/>
            <p:cNvSpPr>
              <a:spLocks noChangeShapeType="1"/>
            </p:cNvSpPr>
            <p:nvPr/>
          </p:nvSpPr>
          <p:spPr bwMode="auto">
            <a:xfrm>
              <a:off x="3420" y="2688"/>
              <a:ext cx="360" cy="1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22"/>
            <p:cNvSpPr>
              <a:spLocks noChangeShapeType="1"/>
            </p:cNvSpPr>
            <p:nvPr/>
          </p:nvSpPr>
          <p:spPr bwMode="auto">
            <a:xfrm>
              <a:off x="3060" y="3468"/>
              <a:ext cx="360" cy="1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23"/>
            <p:cNvSpPr>
              <a:spLocks noChangeShapeType="1"/>
            </p:cNvSpPr>
            <p:nvPr/>
          </p:nvSpPr>
          <p:spPr bwMode="auto">
            <a:xfrm>
              <a:off x="7740" y="2532"/>
              <a:ext cx="360" cy="1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4"/>
            <p:cNvSpPr>
              <a:spLocks noChangeShapeType="1"/>
            </p:cNvSpPr>
            <p:nvPr/>
          </p:nvSpPr>
          <p:spPr bwMode="auto">
            <a:xfrm>
              <a:off x="8100" y="3624"/>
              <a:ext cx="360" cy="1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Box 14"/>
          <p:cNvSpPr txBox="1"/>
          <p:nvPr/>
        </p:nvSpPr>
        <p:spPr>
          <a:xfrm>
            <a:off x="2199283" y="5949280"/>
            <a:ext cx="1107996" cy="369332"/>
          </a:xfrm>
          <a:prstGeom prst="rect">
            <a:avLst/>
          </a:prstGeom>
          <a:noFill/>
        </p:spPr>
        <p:txBody>
          <a:bodyPr wrap="none" rtlCol="0">
            <a:spAutoFit/>
          </a:bodyPr>
          <a:lstStyle/>
          <a:p>
            <a:r>
              <a:rPr lang="zh-CN" altLang="en-US" dirty="0" smtClean="0"/>
              <a:t>莱耶错觉</a:t>
            </a:r>
            <a:endParaRPr lang="zh-CN" altLang="en-US" dirty="0"/>
          </a:p>
        </p:txBody>
      </p:sp>
      <p:sp>
        <p:nvSpPr>
          <p:cNvPr id="16" name="TextBox 15"/>
          <p:cNvSpPr txBox="1"/>
          <p:nvPr/>
        </p:nvSpPr>
        <p:spPr>
          <a:xfrm>
            <a:off x="1968451" y="4405754"/>
            <a:ext cx="1569660" cy="369332"/>
          </a:xfrm>
          <a:prstGeom prst="rect">
            <a:avLst/>
          </a:prstGeom>
          <a:noFill/>
        </p:spPr>
        <p:txBody>
          <a:bodyPr wrap="none" rtlCol="0">
            <a:spAutoFit/>
          </a:bodyPr>
          <a:lstStyle/>
          <a:p>
            <a:r>
              <a:rPr lang="zh-CN" altLang="en-US" dirty="0" smtClean="0">
                <a:solidFill>
                  <a:srgbClr val="C00000"/>
                </a:solidFill>
              </a:rPr>
              <a:t>哪条线更长？</a:t>
            </a:r>
            <a:endParaRPr lang="zh-CN" altLang="en-US" dirty="0">
              <a:solidFill>
                <a:srgbClr val="C00000"/>
              </a:solidFill>
            </a:endParaRPr>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144" y="4419306"/>
            <a:ext cx="2398232" cy="159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9" name="TextBox 18"/>
          <p:cNvSpPr txBox="1"/>
          <p:nvPr/>
        </p:nvSpPr>
        <p:spPr>
          <a:xfrm>
            <a:off x="4982080" y="4234640"/>
            <a:ext cx="1800493" cy="369332"/>
          </a:xfrm>
          <a:prstGeom prst="rect">
            <a:avLst/>
          </a:prstGeom>
          <a:noFill/>
        </p:spPr>
        <p:txBody>
          <a:bodyPr wrap="none" rtlCol="0">
            <a:spAutoFit/>
          </a:bodyPr>
          <a:lstStyle/>
          <a:p>
            <a:r>
              <a:rPr lang="zh-CN" altLang="en-US" dirty="0" smtClean="0">
                <a:solidFill>
                  <a:srgbClr val="C00000"/>
                </a:solidFill>
              </a:rPr>
              <a:t>中间的圆谁大？</a:t>
            </a:r>
            <a:endParaRPr lang="zh-CN" altLang="en-US" dirty="0">
              <a:solidFill>
                <a:srgbClr val="C00000"/>
              </a:solidFill>
            </a:endParaRPr>
          </a:p>
        </p:txBody>
      </p:sp>
      <p:sp>
        <p:nvSpPr>
          <p:cNvPr id="20" name="TextBox 19"/>
          <p:cNvSpPr txBox="1"/>
          <p:nvPr/>
        </p:nvSpPr>
        <p:spPr>
          <a:xfrm>
            <a:off x="5972430" y="5949280"/>
            <a:ext cx="1569660" cy="369332"/>
          </a:xfrm>
          <a:prstGeom prst="rect">
            <a:avLst/>
          </a:prstGeom>
          <a:noFill/>
        </p:spPr>
        <p:txBody>
          <a:bodyPr wrap="none" rtlCol="0">
            <a:spAutoFit/>
          </a:bodyPr>
          <a:lstStyle/>
          <a:p>
            <a:r>
              <a:rPr lang="zh-CN" altLang="en-US" dirty="0" smtClean="0"/>
              <a:t>艾宾浩斯错觉</a:t>
            </a:r>
            <a:endParaRPr lang="zh-CN" altLang="en-US" dirty="0"/>
          </a:p>
        </p:txBody>
      </p:sp>
      <p:pic>
        <p:nvPicPr>
          <p:cNvPr id="21" name="Picture 8" descr="https://timgsa.baidu.com/timg?image&amp;quality=80&amp;size=b9999_10000&amp;sec=1586109266176&amp;di=3c4abf5a98ccb7ed87deb9d9255e4810&amp;imgtype=0&amp;src=http%3A%2F%2Fhbimg.b0.upaiyun.com%2F7c72a207040b057c6e468e9d7af7f574ccdf5d1c32c9-AEjJ7m_fw65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93" r="22222" b="21333"/>
          <a:stretch/>
        </p:blipFill>
        <p:spPr bwMode="auto">
          <a:xfrm>
            <a:off x="5284191" y="1412776"/>
            <a:ext cx="789711" cy="7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8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奥斯汀">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奥斯汀">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奥斯汀">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6328</TotalTime>
  <Words>5077</Words>
  <Application>Microsoft Office PowerPoint</Application>
  <PresentationFormat>全屏显示(4:3)</PresentationFormat>
  <Paragraphs>644</Paragraphs>
  <Slides>88</Slides>
  <Notes>15</Notes>
  <HiddenSlides>0</HiddenSlides>
  <MMClips>3</MMClips>
  <ScaleCrop>false</ScaleCrop>
  <HeadingPairs>
    <vt:vector size="4" baseType="variant">
      <vt:variant>
        <vt:lpstr>主题</vt:lpstr>
      </vt:variant>
      <vt:variant>
        <vt:i4>1</vt:i4>
      </vt:variant>
      <vt:variant>
        <vt:lpstr>幻灯片标题</vt:lpstr>
      </vt:variant>
      <vt:variant>
        <vt:i4>88</vt:i4>
      </vt:variant>
    </vt:vector>
  </HeadingPairs>
  <TitlesOfParts>
    <vt:vector size="89" baseType="lpstr">
      <vt:lpstr>奥斯汀</vt:lpstr>
      <vt:lpstr>交互技术基础</vt:lpstr>
      <vt:lpstr>本章目标</vt:lpstr>
      <vt:lpstr>人的感知——视觉</vt:lpstr>
      <vt:lpstr>人的感知——视觉</vt:lpstr>
      <vt:lpstr>人的感知——视觉</vt:lpstr>
      <vt:lpstr>人的感知——视觉</vt:lpstr>
      <vt:lpstr>人的感知——视觉</vt:lpstr>
      <vt:lpstr>人的感知——视觉</vt:lpstr>
      <vt:lpstr>人的感知——视觉</vt:lpstr>
      <vt:lpstr>人的感知——视觉</vt:lpstr>
      <vt:lpstr>人的感知——视觉</vt:lpstr>
      <vt:lpstr>人的感知——视觉</vt:lpstr>
      <vt:lpstr>人的感知——视觉</vt:lpstr>
      <vt:lpstr>人的感知——视觉</vt:lpstr>
      <vt:lpstr>人的感知——视觉</vt:lpstr>
      <vt:lpstr>人的感知——视觉</vt:lpstr>
      <vt:lpstr>PowerPoint 演示文稿</vt:lpstr>
      <vt:lpstr>人的感知——视觉</vt:lpstr>
      <vt:lpstr>人的感知——视觉</vt:lpstr>
      <vt:lpstr>人的感知——视觉</vt:lpstr>
      <vt:lpstr>人的感知——视觉</vt:lpstr>
      <vt:lpstr>人的感知——视觉</vt:lpstr>
      <vt:lpstr>人的感知——听觉</vt:lpstr>
      <vt:lpstr>人的感知——听觉</vt:lpstr>
      <vt:lpstr>人的感知——听觉</vt:lpstr>
      <vt:lpstr>人的感知——触觉和力觉</vt:lpstr>
      <vt:lpstr>人的感知——嗅觉</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知觉的特性</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认知过程与交互设计原则</vt:lpstr>
      <vt:lpstr>概念模型及对概念模型的认知</vt:lpstr>
      <vt:lpstr>概念模型及对概念模型的认知</vt:lpstr>
      <vt:lpstr>概念模型及对概念模型的认知</vt:lpstr>
      <vt:lpstr>概念模型及对概念模型的认知</vt:lpstr>
      <vt:lpstr>概念模型及对概念模型的认知</vt:lpstr>
      <vt:lpstr>概念模型及对概念模型的认知</vt:lpstr>
      <vt:lpstr>概念模型及对概念模型的认知</vt:lpstr>
      <vt:lpstr>概念模型及对概念模型的认知</vt:lpstr>
      <vt:lpstr>概念模型及对概念模型的认知</vt:lpstr>
      <vt:lpstr>分布式认知</vt:lpstr>
      <vt:lpstr>分布式认知</vt:lpstr>
      <vt:lpstr>分布式认知</vt:lpstr>
      <vt:lpstr>分布式认知</vt:lpstr>
      <vt:lpstr>分布式认知</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人机交互基础</dc:title>
  <dc:creator>ysj</dc:creator>
  <cp:lastModifiedBy>ysj</cp:lastModifiedBy>
  <cp:revision>125</cp:revision>
  <dcterms:created xsi:type="dcterms:W3CDTF">2020-04-04T03:28:31Z</dcterms:created>
  <dcterms:modified xsi:type="dcterms:W3CDTF">2020-04-20T04:08:28Z</dcterms:modified>
</cp:coreProperties>
</file>